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 id="2147483676" r:id="rId3"/>
  </p:sldMasterIdLst>
  <p:notesMasterIdLst>
    <p:notesMasterId r:id="rId18"/>
  </p:notesMasterIdLst>
  <p:handoutMasterIdLst>
    <p:handoutMasterId r:id="rId19"/>
  </p:handoutMasterIdLst>
  <p:sldIdLst>
    <p:sldId id="700" r:id="rId4"/>
    <p:sldId id="715" r:id="rId5"/>
    <p:sldId id="652" r:id="rId6"/>
    <p:sldId id="672" r:id="rId7"/>
    <p:sldId id="701" r:id="rId8"/>
    <p:sldId id="693" r:id="rId9"/>
    <p:sldId id="704" r:id="rId10"/>
    <p:sldId id="698" r:id="rId11"/>
    <p:sldId id="714" r:id="rId12"/>
    <p:sldId id="706" r:id="rId13"/>
    <p:sldId id="713" r:id="rId14"/>
    <p:sldId id="699" r:id="rId15"/>
    <p:sldId id="705" r:id="rId16"/>
    <p:sldId id="697" r:id="rId17"/>
  </p:sldIdLst>
  <p:sldSz cx="12192000" cy="6858000"/>
  <p:notesSz cx="6797675" cy="987266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976" userDrawn="1">
          <p15:clr>
            <a:srgbClr val="A4A3A4"/>
          </p15:clr>
        </p15:guide>
        <p15:guide id="3" pos="4226" userDrawn="1">
          <p15:clr>
            <a:srgbClr val="A4A3A4"/>
          </p15:clr>
        </p15:guide>
        <p15:guide id="4" orient="horz" pos="2750" userDrawn="1">
          <p15:clr>
            <a:srgbClr val="A4A3A4"/>
          </p15:clr>
        </p15:guide>
        <p15:guide id="5" orient="horz" pos="1774" userDrawn="1">
          <p15:clr>
            <a:srgbClr val="A4A3A4"/>
          </p15:clr>
        </p15:guide>
        <p15:guide id="6" orient="horz" pos="1661" userDrawn="1">
          <p15:clr>
            <a:srgbClr val="A4A3A4"/>
          </p15:clr>
        </p15:guide>
        <p15:guide id="7" pos="3341" userDrawn="1">
          <p15:clr>
            <a:srgbClr val="A4A3A4"/>
          </p15:clr>
        </p15:guide>
        <p15:guide id="8" pos="4906" userDrawn="1">
          <p15:clr>
            <a:srgbClr val="A4A3A4"/>
          </p15:clr>
        </p15:guide>
        <p15:guide id="9" orient="horz" pos="777" userDrawn="1">
          <p15:clr>
            <a:srgbClr val="A4A3A4"/>
          </p15:clr>
        </p15:guide>
        <p15:guide id="10" pos="3114" userDrawn="1">
          <p15:clr>
            <a:srgbClr val="A4A3A4"/>
          </p15:clr>
        </p15:guide>
        <p15:guide id="11" pos="5768" userDrawn="1">
          <p15:clr>
            <a:srgbClr val="A4A3A4"/>
          </p15:clr>
        </p15:guide>
        <p15:guide id="12" pos="6606" userDrawn="1">
          <p15:clr>
            <a:srgbClr val="A4A3A4"/>
          </p15:clr>
        </p15:guide>
        <p15:guide id="13" orient="horz" pos="867" userDrawn="1">
          <p15:clr>
            <a:srgbClr val="A4A3A4"/>
          </p15:clr>
        </p15:guide>
        <p15:guide id="14" orient="horz" pos="1003" userDrawn="1">
          <p15:clr>
            <a:srgbClr val="A4A3A4"/>
          </p15:clr>
        </p15:guide>
        <p15:guide id="15" orient="horz" pos="1139" userDrawn="1">
          <p15:clr>
            <a:srgbClr val="A4A3A4"/>
          </p15:clr>
        </p15:guide>
        <p15:guide id="16" orient="horz" pos="1274" userDrawn="1">
          <p15:clr>
            <a:srgbClr val="A4A3A4"/>
          </p15:clr>
        </p15:guide>
        <p15:guide id="17" orient="horz" pos="14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garwal, Peeyush (UK - London)" initials="AP(-L" lastIdx="3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F1B2A"/>
    <a:srgbClr val="262334"/>
    <a:srgbClr val="002C64"/>
    <a:srgbClr val="002D64"/>
    <a:srgbClr val="262032"/>
    <a:srgbClr val="272334"/>
    <a:srgbClr val="004A7B"/>
    <a:srgbClr val="333F5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2" autoAdjust="0"/>
    <p:restoredTop sz="95147" autoAdjust="0"/>
  </p:normalViewPr>
  <p:slideViewPr>
    <p:cSldViewPr snapToGrid="0">
      <p:cViewPr varScale="1">
        <p:scale>
          <a:sx n="66" d="100"/>
          <a:sy n="66" d="100"/>
        </p:scale>
        <p:origin x="224" y="776"/>
      </p:cViewPr>
      <p:guideLst>
        <p:guide orient="horz" pos="2636"/>
        <p:guide pos="3976"/>
        <p:guide pos="4226"/>
        <p:guide orient="horz" pos="2750"/>
        <p:guide orient="horz" pos="1774"/>
        <p:guide orient="horz" pos="1661"/>
        <p:guide pos="3341"/>
        <p:guide pos="4906"/>
        <p:guide orient="horz" pos="777"/>
        <p:guide pos="3114"/>
        <p:guide pos="5768"/>
        <p:guide pos="6606"/>
        <p:guide orient="horz" pos="867"/>
        <p:guide orient="horz" pos="1003"/>
        <p:guide orient="horz" pos="1139"/>
        <p:guide orient="horz" pos="1274"/>
        <p:guide orient="horz" pos="1406"/>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gs" Target="tags/tag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07C205D-934C-4883-8293-414602FC26E9}" type="datetimeFigureOut">
              <a:rPr lang="de-DE" smtClean="0"/>
              <a:t>18.12.19</a:t>
            </a:fld>
            <a:endParaRPr lang="de-DE"/>
          </a:p>
        </p:txBody>
      </p:sp>
      <p:sp>
        <p:nvSpPr>
          <p:cNvPr id="4" name="Fußzeilenplatzhalt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4A4193ED-D83F-49E6-B468-DA422CD4B4BC}" type="slidenum">
              <a:rPr lang="de-DE" smtClean="0"/>
              <a:t>‹#›</a:t>
            </a:fld>
            <a:endParaRPr lang="de-DE"/>
          </a:p>
        </p:txBody>
      </p:sp>
    </p:spTree>
    <p:extLst>
      <p:ext uri="{BB962C8B-B14F-4D97-AF65-F5344CB8AC3E}">
        <p14:creationId xmlns:p14="http://schemas.microsoft.com/office/powerpoint/2010/main" val="32228579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161DC23-C5FF-4733-BCB4-4029A41C91CB}" type="datetimeFigureOut">
              <a:rPr lang="en-GB" smtClean="0"/>
              <a:t>18/12/2019</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21"/>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0"/>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20"/>
            <a:ext cx="2945659" cy="495347"/>
          </a:xfrm>
          <a:prstGeom prst="rect">
            <a:avLst/>
          </a:prstGeom>
        </p:spPr>
        <p:txBody>
          <a:bodyPr vert="horz" lIns="91440" tIns="45720" rIns="91440" bIns="45720" rtlCol="0" anchor="b"/>
          <a:lstStyle>
            <a:lvl1pPr algn="r">
              <a:defRPr sz="1200"/>
            </a:lvl1pPr>
          </a:lstStyle>
          <a:p>
            <a:fld id="{7E59C7AE-F5C6-443C-B0A2-315626063DDE}" type="slidenum">
              <a:rPr lang="en-GB" smtClean="0"/>
              <a:t>‹#›</a:t>
            </a:fld>
            <a:endParaRPr lang="en-GB"/>
          </a:p>
        </p:txBody>
      </p:sp>
    </p:spTree>
    <p:extLst>
      <p:ext uri="{BB962C8B-B14F-4D97-AF65-F5344CB8AC3E}">
        <p14:creationId xmlns:p14="http://schemas.microsoft.com/office/powerpoint/2010/main" val="187861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9831287-DD1A-4DA6-B026-47944940FA01}" type="slidenum">
              <a:rPr lang="de-DE" smtClean="0"/>
              <a:pPr/>
              <a:t>1</a:t>
            </a:fld>
            <a:endParaRPr lang="de-DE" dirty="0"/>
          </a:p>
        </p:txBody>
      </p:sp>
    </p:spTree>
    <p:extLst>
      <p:ext uri="{BB962C8B-B14F-4D97-AF65-F5344CB8AC3E}">
        <p14:creationId xmlns:p14="http://schemas.microsoft.com/office/powerpoint/2010/main" val="255791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98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61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9831287-DD1A-4DA6-B026-47944940FA01}" type="slidenum">
              <a:rPr lang="de-DE" smtClean="0"/>
              <a:pPr/>
              <a:t>12</a:t>
            </a:fld>
            <a:endParaRPr lang="de-DE" dirty="0"/>
          </a:p>
        </p:txBody>
      </p:sp>
    </p:spTree>
    <p:extLst>
      <p:ext uri="{BB962C8B-B14F-4D97-AF65-F5344CB8AC3E}">
        <p14:creationId xmlns:p14="http://schemas.microsoft.com/office/powerpoint/2010/main" val="423565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86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10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9831287-DD1A-4DA6-B026-47944940FA01}" type="slidenum">
              <a:rPr lang="de-DE" smtClean="0"/>
              <a:pPr/>
              <a:t>2</a:t>
            </a:fld>
            <a:endParaRPr lang="de-DE" dirty="0"/>
          </a:p>
        </p:txBody>
      </p:sp>
    </p:spTree>
    <p:extLst>
      <p:ext uri="{BB962C8B-B14F-4D97-AF65-F5344CB8AC3E}">
        <p14:creationId xmlns:p14="http://schemas.microsoft.com/office/powerpoint/2010/main" val="57048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21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73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43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35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67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33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a:t>
            </a:r>
            <a:r>
              <a:rPr lang="en-GB" baseline="0" dirty="0"/>
              <a:t> slide shouldn’t be explained from a strict organizational structure perspective, but it is more about showing the value of this network for the client:</a:t>
            </a:r>
          </a:p>
          <a:p>
            <a:r>
              <a:rPr lang="en-GB" dirty="0"/>
              <a:t>Bertelsmann network: Backed by privately-owned Bertelsmann, we can afford to take a long-term view and invest in long-term strategies and partnerships (capital intensity, network</a:t>
            </a:r>
            <a:r>
              <a:rPr lang="en-GB"/>
              <a:t>, international </a:t>
            </a:r>
            <a:r>
              <a:rPr lang="en-GB" dirty="0"/>
              <a:t>know-how)</a:t>
            </a:r>
          </a:p>
          <a:p>
            <a:pPr marL="0" marR="0" lvl="0" indent="0" algn="l" defTabSz="806501" rtl="0" eaLnBrk="1" fontAlgn="auto" latinLnBrk="0" hangingPunct="1">
              <a:lnSpc>
                <a:spcPct val="100000"/>
              </a:lnSpc>
              <a:spcBef>
                <a:spcPts val="0"/>
              </a:spcBef>
              <a:spcAft>
                <a:spcPts val="0"/>
              </a:spcAft>
              <a:buClrTx/>
              <a:buSzTx/>
              <a:buFontTx/>
              <a:buNone/>
              <a:tabLst/>
              <a:defRPr/>
            </a:pPr>
            <a:r>
              <a:rPr lang="en-GB" dirty="0"/>
              <a:t>Arvato Group: As we combine different service sectors, t</a:t>
            </a:r>
            <a:r>
              <a:rPr lang="en-US" dirty="0"/>
              <a:t>he Arvato group</a:t>
            </a:r>
            <a:r>
              <a:rPr lang="en-US" baseline="0" dirty="0"/>
              <a:t> is</a:t>
            </a:r>
            <a:r>
              <a:rPr lang="en-US" dirty="0"/>
              <a:t> more than just </a:t>
            </a:r>
            <a:r>
              <a:rPr lang="en-US"/>
              <a:t>another international </a:t>
            </a:r>
            <a:r>
              <a:rPr lang="en-US" dirty="0"/>
              <a:t>service provider. We’ve got an ear to the ground in all our solution</a:t>
            </a:r>
            <a:r>
              <a:rPr lang="en-US" baseline="0" dirty="0"/>
              <a:t> groups in every industry</a:t>
            </a:r>
            <a:r>
              <a:rPr lang="en-US" dirty="0"/>
              <a:t> and an eye to the future enabling</a:t>
            </a:r>
            <a:r>
              <a:rPr lang="en-US" baseline="0" dirty="0"/>
              <a:t> a holistic view and insights on all our activities. Therefore, </a:t>
            </a:r>
            <a:r>
              <a:rPr lang="en-US" dirty="0"/>
              <a:t>we’re the ones who don’t just deliver, but collaborate to design</a:t>
            </a:r>
            <a:r>
              <a:rPr lang="en-US" baseline="0" dirty="0"/>
              <a:t> </a:t>
            </a:r>
            <a:r>
              <a:rPr lang="en-US" dirty="0"/>
              <a:t>and implement holistic solutions that make a lasting impact on clients’ businesses. </a:t>
            </a:r>
            <a:endParaRPr lang="en-GB" dirty="0"/>
          </a:p>
          <a:p>
            <a:endParaRPr lang="en-GB" dirty="0"/>
          </a:p>
        </p:txBody>
      </p:sp>
      <p:sp>
        <p:nvSpPr>
          <p:cNvPr id="4" name="Foliennummernplatzhalter 3"/>
          <p:cNvSpPr>
            <a:spLocks noGrp="1"/>
          </p:cNvSpPr>
          <p:nvPr>
            <p:ph type="sldNum" sz="quarter" idx="10"/>
          </p:nvPr>
        </p:nvSpPr>
        <p:spPr/>
        <p:txBody>
          <a:bodyPr/>
          <a:lstStyle/>
          <a:p>
            <a:pPr marL="0" marR="0" lvl="0" indent="0" algn="r" defTabSz="609758" rtl="0" eaLnBrk="1" fontAlgn="auto" latinLnBrk="0" hangingPunct="1">
              <a:lnSpc>
                <a:spcPct val="100000"/>
              </a:lnSpc>
              <a:spcBef>
                <a:spcPts val="0"/>
              </a:spcBef>
              <a:spcAft>
                <a:spcPts val="0"/>
              </a:spcAft>
              <a:buClrTx/>
              <a:buSzTx/>
              <a:buFontTx/>
              <a:buNone/>
              <a:tabLst/>
              <a:defRPr/>
            </a:pPr>
            <a:fld id="{D47F0BAD-2B0D-418F-8B6F-40611FA0EE5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58"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83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Master" Target="../slideMasters/slideMaster1.xml"/><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image" Target="../media/image7.png"/><Relationship Id="rId5" Type="http://schemas.openxmlformats.org/officeDocument/2006/relationships/oleObject" Target="../embeddings/oleObject9.bin"/><Relationship Id="rId6" Type="http://schemas.openxmlformats.org/officeDocument/2006/relationships/image" Target="../media/image5.emf"/><Relationship Id="rId1" Type="http://schemas.openxmlformats.org/officeDocument/2006/relationships/vmlDrawing" Target="../drawings/vmlDrawing9.vml"/><Relationship Id="rId2" Type="http://schemas.openxmlformats.org/officeDocument/2006/relationships/tags" Target="../tags/tag1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10.bin"/><Relationship Id="rId5" Type="http://schemas.openxmlformats.org/officeDocument/2006/relationships/image" Target="../media/image5.emf"/><Relationship Id="rId1" Type="http://schemas.openxmlformats.org/officeDocument/2006/relationships/vmlDrawing" Target="../drawings/vmlDrawing10.vml"/><Relationship Id="rId2"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Master" Target="../slideMasters/slideMaster2.xml"/><Relationship Id="rId5" Type="http://schemas.openxmlformats.org/officeDocument/2006/relationships/oleObject" Target="../embeddings/oleObject11.bin"/><Relationship Id="rId6" Type="http://schemas.openxmlformats.org/officeDocument/2006/relationships/image" Target="../media/image8.emf"/><Relationship Id="rId1" Type="http://schemas.openxmlformats.org/officeDocument/2006/relationships/vmlDrawing" Target="../drawings/vmlDrawing11.vml"/><Relationship Id="rId2"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Master" Target="../slideMasters/slideMaster1.xml"/><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3.bin"/><Relationship Id="rId5" Type="http://schemas.openxmlformats.org/officeDocument/2006/relationships/image" Target="../media/image10.emf"/><Relationship Id="rId1" Type="http://schemas.openxmlformats.org/officeDocument/2006/relationships/vmlDrawing" Target="../drawings/vmlDrawing13.vml"/><Relationship Id="rId2" Type="http://schemas.openxmlformats.org/officeDocument/2006/relationships/tags" Target="../tags/tag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Master" Target="../slideMasters/slideMaster2.xml"/><Relationship Id="rId5" Type="http://schemas.openxmlformats.org/officeDocument/2006/relationships/oleObject" Target="../embeddings/oleObject4.bin"/><Relationship Id="rId6" Type="http://schemas.openxmlformats.org/officeDocument/2006/relationships/image" Target="../media/image5.emf"/><Relationship Id="rId7" Type="http://schemas.openxmlformats.org/officeDocument/2006/relationships/image" Target="../media/image6.png"/><Relationship Id="rId1" Type="http://schemas.openxmlformats.org/officeDocument/2006/relationships/vmlDrawing" Target="../drawings/vmlDrawing4.vml"/><Relationship Id="rId2"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5" Type="http://schemas.openxmlformats.org/officeDocument/2006/relationships/oleObject" Target="../embeddings/oleObject5.bin"/><Relationship Id="rId6"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6.bin"/><Relationship Id="rId5" Type="http://schemas.openxmlformats.org/officeDocument/2006/relationships/image" Target="../media/image5.emf"/><Relationship Id="rId1" Type="http://schemas.openxmlformats.org/officeDocument/2006/relationships/vmlDrawing" Target="../drawings/vmlDrawing6.vml"/><Relationship Id="rId2"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7.bin"/><Relationship Id="rId5" Type="http://schemas.openxmlformats.org/officeDocument/2006/relationships/image" Target="../media/image5.emf"/><Relationship Id="rId1" Type="http://schemas.openxmlformats.org/officeDocument/2006/relationships/vmlDrawing" Target="../drawings/vmlDrawing7.vml"/><Relationship Id="rId2"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8.bin"/><Relationship Id="rId5" Type="http://schemas.openxmlformats.org/officeDocument/2006/relationships/image" Target="../media/image5.emf"/><Relationship Id="rId1" Type="http://schemas.openxmlformats.org/officeDocument/2006/relationships/vmlDrawing" Target="../drawings/vmlDrawing8.vml"/><Relationship Id="rId2"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73302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 name="think-cell Folie" r:id="rId5" imgW="530" imgH="531" progId="TCLayout.ActiveDocument.1">
                  <p:embed/>
                </p:oleObj>
              </mc:Choice>
              <mc:Fallback>
                <p:oleObj name="think-cell Foli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Avenir Next" panose="020B0503020202020204"/>
              <a:ea typeface="+mj-ea"/>
              <a:cs typeface="+mj-cs"/>
              <a:sym typeface="Avenir Next" panose="020B0503020202020204"/>
            </a:endParaRPr>
          </a:p>
        </p:txBody>
      </p:sp>
      <p:sp>
        <p:nvSpPr>
          <p:cNvPr id="2" name="Title 1"/>
          <p:cNvSpPr>
            <a:spLocks noGrp="1"/>
          </p:cNvSpPr>
          <p:nvPr>
            <p:ph type="ctrTitle"/>
          </p:nvPr>
        </p:nvSpPr>
        <p:spPr>
          <a:xfrm>
            <a:off x="1524000" y="1358336"/>
            <a:ext cx="9144000" cy="2387600"/>
          </a:xfrm>
          <a:prstGeom prst="rect">
            <a:avLst/>
          </a:prstGeom>
        </p:spPr>
        <p:txBody>
          <a:bodyPr anchor="b">
            <a:normAutofit/>
          </a:bodyPr>
          <a:lstStyle>
            <a:lvl1pPr algn="ctr">
              <a:defRPr sz="3600" b="1">
                <a:solidFill>
                  <a:srgbClr val="002060"/>
                </a:solidFill>
                <a:latin typeface="Avenir Next" panose="020B0503020202020204"/>
              </a:defRPr>
            </a:lvl1pPr>
          </a:lstStyle>
          <a:p>
            <a:r>
              <a:rPr lang="en-US" dirty="0"/>
              <a:t>Click to edit Master title style</a:t>
            </a:r>
            <a:endParaRPr lang="en-GB" dirty="0"/>
          </a:p>
        </p:txBody>
      </p:sp>
      <p:sp>
        <p:nvSpPr>
          <p:cNvPr id="7" name="Datumsplatzhalter 3"/>
          <p:cNvSpPr>
            <a:spLocks noGrp="1"/>
          </p:cNvSpPr>
          <p:nvPr>
            <p:ph type="dt" sz="half" idx="2"/>
          </p:nvPr>
        </p:nvSpPr>
        <p:spPr>
          <a:xfrm>
            <a:off x="345586" y="6674106"/>
            <a:ext cx="648000" cy="144000"/>
          </a:xfrm>
          <a:prstGeom prst="rect">
            <a:avLst/>
          </a:prstGeom>
        </p:spPr>
        <p:txBody>
          <a:bodyPr vert="horz" lIns="36000" tIns="36000" rIns="36000" bIns="36000" rtlCol="0" anchor="ctr">
            <a:noAutofit/>
          </a:bodyPr>
          <a:lstStyle>
            <a:lvl1pPr algn="l">
              <a:defRPr lang="de-DE" sz="800" kern="1200" dirty="0" smtClean="0">
                <a:solidFill>
                  <a:schemeClr val="bg1"/>
                </a:solidFill>
                <a:latin typeface="Frutiger LT Std 87 ExtraBlk Cn" panose="020B0906030504030204"/>
                <a:ea typeface="+mn-ea"/>
                <a:cs typeface="+mn-cs"/>
              </a:defRPr>
            </a:lvl1pPr>
          </a:lstStyle>
          <a:p>
            <a:r>
              <a:rPr lang="de-DE"/>
              <a:t>12.12.2019</a:t>
            </a:r>
          </a:p>
        </p:txBody>
      </p:sp>
      <p:sp>
        <p:nvSpPr>
          <p:cNvPr id="8" name="Foliennummernplatzhalter 5"/>
          <p:cNvSpPr>
            <a:spLocks noGrp="1"/>
          </p:cNvSpPr>
          <p:nvPr>
            <p:ph type="sldNum" sz="quarter" idx="4"/>
          </p:nvPr>
        </p:nvSpPr>
        <p:spPr>
          <a:xfrm>
            <a:off x="11136640" y="6674106"/>
            <a:ext cx="719812" cy="144000"/>
          </a:xfrm>
          <a:prstGeom prst="rect">
            <a:avLst/>
          </a:prstGeom>
        </p:spPr>
        <p:txBody>
          <a:bodyPr vert="horz" lIns="36000" tIns="36000" rIns="36000" bIns="36000" rtlCol="0" anchor="ctr">
            <a:noAutofit/>
          </a:bodyPr>
          <a:lstStyle>
            <a:lvl1pPr marL="0" algn="r" defTabSz="914400" rtl="0" eaLnBrk="1" latinLnBrk="0" hangingPunct="1">
              <a:defRPr lang="de-DE" sz="800" kern="1200" smtClean="0">
                <a:solidFill>
                  <a:schemeClr val="bg1"/>
                </a:solidFill>
                <a:latin typeface="Frutiger LT Std 87 ExtraBlk Cn" panose="020B0906030504030204"/>
                <a:ea typeface="+mn-ea"/>
                <a:cs typeface="+mn-cs"/>
              </a:defRPr>
            </a:lvl1pPr>
          </a:lstStyle>
          <a:p>
            <a:fld id="{A5FE0BE9-2605-47C0-8F30-F383CC1BC3CC}" type="slidenum">
              <a:rPr lang="de-DE" smtClean="0"/>
              <a:pPr/>
              <a:t>‹#›</a:t>
            </a:fld>
            <a:endParaRPr lang="de-DE" dirty="0"/>
          </a:p>
        </p:txBody>
      </p:sp>
      <p:sp>
        <p:nvSpPr>
          <p:cNvPr id="11" name="Fußzeilenplatzhalter 4"/>
          <p:cNvSpPr>
            <a:spLocks noGrp="1"/>
          </p:cNvSpPr>
          <p:nvPr>
            <p:ph type="ftr" sz="quarter" idx="3"/>
          </p:nvPr>
        </p:nvSpPr>
        <p:spPr>
          <a:xfrm>
            <a:off x="1013193" y="6674106"/>
            <a:ext cx="7200000" cy="144000"/>
          </a:xfrm>
          <a:prstGeom prst="rect">
            <a:avLst/>
          </a:prstGeom>
        </p:spPr>
        <p:txBody>
          <a:bodyPr vert="horz" wrap="square" lIns="36000" tIns="36000" rIns="36000" bIns="36000" rtlCol="0" anchor="ctr">
            <a:noAutofit/>
          </a:bodyPr>
          <a:lstStyle>
            <a:lvl1pPr algn="l">
              <a:defRPr sz="800">
                <a:solidFill>
                  <a:schemeClr val="bg1"/>
                </a:solidFill>
                <a:latin typeface="Frutiger LT Std 87 ExtraBlk Cn" panose="020B0906030504030204"/>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11723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pic>
        <p:nvPicPr>
          <p:cNvPr id="7" name="Bild 17">
            <a:extLst>
              <a:ext uri="{FF2B5EF4-FFF2-40B4-BE49-F238E27FC236}">
                <a16:creationId xmlns:a16="http://schemas.microsoft.com/office/drawing/2014/main" xmlns="" id="{4CED2C09-ED3B-4C95-89DE-D745479E47EE}"/>
              </a:ext>
            </a:extLst>
          </p:cNvPr>
          <p:cNvPicPr>
            <a:picLocks noChangeAspect="1"/>
          </p:cNvPicPr>
          <p:nvPr userDrawn="1"/>
        </p:nvPicPr>
        <p:blipFill>
          <a:blip r:embed="rId4"/>
          <a:stretch>
            <a:fillRect/>
          </a:stretch>
        </p:blipFill>
        <p:spPr>
          <a:xfrm>
            <a:off x="251909" y="1001418"/>
            <a:ext cx="11682990" cy="5584312"/>
          </a:xfrm>
          <a:prstGeom prst="rect">
            <a:avLst/>
          </a:prstGeom>
        </p:spPr>
      </p:pic>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98" name="think-cell Folie" r:id="rId5" imgW="360" imgH="360" progId="TCLayout.ActiveDocument.1">
                  <p:embed/>
                </p:oleObj>
              </mc:Choice>
              <mc:Fallback>
                <p:oleObj name="think-cell Folie" r:id="rId5" imgW="360" imgH="36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a:extLst>
              <a:ext uri="{FF2B5EF4-FFF2-40B4-BE49-F238E27FC236}">
                <a16:creationId xmlns:a16="http://schemas.microsoft.com/office/drawing/2014/main" xmlns="" id="{619B131B-64EE-4B90-8F60-38FA406C117A}"/>
              </a:ext>
            </a:extLst>
          </p:cNvPr>
          <p:cNvSpPr>
            <a:spLocks noGrp="1"/>
          </p:cNvSpPr>
          <p:nvPr>
            <p:ph type="title"/>
          </p:nvPr>
        </p:nvSpPr>
        <p:spPr>
          <a:xfrm>
            <a:off x="251935" y="227595"/>
            <a:ext cx="9325001" cy="731351"/>
          </a:xfrm>
        </p:spPr>
        <p:txBody>
          <a:bodyPr/>
          <a:lstStyle>
            <a:lvl1pPr>
              <a:defRPr sz="2599">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xmlns="" id="{F61CFEA3-E38B-49E9-9576-8BDC147630F7}"/>
              </a:ext>
            </a:extLst>
          </p:cNvPr>
          <p:cNvSpPr/>
          <p:nvPr userDrawn="1"/>
        </p:nvSpPr>
        <p:spPr>
          <a:xfrm>
            <a:off x="251935" y="1001417"/>
            <a:ext cx="11688131" cy="5584312"/>
          </a:xfrm>
          <a:prstGeom prst="rect">
            <a:avLst/>
          </a:prstGeom>
          <a:solidFill>
            <a:schemeClr val="hlink">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en-US" sz="1400" dirty="0">
              <a:solidFill>
                <a:schemeClr val="bg1"/>
              </a:solidFill>
            </a:endParaRPr>
          </a:p>
        </p:txBody>
      </p:sp>
    </p:spTree>
    <p:extLst>
      <p:ext uri="{BB962C8B-B14F-4D97-AF65-F5344CB8AC3E}">
        <p14:creationId xmlns:p14="http://schemas.microsoft.com/office/powerpoint/2010/main" val="93126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822" name="think-cell Folie" r:id="rId4" imgW="360" imgH="360" progId="TCLayout.ActiveDocument.1">
                  <p:embed/>
                </p:oleObj>
              </mc:Choice>
              <mc:Fallback>
                <p:oleObj name="think-cell Foli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85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846" name="think-cell Folie" r:id="rId5" imgW="360" imgH="360" progId="TCLayout.ActiveDocument.1">
                  <p:embed/>
                </p:oleObj>
              </mc:Choice>
              <mc:Fallback>
                <p:oleObj name="think-cell Foli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hteck 3" hidden="1"/>
          <p:cNvSpPr/>
          <p:nvPr userDrawn="1">
            <p:custDataLst>
              <p:tags r:id="rId3"/>
            </p:custDataLst>
          </p:nvPr>
        </p:nvSpPr>
        <p:spPr>
          <a:xfrm>
            <a:off x="0" y="0"/>
            <a:ext cx="158709" cy="158713"/>
          </a:xfrm>
          <a:prstGeom prst="rect">
            <a:avLst/>
          </a:prstGeom>
          <a:solidFill>
            <a:schemeClr val="hlink"/>
          </a:solidFill>
          <a:ln>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799"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489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57861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40685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248309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9138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9197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22121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45119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167844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 name="think-cell Folie" r:id="rId5" imgW="530" imgH="531" progId="TCLayout.ActiveDocument.1">
                  <p:embed/>
                </p:oleObj>
              </mc:Choice>
              <mc:Fallback>
                <p:oleObj name="think-cell Foli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16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itel 7"/>
          <p:cNvSpPr>
            <a:spLocks noGrp="1"/>
          </p:cNvSpPr>
          <p:nvPr>
            <p:ph type="title"/>
          </p:nvPr>
        </p:nvSpPr>
        <p:spPr>
          <a:xfrm>
            <a:off x="345586" y="549542"/>
            <a:ext cx="11510866" cy="1033370"/>
          </a:xfrm>
          <a:prstGeom prst="rect">
            <a:avLst/>
          </a:prstGeom>
        </p:spPr>
        <p:txBody>
          <a:bodyPr/>
          <a:lstStyle>
            <a:lvl1pPr>
              <a:defRPr sz="2400" b="1">
                <a:solidFill>
                  <a:srgbClr val="272334"/>
                </a:solidFill>
                <a:latin typeface="Frutiger LT Std 87 ExtraBlk Cn" panose="020B0906030504030204"/>
              </a:defRPr>
            </a:lvl1pPr>
          </a:lstStyle>
          <a:p>
            <a:r>
              <a:rPr lang="de-DE" dirty="0"/>
              <a:t>Titelmasterformat durch Klicken bearbeiten</a:t>
            </a:r>
            <a:endParaRPr lang="en-GB" dirty="0"/>
          </a:p>
        </p:txBody>
      </p:sp>
      <p:sp>
        <p:nvSpPr>
          <p:cNvPr id="24" name="Datumsplatzhalter 3"/>
          <p:cNvSpPr>
            <a:spLocks noGrp="1"/>
          </p:cNvSpPr>
          <p:nvPr>
            <p:ph type="dt" sz="half" idx="2"/>
          </p:nvPr>
        </p:nvSpPr>
        <p:spPr>
          <a:xfrm>
            <a:off x="345586" y="6674106"/>
            <a:ext cx="648000" cy="144000"/>
          </a:xfrm>
          <a:prstGeom prst="rect">
            <a:avLst/>
          </a:prstGeom>
        </p:spPr>
        <p:txBody>
          <a:bodyPr vert="horz" lIns="36000" tIns="36000" rIns="36000" bIns="36000" rtlCol="0" anchor="ctr">
            <a:noAutofit/>
          </a:bodyPr>
          <a:lstStyle>
            <a:lvl1pPr algn="l">
              <a:defRPr lang="de-DE" sz="800" kern="1200" dirty="0" smtClean="0">
                <a:solidFill>
                  <a:schemeClr val="bg1"/>
                </a:solidFill>
                <a:latin typeface="Frutiger LT Std 87 ExtraBlk Cn" panose="020B0906030504030204"/>
                <a:ea typeface="+mn-ea"/>
                <a:cs typeface="+mn-cs"/>
              </a:defRPr>
            </a:lvl1pPr>
          </a:lstStyle>
          <a:p>
            <a:r>
              <a:rPr lang="de-DE"/>
              <a:t>12.12.2019</a:t>
            </a:r>
            <a:endParaRPr lang="de-DE" dirty="0"/>
          </a:p>
        </p:txBody>
      </p:sp>
      <p:sp>
        <p:nvSpPr>
          <p:cNvPr id="25" name="Foliennummernplatzhalter 5"/>
          <p:cNvSpPr>
            <a:spLocks noGrp="1"/>
          </p:cNvSpPr>
          <p:nvPr>
            <p:ph type="sldNum" sz="quarter" idx="4"/>
          </p:nvPr>
        </p:nvSpPr>
        <p:spPr>
          <a:xfrm>
            <a:off x="11136640" y="6674106"/>
            <a:ext cx="719812" cy="144000"/>
          </a:xfrm>
          <a:prstGeom prst="rect">
            <a:avLst/>
          </a:prstGeom>
        </p:spPr>
        <p:txBody>
          <a:bodyPr vert="horz" lIns="36000" tIns="36000" rIns="36000" bIns="36000" rtlCol="0" anchor="ctr">
            <a:noAutofit/>
          </a:bodyPr>
          <a:lstStyle>
            <a:lvl1pPr marL="0" algn="r" defTabSz="914400" rtl="0" eaLnBrk="1" latinLnBrk="0" hangingPunct="1">
              <a:defRPr lang="de-DE" sz="800" kern="1200" smtClean="0">
                <a:solidFill>
                  <a:schemeClr val="bg1"/>
                </a:solidFill>
                <a:latin typeface="Frutiger LT Std 87 ExtraBlk Cn" panose="020B0906030504030204"/>
                <a:ea typeface="+mn-ea"/>
                <a:cs typeface="+mn-cs"/>
              </a:defRPr>
            </a:lvl1pPr>
          </a:lstStyle>
          <a:p>
            <a:fld id="{A5FE0BE9-2605-47C0-8F30-F383CC1BC3CC}" type="slidenum">
              <a:rPr lang="de-DE" smtClean="0"/>
              <a:pPr/>
              <a:t>‹#›</a:t>
            </a:fld>
            <a:endParaRPr lang="de-DE" dirty="0"/>
          </a:p>
        </p:txBody>
      </p:sp>
      <p:sp>
        <p:nvSpPr>
          <p:cNvPr id="26" name="Fußzeilenplatzhalter 4"/>
          <p:cNvSpPr>
            <a:spLocks noGrp="1"/>
          </p:cNvSpPr>
          <p:nvPr>
            <p:ph type="ftr" sz="quarter" idx="3"/>
          </p:nvPr>
        </p:nvSpPr>
        <p:spPr>
          <a:xfrm>
            <a:off x="1013193" y="6674106"/>
            <a:ext cx="7200000" cy="144000"/>
          </a:xfrm>
          <a:prstGeom prst="rect">
            <a:avLst/>
          </a:prstGeom>
        </p:spPr>
        <p:txBody>
          <a:bodyPr vert="horz" wrap="square" lIns="36000" tIns="36000" rIns="36000" bIns="36000" rtlCol="0" anchor="ctr">
            <a:noAutofit/>
          </a:bodyPr>
          <a:lstStyle>
            <a:lvl1pPr algn="l">
              <a:defRPr sz="800">
                <a:solidFill>
                  <a:schemeClr val="bg1"/>
                </a:solidFill>
                <a:latin typeface="Frutiger LT Std 87 ExtraBlk Cn" panose="020B0906030504030204"/>
              </a:defRPr>
            </a:lvl1pPr>
          </a:lstStyle>
          <a:p>
            <a:r>
              <a:rPr lang="en-US" dirty="0"/>
              <a:t>| Arvato Financial Solutions | Cinfoni Network | ATEL                                                                                                  - CONFIDENTIAL -</a:t>
            </a:r>
            <a:endParaRPr lang="de-DE" dirty="0"/>
          </a:p>
        </p:txBody>
      </p:sp>
    </p:spTree>
    <p:extLst>
      <p:ext uri="{BB962C8B-B14F-4D97-AF65-F5344CB8AC3E}">
        <p14:creationId xmlns:p14="http://schemas.microsoft.com/office/powerpoint/2010/main" val="39379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40866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30876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8216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164494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enutzerdefiniertes Layout">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10258"/>
            <a:ext cx="12192000" cy="18469226"/>
          </a:xfrm>
          <a:prstGeom prst="rect">
            <a:avLst/>
          </a:prstGeom>
        </p:spPr>
      </p:pic>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154268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53462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1377797" y="4024355"/>
            <a:ext cx="10185348" cy="1285302"/>
          </a:xfrm>
        </p:spPr>
        <p:txBody>
          <a:bodyPr/>
          <a:lstStyle>
            <a:lvl1pPr>
              <a:defRPr sz="3999">
                <a:solidFill>
                  <a:schemeClr val="bg1"/>
                </a:solidFill>
              </a:defRPr>
            </a:lvl1pPr>
          </a:lstStyle>
          <a:p>
            <a:r>
              <a:rPr lang="de-DE" dirty="0"/>
              <a:t>Mastertitelformat bearbeiten</a:t>
            </a:r>
          </a:p>
        </p:txBody>
      </p:sp>
    </p:spTree>
    <p:extLst>
      <p:ext uri="{BB962C8B-B14F-4D97-AF65-F5344CB8AC3E}">
        <p14:creationId xmlns:p14="http://schemas.microsoft.com/office/powerpoint/2010/main" val="388786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251933" y="1007767"/>
            <a:ext cx="11686157" cy="5578708"/>
          </a:xfrm>
          <a:ln w="3175">
            <a:solidFill>
              <a:srgbClr val="BFC9D2"/>
            </a:solidFill>
          </a:ln>
        </p:spPr>
        <p:txBody>
          <a:bodyPr lIns="126080" tIns="126080">
            <a:normAutofit/>
          </a:bodyPr>
          <a:lstStyle>
            <a:lvl1pPr marL="0" indent="0">
              <a:buNone/>
              <a:defRPr sz="1600"/>
            </a:lvl1pPr>
          </a:lstStyle>
          <a:p>
            <a:r>
              <a:rPr lang="de-DE"/>
              <a:t>Bild durch Klicken auf Symbol hinzufügen</a:t>
            </a:r>
            <a:endParaRPr lang="de-DE" dirty="0"/>
          </a:p>
        </p:txBody>
      </p:sp>
      <p:sp>
        <p:nvSpPr>
          <p:cNvPr id="2" name="Titel 1"/>
          <p:cNvSpPr>
            <a:spLocks noGrp="1"/>
          </p:cNvSpPr>
          <p:nvPr>
            <p:ph type="ctrTitle"/>
          </p:nvPr>
        </p:nvSpPr>
        <p:spPr>
          <a:xfrm>
            <a:off x="629840" y="1259709"/>
            <a:ext cx="9838230" cy="581563"/>
          </a:xfrm>
        </p:spPr>
        <p:txBody>
          <a:bodyPr/>
          <a:lstStyle>
            <a:lvl1pPr>
              <a:defRPr sz="4199"/>
            </a:lvl1pPr>
          </a:lstStyle>
          <a:p>
            <a:r>
              <a:rPr lang="de-DE"/>
              <a:t>Titelmasterformat durch Klicken bearbeiten</a:t>
            </a:r>
            <a:endParaRPr lang="de-DE" dirty="0"/>
          </a:p>
        </p:txBody>
      </p:sp>
      <p:sp>
        <p:nvSpPr>
          <p:cNvPr id="3" name="Untertitel 2"/>
          <p:cNvSpPr>
            <a:spLocks noGrp="1"/>
          </p:cNvSpPr>
          <p:nvPr>
            <p:ph type="subTitle" idx="1"/>
          </p:nvPr>
        </p:nvSpPr>
        <p:spPr>
          <a:xfrm>
            <a:off x="629840" y="1907617"/>
            <a:ext cx="9838230" cy="311921"/>
          </a:xfrm>
        </p:spPr>
        <p:txBody>
          <a:bodyPr/>
          <a:lstStyle>
            <a:lvl1pPr marL="0" indent="0" algn="l">
              <a:spcBef>
                <a:spcPts val="0"/>
              </a:spcBef>
              <a:buNone/>
              <a:defRPr>
                <a:solidFill>
                  <a:schemeClr val="accent1"/>
                </a:solidFill>
              </a:defRPr>
            </a:lvl1pPr>
            <a:lvl2pPr marL="400168" indent="0" algn="ctr">
              <a:buNone/>
              <a:defRPr>
                <a:solidFill>
                  <a:schemeClr val="tx1">
                    <a:tint val="75000"/>
                  </a:schemeClr>
                </a:solidFill>
              </a:defRPr>
            </a:lvl2pPr>
            <a:lvl3pPr marL="800343" indent="0" algn="ctr">
              <a:buNone/>
              <a:defRPr>
                <a:solidFill>
                  <a:schemeClr val="tx1">
                    <a:tint val="75000"/>
                  </a:schemeClr>
                </a:solidFill>
              </a:defRPr>
            </a:lvl3pPr>
            <a:lvl4pPr marL="1200515" indent="0" algn="ctr">
              <a:buNone/>
              <a:defRPr>
                <a:solidFill>
                  <a:schemeClr val="tx1">
                    <a:tint val="75000"/>
                  </a:schemeClr>
                </a:solidFill>
              </a:defRPr>
            </a:lvl4pPr>
            <a:lvl5pPr marL="1600685" indent="0" algn="ctr">
              <a:buNone/>
              <a:defRPr>
                <a:solidFill>
                  <a:schemeClr val="tx1">
                    <a:tint val="75000"/>
                  </a:schemeClr>
                </a:solidFill>
              </a:defRPr>
            </a:lvl5pPr>
            <a:lvl6pPr marL="2000861" indent="0" algn="ctr">
              <a:buNone/>
              <a:defRPr>
                <a:solidFill>
                  <a:schemeClr val="tx1">
                    <a:tint val="75000"/>
                  </a:schemeClr>
                </a:solidFill>
              </a:defRPr>
            </a:lvl6pPr>
            <a:lvl7pPr marL="2401027" indent="0" algn="ctr">
              <a:buNone/>
              <a:defRPr>
                <a:solidFill>
                  <a:schemeClr val="tx1">
                    <a:tint val="75000"/>
                  </a:schemeClr>
                </a:solidFill>
              </a:defRPr>
            </a:lvl7pPr>
            <a:lvl8pPr marL="2801193" indent="0" algn="ctr">
              <a:buNone/>
              <a:defRPr>
                <a:solidFill>
                  <a:schemeClr val="tx1">
                    <a:tint val="75000"/>
                  </a:schemeClr>
                </a:solidFill>
              </a:defRPr>
            </a:lvl8pPr>
            <a:lvl9pPr marL="3201368" indent="0" algn="ctr">
              <a:buNone/>
              <a:defRPr>
                <a:solidFill>
                  <a:schemeClr val="tx1">
                    <a:tint val="75000"/>
                  </a:schemeClr>
                </a:solidFill>
              </a:defRPr>
            </a:lvl9pPr>
          </a:lstStyle>
          <a:p>
            <a:r>
              <a:rPr lang="de-DE"/>
              <a:t>Formatvorlage des Untertitelmasters durch Klicken bearbeiten</a:t>
            </a:r>
            <a:endParaRPr lang="de-DE" dirty="0"/>
          </a:p>
        </p:txBody>
      </p:sp>
      <p:sp>
        <p:nvSpPr>
          <p:cNvPr id="5" name="Textplatzhalter 4"/>
          <p:cNvSpPr>
            <a:spLocks noGrp="1"/>
          </p:cNvSpPr>
          <p:nvPr>
            <p:ph type="body" sz="quarter" idx="11"/>
          </p:nvPr>
        </p:nvSpPr>
        <p:spPr>
          <a:xfrm>
            <a:off x="629896" y="6190567"/>
            <a:ext cx="3996726" cy="215394"/>
          </a:xfrm>
        </p:spPr>
        <p:txBody>
          <a:bodyPr anchor="b" anchorCtr="0">
            <a:spAutoFit/>
          </a:bodyPr>
          <a:lstStyle>
            <a:lvl1pPr marL="0" indent="0">
              <a:spcBef>
                <a:spcPts val="0"/>
              </a:spcBef>
              <a:buNone/>
              <a:defRPr sz="1400">
                <a:solidFill>
                  <a:schemeClr val="accent1"/>
                </a:solidFill>
              </a:defRPr>
            </a:lvl1pPr>
            <a:lvl2pPr marL="239009" indent="0">
              <a:buNone/>
              <a:defRPr/>
            </a:lvl2pPr>
            <a:lvl3pPr marL="469649" indent="0">
              <a:buNone/>
              <a:defRPr/>
            </a:lvl3pPr>
            <a:lvl4pPr marL="625265" indent="0">
              <a:buNone/>
              <a:defRPr/>
            </a:lvl4pPr>
            <a:lvl5pPr marL="782279" indent="0">
              <a:buNone/>
              <a:defRPr/>
            </a:lvl5pPr>
          </a:lstStyle>
          <a:p>
            <a:pPr lvl="0"/>
            <a:r>
              <a:rPr lang="de-DE" dirty="0"/>
              <a:t>Textmasterformat bearbeiten</a:t>
            </a:r>
          </a:p>
        </p:txBody>
      </p:sp>
    </p:spTree>
    <p:extLst>
      <p:ext uri="{BB962C8B-B14F-4D97-AF65-F5344CB8AC3E}">
        <p14:creationId xmlns:p14="http://schemas.microsoft.com/office/powerpoint/2010/main" val="173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1" name="Grafik 10"/>
          <p:cNvPicPr preferRelativeResize="0">
            <a:picLocks/>
          </p:cNvPicPr>
          <p:nvPr userDrawn="1"/>
        </p:nvPicPr>
        <p:blipFill rotWithShape="1">
          <a:blip r:embed="rId2">
            <a:extLst>
              <a:ext uri="{28A0092B-C50C-407E-A947-70E740481C1C}">
                <a14:useLocalDpi xmlns:a14="http://schemas.microsoft.com/office/drawing/2010/main" val="0"/>
              </a:ext>
            </a:extLst>
          </a:blip>
          <a:srcRect l="1808" t="1808" r="1586" b="1658"/>
          <a:stretch/>
        </p:blipFill>
        <p:spPr>
          <a:xfrm>
            <a:off x="251933" y="1007767"/>
            <a:ext cx="11686157" cy="5578708"/>
          </a:xfrm>
          <a:prstGeom prst="rect">
            <a:avLst/>
          </a:prstGeom>
          <a:ln w="3175">
            <a:solidFill>
              <a:srgbClr val="BFC9D2"/>
            </a:solidFill>
          </a:ln>
        </p:spPr>
      </p:pic>
      <p:sp>
        <p:nvSpPr>
          <p:cNvPr id="2" name="Titel 1"/>
          <p:cNvSpPr>
            <a:spLocks noGrp="1"/>
          </p:cNvSpPr>
          <p:nvPr>
            <p:ph type="title"/>
          </p:nvPr>
        </p:nvSpPr>
        <p:spPr>
          <a:xfrm>
            <a:off x="629839" y="1259709"/>
            <a:ext cx="9837315" cy="443095"/>
          </a:xfrm>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endParaRPr lang="de-DE" dirty="0"/>
          </a:p>
        </p:txBody>
      </p:sp>
      <p:sp>
        <p:nvSpPr>
          <p:cNvPr id="6" name="Foliennummernplatzhalter 5"/>
          <p:cNvSpPr>
            <a:spLocks noGrp="1"/>
          </p:cNvSpPr>
          <p:nvPr>
            <p:ph type="sldNum" sz="quarter" idx="12"/>
          </p:nvPr>
        </p:nvSpPr>
        <p:spPr>
          <a:xfrm>
            <a:off x="11258116" y="6661915"/>
            <a:ext cx="285719" cy="123082"/>
          </a:xfrm>
        </p:spPr>
        <p:txBody>
          <a:bodyPr/>
          <a:lstStyle>
            <a:lvl1pPr algn="r">
              <a:defRPr/>
            </a:lvl1pPr>
          </a:lstStyle>
          <a:p>
            <a:fld id="{A5FE0BE9-2605-47C0-8F30-F383CC1BC3CC}" type="slidenum">
              <a:rPr lang="de-DE" smtClean="0"/>
              <a:pPr/>
              <a:t>‹#›</a:t>
            </a:fld>
            <a:endParaRPr lang="de-DE"/>
          </a:p>
        </p:txBody>
      </p:sp>
      <p:sp>
        <p:nvSpPr>
          <p:cNvPr id="10" name="Textplatzhalter 9"/>
          <p:cNvSpPr>
            <a:spLocks noGrp="1" noChangeAspect="1"/>
          </p:cNvSpPr>
          <p:nvPr>
            <p:ph type="body" sz="quarter" idx="13"/>
          </p:nvPr>
        </p:nvSpPr>
        <p:spPr>
          <a:xfrm>
            <a:off x="629896" y="2231483"/>
            <a:ext cx="5269793" cy="1446215"/>
          </a:xfrm>
          <a:ln w="3175">
            <a:noFill/>
          </a:ln>
        </p:spPr>
        <p:txBody>
          <a:bodyPr lIns="0" tIns="0" rIns="0" bIns="0">
            <a:spAutoFit/>
          </a:bodyPr>
          <a:lstStyle>
            <a:lvl1pPr marL="340275" indent="-340275">
              <a:spcBef>
                <a:spcPts val="600"/>
              </a:spcBef>
              <a:buFont typeface="Wingdings 3" panose="05040102010807070707" pitchFamily="18" charset="2"/>
              <a:buChar char="Ò"/>
              <a:defRPr lang="de-DE" sz="2399" b="0" kern="1200" dirty="0" smtClean="0">
                <a:solidFill>
                  <a:schemeClr val="tx1"/>
                </a:solidFill>
                <a:latin typeface="+mn-lt"/>
                <a:ea typeface="+mn-ea"/>
                <a:cs typeface="+mn-cs"/>
              </a:defRPr>
            </a:lvl1pPr>
            <a:lvl2pPr marL="623849" indent="-263091">
              <a:spcBef>
                <a:spcPts val="0"/>
              </a:spcBef>
              <a:buFont typeface="Symbol" panose="05050102010706020507" pitchFamily="18" charset="2"/>
              <a:buChar char="-"/>
              <a:defRPr sz="1799" cap="none" baseline="0">
                <a:solidFill>
                  <a:schemeClr val="tx1"/>
                </a:solidFill>
              </a:defRPr>
            </a:lvl2pPr>
            <a:lvl3pPr marL="360762" indent="-360762">
              <a:spcBef>
                <a:spcPts val="1200"/>
              </a:spcBef>
              <a:buFont typeface="Wingdings 3" panose="05040102010807070707" pitchFamily="18" charset="2"/>
              <a:buChar char="Ò"/>
              <a:defRPr lang="de-DE" sz="2399" b="0" kern="1200" cap="all" baseline="0" dirty="0" smtClean="0">
                <a:solidFill>
                  <a:schemeClr val="accent1"/>
                </a:solidFill>
                <a:latin typeface="+mn-lt"/>
                <a:ea typeface="+mn-ea"/>
                <a:cs typeface="+mn-cs"/>
              </a:defRPr>
            </a:lvl3pPr>
            <a:lvl4pPr marL="623849" indent="-263091">
              <a:spcBef>
                <a:spcPts val="0"/>
              </a:spcBef>
              <a:buFont typeface="Symbol" panose="05050102010706020507" pitchFamily="18" charset="2"/>
              <a:buChar char="-"/>
              <a:defRPr sz="1799">
                <a:solidFill>
                  <a:schemeClr val="accent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23" name="Textplatzhalter 9"/>
          <p:cNvSpPr>
            <a:spLocks noGrp="1" noChangeAspect="1"/>
          </p:cNvSpPr>
          <p:nvPr>
            <p:ph type="body" sz="quarter" idx="14"/>
          </p:nvPr>
        </p:nvSpPr>
        <p:spPr>
          <a:xfrm>
            <a:off x="6280423" y="2231483"/>
            <a:ext cx="5269793" cy="1446215"/>
          </a:xfrm>
          <a:ln w="3175">
            <a:noFill/>
          </a:ln>
        </p:spPr>
        <p:txBody>
          <a:bodyPr lIns="0" tIns="0" rIns="0" bIns="0">
            <a:spAutoFit/>
          </a:bodyPr>
          <a:lstStyle>
            <a:lvl1pPr marL="340275" indent="-340275">
              <a:spcBef>
                <a:spcPts val="600"/>
              </a:spcBef>
              <a:buFont typeface="Wingdings 3" panose="05040102010807070707" pitchFamily="18" charset="2"/>
              <a:buChar char="Ò"/>
              <a:defRPr lang="de-DE" sz="2399" b="0" kern="1200" dirty="0" smtClean="0">
                <a:solidFill>
                  <a:schemeClr val="tx1"/>
                </a:solidFill>
                <a:latin typeface="+mn-lt"/>
                <a:ea typeface="+mn-ea"/>
                <a:cs typeface="+mn-cs"/>
              </a:defRPr>
            </a:lvl1pPr>
            <a:lvl2pPr marL="623849" indent="-263091">
              <a:spcBef>
                <a:spcPts val="0"/>
              </a:spcBef>
              <a:buFont typeface="Symbol" panose="05050102010706020507" pitchFamily="18" charset="2"/>
              <a:buChar char="-"/>
              <a:defRPr sz="1799" cap="none" baseline="0">
                <a:solidFill>
                  <a:schemeClr val="tx1"/>
                </a:solidFill>
              </a:defRPr>
            </a:lvl2pPr>
            <a:lvl3pPr marL="360762" indent="-360762">
              <a:spcBef>
                <a:spcPts val="1200"/>
              </a:spcBef>
              <a:buFont typeface="Wingdings 3" panose="05040102010807070707" pitchFamily="18" charset="2"/>
              <a:buChar char="Ò"/>
              <a:defRPr lang="de-DE" sz="2399" b="0" kern="1200" cap="all" baseline="0" dirty="0" smtClean="0">
                <a:solidFill>
                  <a:schemeClr val="accent1"/>
                </a:solidFill>
                <a:latin typeface="+mn-lt"/>
                <a:ea typeface="+mn-ea"/>
                <a:cs typeface="+mn-cs"/>
              </a:defRPr>
            </a:lvl3pPr>
            <a:lvl4pPr marL="623849" indent="-263091">
              <a:spcBef>
                <a:spcPts val="0"/>
              </a:spcBef>
              <a:buFont typeface="Symbol" panose="05050102010706020507" pitchFamily="18" charset="2"/>
              <a:buChar char="-"/>
              <a:defRPr sz="1799">
                <a:solidFill>
                  <a:schemeClr val="accent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392985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7" name="Rechteck 6"/>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60126" tIns="80068" rIns="160126" bIns="80068"/>
          <a:lstStyle/>
          <a:p>
            <a:endParaRPr lang="de-DE" sz="1799" dirty="0"/>
          </a:p>
        </p:txBody>
      </p:sp>
      <p:sp>
        <p:nvSpPr>
          <p:cNvPr id="2" name="Titel 1"/>
          <p:cNvSpPr>
            <a:spLocks noGrp="1"/>
          </p:cNvSpPr>
          <p:nvPr>
            <p:ph type="title"/>
          </p:nvPr>
        </p:nvSpPr>
        <p:spPr>
          <a:xfrm>
            <a:off x="634171" y="1253172"/>
            <a:ext cx="9825441" cy="387708"/>
          </a:xfrm>
        </p:spPr>
        <p:txBody>
          <a:bodyPr/>
          <a:lstStyle>
            <a:lvl1pPr>
              <a:defRPr sz="2799"/>
            </a:lvl1pPr>
          </a:lstStyle>
          <a:p>
            <a:r>
              <a:rPr lang="de-DE" dirty="0"/>
              <a:t>Titelmasterformat durch Klicken bearbeiten</a:t>
            </a:r>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9" name="Textplatzhalter 8"/>
          <p:cNvSpPr>
            <a:spLocks noGrp="1"/>
          </p:cNvSpPr>
          <p:nvPr>
            <p:ph type="body" sz="quarter" idx="13"/>
          </p:nvPr>
        </p:nvSpPr>
        <p:spPr>
          <a:xfrm>
            <a:off x="629836" y="2231484"/>
            <a:ext cx="9825441" cy="1678945"/>
          </a:xfrm>
        </p:spPr>
        <p:txBody>
          <a:bodyPr/>
          <a:lstStyle>
            <a:lvl5pPr marL="715224"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Fußzeilenplatzhalter 4"/>
          <p:cNvSpPr>
            <a:spLocks noGrp="1"/>
          </p:cNvSpPr>
          <p:nvPr>
            <p:ph type="ftr" sz="quarter" idx="3"/>
          </p:nvPr>
        </p:nvSpPr>
        <p:spPr>
          <a:xfrm>
            <a:off x="1151757" y="6657946"/>
            <a:ext cx="5542557" cy="123082"/>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5729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12.12.2019</a:t>
            </a:r>
          </a:p>
        </p:txBody>
      </p:sp>
      <p:sp>
        <p:nvSpPr>
          <p:cNvPr id="4" name="Foliennummernplatzhalter 3"/>
          <p:cNvSpPr>
            <a:spLocks noGrp="1"/>
          </p:cNvSpPr>
          <p:nvPr>
            <p:ph type="sldNum" sz="quarter" idx="11"/>
          </p:nvPr>
        </p:nvSpPr>
        <p:spPr/>
        <p:txBody>
          <a:bodyPr/>
          <a:lstStyle/>
          <a:p>
            <a:fld id="{A5FE0BE9-2605-47C0-8F30-F383CC1BC3CC}" type="slidenum">
              <a:rPr lang="de-DE" smtClean="0"/>
              <a:pPr/>
              <a:t>‹#›</a:t>
            </a:fld>
            <a:endParaRPr lang="de-DE" dirty="0"/>
          </a:p>
        </p:txBody>
      </p:sp>
      <p:sp>
        <p:nvSpPr>
          <p:cNvPr id="5" name="Fußzeilenplatzhalter 4"/>
          <p:cNvSpPr>
            <a:spLocks noGrp="1"/>
          </p:cNvSpPr>
          <p:nvPr>
            <p:ph type="ftr" sz="quarter" idx="12"/>
          </p:nvPr>
        </p:nvSpPr>
        <p:spPr/>
        <p:txBody>
          <a:bodyPr/>
          <a:lstStyle/>
          <a:p>
            <a:r>
              <a:rPr lang="en-US"/>
              <a:t>| Arvato Financial Solutions | Cinfoni Network | ATEL                                                                                                  - CONFIDENTIAL -</a:t>
            </a:r>
            <a:endParaRPr lang="de-DE" dirty="0"/>
          </a:p>
        </p:txBody>
      </p:sp>
    </p:spTree>
    <p:extLst>
      <p:ext uri="{BB962C8B-B14F-4D97-AF65-F5344CB8AC3E}">
        <p14:creationId xmlns:p14="http://schemas.microsoft.com/office/powerpoint/2010/main" val="3514216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2 text boxes">
    <p:spTree>
      <p:nvGrpSpPr>
        <p:cNvPr id="1" name=""/>
        <p:cNvGrpSpPr/>
        <p:nvPr/>
      </p:nvGrpSpPr>
      <p:grpSpPr>
        <a:xfrm>
          <a:off x="0" y="0"/>
          <a:ext cx="0" cy="0"/>
          <a:chOff x="0" y="0"/>
          <a:chExt cx="0" cy="0"/>
        </a:xfrm>
      </p:grpSpPr>
      <p:sp>
        <p:nvSpPr>
          <p:cNvPr id="8" name="Rechteck 7"/>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60126" tIns="80068" rIns="160126" bIns="80068"/>
          <a:lstStyle/>
          <a:p>
            <a:endParaRPr lang="de-DE" sz="1799" dirty="0"/>
          </a:p>
        </p:txBody>
      </p:sp>
      <p:sp>
        <p:nvSpPr>
          <p:cNvPr id="2" name="Titel 1"/>
          <p:cNvSpPr>
            <a:spLocks noGrp="1"/>
          </p:cNvSpPr>
          <p:nvPr>
            <p:ph type="title"/>
          </p:nvPr>
        </p:nvSpPr>
        <p:spPr>
          <a:xfrm>
            <a:off x="634171" y="1253170"/>
            <a:ext cx="9837315" cy="443095"/>
          </a:xfrm>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7" name="Textplatzhalter 6"/>
          <p:cNvSpPr>
            <a:spLocks noGrp="1"/>
          </p:cNvSpPr>
          <p:nvPr>
            <p:ph type="body" sz="quarter" idx="14"/>
          </p:nvPr>
        </p:nvSpPr>
        <p:spPr>
          <a:xfrm>
            <a:off x="629836" y="2231484"/>
            <a:ext cx="5269028" cy="1678945"/>
          </a:xfrm>
        </p:spPr>
        <p:txBody>
          <a:bodyPr>
            <a:spAutoFit/>
          </a:bodyPr>
          <a:lstStyle>
            <a:lvl5pPr>
              <a:defRPr/>
            </a:lvl5pPr>
            <a:lvl6pPr marL="890091"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6pPr>
            <a:lvl7pPr marL="1066534"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7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Textplatzhalter 6"/>
          <p:cNvSpPr>
            <a:spLocks noGrp="1"/>
          </p:cNvSpPr>
          <p:nvPr>
            <p:ph type="body" sz="quarter" idx="15"/>
          </p:nvPr>
        </p:nvSpPr>
        <p:spPr>
          <a:xfrm>
            <a:off x="6275441" y="2231484"/>
            <a:ext cx="5269028" cy="1678945"/>
          </a:xfrm>
        </p:spPr>
        <p:txBody>
          <a:bodyPr>
            <a:spAutoFit/>
          </a:bodyPr>
          <a:lstStyle>
            <a:lvl5pPr>
              <a:defRPr/>
            </a:lvl5pPr>
            <a:lvl6pPr marL="890091"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6pPr>
            <a:lvl7pPr marL="1066534"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7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5167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ontent + picture right">
    <p:spTree>
      <p:nvGrpSpPr>
        <p:cNvPr id="1" name=""/>
        <p:cNvGrpSpPr/>
        <p:nvPr/>
      </p:nvGrpSpPr>
      <p:grpSpPr>
        <a:xfrm>
          <a:off x="0" y="0"/>
          <a:ext cx="0" cy="0"/>
          <a:chOff x="0" y="0"/>
          <a:chExt cx="0" cy="0"/>
        </a:xfrm>
      </p:grpSpPr>
      <p:sp>
        <p:nvSpPr>
          <p:cNvPr id="9" name="Rechteck 8"/>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60126" tIns="80068" rIns="160126" bIns="80068"/>
          <a:lstStyle/>
          <a:p>
            <a:endParaRPr lang="de-DE" sz="1799" dirty="0"/>
          </a:p>
        </p:txBody>
      </p:sp>
      <p:sp>
        <p:nvSpPr>
          <p:cNvPr id="2" name="Titel 1"/>
          <p:cNvSpPr>
            <a:spLocks noGrp="1"/>
          </p:cNvSpPr>
          <p:nvPr>
            <p:ph type="title"/>
          </p:nvPr>
        </p:nvSpPr>
        <p:spPr>
          <a:xfrm>
            <a:off x="629835" y="1259710"/>
            <a:ext cx="6298360" cy="886192"/>
          </a:xfrm>
        </p:spPr>
        <p:txBody>
          <a:bodyPr rIns="252152"/>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12.12.2019</a:t>
            </a:r>
            <a:endParaRPr lang="de-DE" dirty="0"/>
          </a:p>
        </p:txBody>
      </p:sp>
      <p:sp>
        <p:nvSpPr>
          <p:cNvPr id="5" name="Foliennummernplatzhalter 4"/>
          <p:cNvSpPr>
            <a:spLocks noGrp="1"/>
          </p:cNvSpPr>
          <p:nvPr>
            <p:ph type="sldNum" sz="quarter" idx="12"/>
          </p:nvPr>
        </p:nvSpPr>
        <p:spPr/>
        <p:txBody>
          <a:bodyPr/>
          <a:lstStyle/>
          <a:p>
            <a:fld id="{A5FE0BE9-2605-47C0-8F30-F383CC1BC3CC}" type="slidenum">
              <a:rPr lang="de-DE" smtClean="0"/>
              <a:pPr/>
              <a:t>‹#›</a:t>
            </a:fld>
            <a:endParaRPr lang="de-DE" dirty="0"/>
          </a:p>
        </p:txBody>
      </p:sp>
      <p:sp>
        <p:nvSpPr>
          <p:cNvPr id="6" name="Bildplatzhalter 4"/>
          <p:cNvSpPr>
            <a:spLocks noGrp="1"/>
          </p:cNvSpPr>
          <p:nvPr>
            <p:ph type="pic" sz="quarter" idx="14"/>
          </p:nvPr>
        </p:nvSpPr>
        <p:spPr>
          <a:xfrm>
            <a:off x="7331291" y="1295702"/>
            <a:ext cx="4210903" cy="4858875"/>
          </a:xfrm>
          <a:prstGeom prst="rect">
            <a:avLst/>
          </a:prstGeom>
        </p:spPr>
        <p:txBody>
          <a:bodyPr vert="horz" lIns="157598" tIns="157598" anchor="t" anchorCtr="0">
            <a:noAutofit/>
          </a:bodyPr>
          <a:lstStyle>
            <a:lvl1pPr marL="0" indent="0">
              <a:buNone/>
              <a:defRPr sz="1799"/>
            </a:lvl1pPr>
          </a:lstStyle>
          <a:p>
            <a:r>
              <a:rPr lang="de-DE"/>
              <a:t>Bild durch Klicken auf Symbol hinzufügen</a:t>
            </a:r>
            <a:endParaRPr lang="de-DE" dirty="0"/>
          </a:p>
        </p:txBody>
      </p:sp>
      <p:sp>
        <p:nvSpPr>
          <p:cNvPr id="10" name="Textplatzhalter 9"/>
          <p:cNvSpPr>
            <a:spLocks noGrp="1"/>
          </p:cNvSpPr>
          <p:nvPr>
            <p:ph type="body" sz="quarter" idx="15"/>
          </p:nvPr>
        </p:nvSpPr>
        <p:spPr>
          <a:xfrm>
            <a:off x="629836" y="2231484"/>
            <a:ext cx="6298360" cy="1678945"/>
          </a:xfrm>
        </p:spPr>
        <p:txBody>
          <a:bodyPr/>
          <a:lstStyle>
            <a:lvl1pPr marL="0" indent="0">
              <a:buNone/>
              <a:defRPr/>
            </a:lvl1pPr>
            <a:lvl2pPr marL="0" indent="0">
              <a:buNone/>
              <a:defRPr sz="1999" cap="all" baseline="0">
                <a:solidFill>
                  <a:schemeClr val="accent1"/>
                </a:solidFill>
              </a:defRPr>
            </a:lvl2pPr>
            <a:lvl3pPr marL="360762" indent="-360762">
              <a:buFont typeface="Wingdings 3" panose="05040102010807070707" pitchFamily="18" charset="2"/>
              <a:buChar char="Ò"/>
              <a:defRPr sz="1999"/>
            </a:lvl3pPr>
            <a:lvl4pPr marL="535635" indent="-174864">
              <a:defRPr sz="1799"/>
            </a:lvl4pPr>
            <a:lvl5pPr marL="710503" indent="-174864">
              <a:defRPr sz="1600"/>
            </a:lvl5pPr>
            <a:lvl6pPr marL="890091"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6pPr>
            <a:lvl7pPr marL="1066534" marR="0" indent="-181173" algn="l" defTabSz="800343" rtl="0" eaLnBrk="1" fontAlgn="auto" latinLnBrk="0" hangingPunct="1">
              <a:lnSpc>
                <a:spcPct val="100000"/>
              </a:lnSpc>
              <a:spcBef>
                <a:spcPct val="20000"/>
              </a:spcBef>
              <a:spcAft>
                <a:spcPts val="0"/>
              </a:spcAft>
              <a:buClr>
                <a:schemeClr val="accent1"/>
              </a:buClr>
              <a:buSzPct val="85000"/>
              <a:buFont typeface="Symbol" panose="05050102010706020507" pitchFamily="18" charset="2"/>
              <a:buChar char="-"/>
              <a:tabLst/>
              <a:defRPr/>
            </a:lvl7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4759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26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9" name="Grafik 8"/>
          <p:cNvPicPr preferRelativeResize="0">
            <a:picLocks/>
          </p:cNvPicPr>
          <p:nvPr userDrawn="1"/>
        </p:nvPicPr>
        <p:blipFill rotWithShape="1">
          <a:blip r:embed="rId2">
            <a:extLst>
              <a:ext uri="{28A0092B-C50C-407E-A947-70E740481C1C}">
                <a14:useLocalDpi xmlns:a14="http://schemas.microsoft.com/office/drawing/2010/main" val="0"/>
              </a:ext>
            </a:extLst>
          </a:blip>
          <a:srcRect l="1808" t="1808" r="1586" b="1658"/>
          <a:stretch/>
        </p:blipFill>
        <p:spPr>
          <a:xfrm>
            <a:off x="251933" y="1007767"/>
            <a:ext cx="11686157" cy="5578708"/>
          </a:xfrm>
          <a:prstGeom prst="rect">
            <a:avLst/>
          </a:prstGeom>
          <a:ln w="3175">
            <a:solidFill>
              <a:srgbClr val="BFC9D2"/>
            </a:solidFill>
          </a:ln>
        </p:spPr>
      </p:pic>
      <p:sp>
        <p:nvSpPr>
          <p:cNvPr id="2" name="Titel 1"/>
          <p:cNvSpPr>
            <a:spLocks noGrp="1"/>
          </p:cNvSpPr>
          <p:nvPr>
            <p:ph type="title"/>
          </p:nvPr>
        </p:nvSpPr>
        <p:spPr>
          <a:xfrm>
            <a:off x="636992" y="3429029"/>
            <a:ext cx="10916661" cy="760808"/>
          </a:xfrm>
        </p:spPr>
        <p:txBody>
          <a:bodyPr bIns="94559" anchor="ctr" anchorCtr="0"/>
          <a:lstStyle>
            <a:lvl1pPr algn="ctr">
              <a:defRPr sz="4799"/>
            </a:lvl1p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8"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42875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Chart">
    <p:bg>
      <p:bgPr>
        <a:solidFill>
          <a:srgbClr val="FAFAFA">
            <a:alpha val="96863"/>
          </a:srgbClr>
        </a:solidFill>
        <a:effectLst/>
      </p:bgPr>
    </p:bg>
    <p:spTree>
      <p:nvGrpSpPr>
        <p:cNvPr id="1" name=""/>
        <p:cNvGrpSpPr/>
        <p:nvPr/>
      </p:nvGrpSpPr>
      <p:grpSpPr>
        <a:xfrm>
          <a:off x="0" y="0"/>
          <a:ext cx="0" cy="0"/>
          <a:chOff x="0" y="0"/>
          <a:chExt cx="0" cy="0"/>
        </a:xfrm>
      </p:grpSpPr>
      <p:sp>
        <p:nvSpPr>
          <p:cNvPr id="6" name="Bildplatzhalter 8"/>
          <p:cNvSpPr>
            <a:spLocks noGrp="1"/>
          </p:cNvSpPr>
          <p:nvPr>
            <p:ph type="pic" sz="quarter" idx="13"/>
          </p:nvPr>
        </p:nvSpPr>
        <p:spPr>
          <a:xfrm>
            <a:off x="251935" y="1007767"/>
            <a:ext cx="11686157" cy="5578708"/>
          </a:xfrm>
          <a:ln w="3175">
            <a:solidFill>
              <a:srgbClr val="BFC9D2"/>
            </a:solidFill>
          </a:ln>
        </p:spPr>
        <p:txBody>
          <a:bodyPr lIns="126080" tIns="126080">
            <a:noAutofit/>
          </a:bodyPr>
          <a:lstStyle>
            <a:lvl1pPr marL="0" indent="0">
              <a:buNone/>
              <a:defRPr sz="1600"/>
            </a:lvl1pPr>
          </a:lstStyle>
          <a:p>
            <a:r>
              <a:rPr lang="de-DE"/>
              <a:t>Bild durch Klicken auf Symbol hinzufügen</a:t>
            </a:r>
            <a:endParaRPr lang="de-DE" dirty="0"/>
          </a:p>
        </p:txBody>
      </p:sp>
      <p:sp>
        <p:nvSpPr>
          <p:cNvPr id="3" name="Datumsplatzhalter 2"/>
          <p:cNvSpPr>
            <a:spLocks noGrp="1"/>
          </p:cNvSpPr>
          <p:nvPr>
            <p:ph type="dt" sz="half" idx="10"/>
          </p:nvPr>
        </p:nvSpPr>
        <p:spPr/>
        <p:txBody>
          <a:bodyPr/>
          <a:lstStyle/>
          <a:p>
            <a:r>
              <a:rPr lang="de-DE"/>
              <a:t>12.12.2019</a:t>
            </a:r>
            <a:endParaRPr lang="de-DE" dirty="0"/>
          </a:p>
        </p:txBody>
      </p:sp>
      <p:sp>
        <p:nvSpPr>
          <p:cNvPr id="5" name="Foliennummernplatzhalter 4"/>
          <p:cNvSpPr>
            <a:spLocks noGrp="1"/>
          </p:cNvSpPr>
          <p:nvPr>
            <p:ph type="sldNum" sz="quarter" idx="12"/>
          </p:nvPr>
        </p:nvSpPr>
        <p:spPr/>
        <p:txBody>
          <a:bodyPr/>
          <a:lstStyle/>
          <a:p>
            <a:fld id="{A5FE0BE9-2605-47C0-8F30-F383CC1BC3CC}" type="slidenum">
              <a:rPr lang="de-DE" smtClean="0"/>
              <a:pPr/>
              <a:t>‹#›</a:t>
            </a:fld>
            <a:endParaRPr lang="de-DE"/>
          </a:p>
        </p:txBody>
      </p:sp>
      <p:sp>
        <p:nvSpPr>
          <p:cNvPr id="9" name="Textplatzhalter 9"/>
          <p:cNvSpPr>
            <a:spLocks noGrp="1"/>
          </p:cNvSpPr>
          <p:nvPr>
            <p:ph type="body" sz="quarter" idx="14"/>
          </p:nvPr>
        </p:nvSpPr>
        <p:spPr>
          <a:xfrm>
            <a:off x="1151700" y="5164805"/>
            <a:ext cx="4318875" cy="1001920"/>
          </a:xfrm>
          <a:solidFill>
            <a:schemeClr val="bg1">
              <a:alpha val="85000"/>
            </a:schemeClr>
          </a:solidFill>
          <a:ln w="3175">
            <a:solidFill>
              <a:srgbClr val="BFC9D2"/>
            </a:solidFill>
          </a:ln>
        </p:spPr>
        <p:txBody>
          <a:bodyPr lIns="214417" tIns="178699" rIns="178699" bIns="178699" anchor="b" anchorCtr="0">
            <a:spAutoFit/>
          </a:bodyPr>
          <a:lstStyle>
            <a:lvl1pPr marL="0" indent="0">
              <a:spcBef>
                <a:spcPts val="529"/>
              </a:spcBef>
              <a:buNone/>
              <a:defRPr sz="1799" b="0" cap="all" baseline="0">
                <a:solidFill>
                  <a:schemeClr val="accent1"/>
                </a:solidFill>
              </a:defRPr>
            </a:lvl1pPr>
            <a:lvl2pPr marL="0" indent="0">
              <a:spcBef>
                <a:spcPts val="882"/>
              </a:spcBef>
              <a:buNone/>
              <a:defRPr lang="de-DE" sz="1600" b="0" kern="1200" cap="none" baseline="0" dirty="0" smtClean="0">
                <a:solidFill>
                  <a:schemeClr val="tx1"/>
                </a:solidFill>
                <a:latin typeface="+mn-lt"/>
                <a:ea typeface="+mn-ea"/>
                <a:cs typeface="+mn-cs"/>
              </a:defRPr>
            </a:lvl2pPr>
          </a:lstStyle>
          <a:p>
            <a:pPr lvl="0"/>
            <a:r>
              <a:rPr lang="de-DE"/>
              <a:t>Textmasterformat bearbeiten</a:t>
            </a:r>
          </a:p>
          <a:p>
            <a:pPr lvl="1"/>
            <a:r>
              <a:rPr lang="de-DE"/>
              <a:t>Zweite Ebene</a:t>
            </a:r>
          </a:p>
        </p:txBody>
      </p:sp>
      <p:sp>
        <p:nvSpPr>
          <p:cNvPr id="8"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39664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Chart2">
    <p:bg>
      <p:bgPr>
        <a:solidFill>
          <a:srgbClr val="FAFAFA">
            <a:alpha val="96863"/>
          </a:srgbClr>
        </a:solidFill>
        <a:effectLst/>
      </p:bgPr>
    </p:bg>
    <p:spTree>
      <p:nvGrpSpPr>
        <p:cNvPr id="1" name=""/>
        <p:cNvGrpSpPr/>
        <p:nvPr/>
      </p:nvGrpSpPr>
      <p:grpSpPr>
        <a:xfrm>
          <a:off x="0" y="0"/>
          <a:ext cx="0" cy="0"/>
          <a:chOff x="0" y="0"/>
          <a:chExt cx="0" cy="0"/>
        </a:xfrm>
      </p:grpSpPr>
      <p:sp>
        <p:nvSpPr>
          <p:cNvPr id="6" name="Bildplatzhalter 8"/>
          <p:cNvSpPr>
            <a:spLocks noGrp="1"/>
          </p:cNvSpPr>
          <p:nvPr>
            <p:ph type="pic" sz="quarter" idx="13"/>
          </p:nvPr>
        </p:nvSpPr>
        <p:spPr>
          <a:xfrm>
            <a:off x="251935" y="1007767"/>
            <a:ext cx="11686157" cy="5578708"/>
          </a:xfrm>
          <a:ln w="3175">
            <a:solidFill>
              <a:srgbClr val="BFC9D2"/>
            </a:solidFill>
          </a:ln>
        </p:spPr>
        <p:txBody>
          <a:bodyPr lIns="126080" tIns="126080">
            <a:noAutofit/>
          </a:bodyPr>
          <a:lstStyle>
            <a:lvl1pPr marL="0" indent="0">
              <a:buNone/>
              <a:defRPr sz="1600"/>
            </a:lvl1pPr>
          </a:lstStyle>
          <a:p>
            <a:r>
              <a:rPr lang="de-DE"/>
              <a:t>Bild durch Klicken auf Symbol hinzufügen</a:t>
            </a:r>
            <a:endParaRPr lang="de-DE" dirty="0"/>
          </a:p>
        </p:txBody>
      </p:sp>
      <p:sp>
        <p:nvSpPr>
          <p:cNvPr id="3" name="Datumsplatzhalter 2"/>
          <p:cNvSpPr>
            <a:spLocks noGrp="1"/>
          </p:cNvSpPr>
          <p:nvPr>
            <p:ph type="dt" sz="half" idx="10"/>
          </p:nvPr>
        </p:nvSpPr>
        <p:spPr/>
        <p:txBody>
          <a:bodyPr/>
          <a:lstStyle/>
          <a:p>
            <a:r>
              <a:rPr lang="de-DE"/>
              <a:t>12.12.2019</a:t>
            </a:r>
            <a:endParaRPr lang="de-DE" dirty="0"/>
          </a:p>
        </p:txBody>
      </p:sp>
      <p:sp>
        <p:nvSpPr>
          <p:cNvPr id="5" name="Foliennummernplatzhalter 4"/>
          <p:cNvSpPr>
            <a:spLocks noGrp="1"/>
          </p:cNvSpPr>
          <p:nvPr>
            <p:ph type="sldNum" sz="quarter" idx="12"/>
          </p:nvPr>
        </p:nvSpPr>
        <p:spPr/>
        <p:txBody>
          <a:bodyPr/>
          <a:lstStyle/>
          <a:p>
            <a:fld id="{A5FE0BE9-2605-47C0-8F30-F383CC1BC3CC}" type="slidenum">
              <a:rPr lang="de-DE" smtClean="0"/>
              <a:pPr/>
              <a:t>‹#›</a:t>
            </a:fld>
            <a:endParaRPr lang="de-DE"/>
          </a:p>
        </p:txBody>
      </p:sp>
      <p:sp>
        <p:nvSpPr>
          <p:cNvPr id="9" name="Textplatzhalter 9"/>
          <p:cNvSpPr>
            <a:spLocks noGrp="1"/>
          </p:cNvSpPr>
          <p:nvPr>
            <p:ph type="body" sz="quarter" idx="14"/>
          </p:nvPr>
        </p:nvSpPr>
        <p:spPr>
          <a:xfrm>
            <a:off x="7223320" y="5164805"/>
            <a:ext cx="4318875" cy="1001920"/>
          </a:xfrm>
          <a:solidFill>
            <a:schemeClr val="bg1">
              <a:alpha val="85000"/>
            </a:schemeClr>
          </a:solidFill>
          <a:ln w="3175">
            <a:solidFill>
              <a:srgbClr val="BFC9D2"/>
            </a:solidFill>
          </a:ln>
        </p:spPr>
        <p:txBody>
          <a:bodyPr wrap="square" lIns="214417" tIns="178699" rIns="178699" bIns="178699" anchor="b" anchorCtr="0">
            <a:spAutoFit/>
          </a:bodyPr>
          <a:lstStyle>
            <a:lvl1pPr marL="0" indent="0">
              <a:spcBef>
                <a:spcPts val="529"/>
              </a:spcBef>
              <a:buNone/>
              <a:defRPr sz="1799" b="0" cap="all" baseline="0">
                <a:solidFill>
                  <a:schemeClr val="accent1"/>
                </a:solidFill>
              </a:defRPr>
            </a:lvl1pPr>
            <a:lvl2pPr marL="0" indent="0">
              <a:spcBef>
                <a:spcPts val="882"/>
              </a:spcBef>
              <a:buNone/>
              <a:defRPr lang="de-DE" sz="1600" b="0" kern="1200" cap="none" baseline="0" dirty="0" smtClean="0">
                <a:solidFill>
                  <a:schemeClr val="tx1"/>
                </a:solidFill>
                <a:latin typeface="+mn-lt"/>
                <a:ea typeface="+mn-ea"/>
                <a:cs typeface="+mn-cs"/>
              </a:defRPr>
            </a:lvl2pPr>
          </a:lstStyle>
          <a:p>
            <a:pPr lvl="0"/>
            <a:r>
              <a:rPr lang="de-DE"/>
              <a:t>Textmasterformat bearbeiten</a:t>
            </a:r>
          </a:p>
          <a:p>
            <a:pPr lvl="1"/>
            <a:r>
              <a:rPr lang="de-DE"/>
              <a:t>Zweite Ebene</a:t>
            </a:r>
          </a:p>
        </p:txBody>
      </p:sp>
      <p:sp>
        <p:nvSpPr>
          <p:cNvPr id="8"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7618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9" name="Grafik 8"/>
          <p:cNvPicPr preferRelativeResize="0">
            <a:picLocks/>
          </p:cNvPicPr>
          <p:nvPr userDrawn="1"/>
        </p:nvPicPr>
        <p:blipFill rotWithShape="1">
          <a:blip r:embed="rId2">
            <a:extLst>
              <a:ext uri="{28A0092B-C50C-407E-A947-70E740481C1C}">
                <a14:useLocalDpi xmlns:a14="http://schemas.microsoft.com/office/drawing/2010/main" val="0"/>
              </a:ext>
            </a:extLst>
          </a:blip>
          <a:srcRect l="1808" t="1808" r="1586" b="1658"/>
          <a:stretch/>
        </p:blipFill>
        <p:spPr>
          <a:xfrm>
            <a:off x="251933" y="1007767"/>
            <a:ext cx="11686157" cy="5578708"/>
          </a:xfrm>
          <a:prstGeom prst="rect">
            <a:avLst/>
          </a:prstGeom>
          <a:ln w="3175">
            <a:solidFill>
              <a:srgbClr val="BFC9D2"/>
            </a:solidFill>
          </a:ln>
        </p:spPr>
      </p:pic>
      <p:sp>
        <p:nvSpPr>
          <p:cNvPr id="2" name="Titel 1"/>
          <p:cNvSpPr>
            <a:spLocks noGrp="1"/>
          </p:cNvSpPr>
          <p:nvPr>
            <p:ph type="title"/>
          </p:nvPr>
        </p:nvSpPr>
        <p:spPr>
          <a:xfrm>
            <a:off x="636992" y="3429029"/>
            <a:ext cx="10916661" cy="760808"/>
          </a:xfrm>
        </p:spPr>
        <p:txBody>
          <a:bodyPr bIns="94559" anchor="ctr" anchorCtr="0"/>
          <a:lstStyle>
            <a:lvl1pPr algn="ctr">
              <a:defRPr sz="4799"/>
            </a:lvl1p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7" name="Textplatzhalter 6"/>
          <p:cNvSpPr>
            <a:spLocks noGrp="1"/>
          </p:cNvSpPr>
          <p:nvPr>
            <p:ph type="body" sz="quarter" idx="13"/>
          </p:nvPr>
        </p:nvSpPr>
        <p:spPr>
          <a:xfrm>
            <a:off x="634835" y="5943814"/>
            <a:ext cx="10915982" cy="189865"/>
          </a:xfrm>
        </p:spPr>
        <p:txBody>
          <a:bodyPr/>
          <a:lstStyle>
            <a:lvl1pPr marL="181173" indent="-181173">
              <a:defRPr sz="1200">
                <a:solidFill>
                  <a:schemeClr val="accent1"/>
                </a:solidFill>
              </a:defRPr>
            </a:lvl1pPr>
          </a:lstStyle>
          <a:p>
            <a:pPr lvl="0"/>
            <a:r>
              <a:rPr lang="de-DE"/>
              <a:t>Textmasterformat bearbeiten</a:t>
            </a:r>
          </a:p>
        </p:txBody>
      </p:sp>
      <p:sp>
        <p:nvSpPr>
          <p:cNvPr id="10"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1242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859" name="think-cell Folie" r:id="rId4" imgW="359" imgH="360" progId="TCLayout.ActiveDocument.1">
                  <p:embed/>
                </p:oleObj>
              </mc:Choice>
              <mc:Fallback>
                <p:oleObj name="think-cell Folie" r:id="rId4" imgW="359" imgH="36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hteck 6"/>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78652" tIns="178652" rIns="178652" bIns="178652"/>
          <a:lstStyle/>
          <a:p>
            <a:endParaRPr lang="de-DE" sz="1799" dirty="0"/>
          </a:p>
        </p:txBody>
      </p:sp>
      <p:sp>
        <p:nvSpPr>
          <p:cNvPr id="2" name="Titel 1"/>
          <p:cNvSpPr>
            <a:spLocks noGrp="1"/>
          </p:cNvSpPr>
          <p:nvPr>
            <p:ph type="title"/>
          </p:nvPr>
        </p:nvSpPr>
        <p:spPr>
          <a:xfrm>
            <a:off x="629839" y="1259709"/>
            <a:ext cx="9837315" cy="443095"/>
          </a:xfrm>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9" name="Fußzeilenplatzhalter 4"/>
          <p:cNvSpPr>
            <a:spLocks noGrp="1"/>
          </p:cNvSpPr>
          <p:nvPr>
            <p:ph type="ftr" sz="quarter" idx="3"/>
          </p:nvPr>
        </p:nvSpPr>
        <p:spPr>
          <a:xfrm>
            <a:off x="1151757" y="6657946"/>
            <a:ext cx="5542557" cy="123082"/>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138622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ground_Organigram">
    <p:spTree>
      <p:nvGrpSpPr>
        <p:cNvPr id="1" name=""/>
        <p:cNvGrpSpPr/>
        <p:nvPr/>
      </p:nvGrpSpPr>
      <p:grpSpPr>
        <a:xfrm>
          <a:off x="0" y="0"/>
          <a:ext cx="0" cy="0"/>
          <a:chOff x="0" y="0"/>
          <a:chExt cx="0" cy="0"/>
        </a:xfrm>
      </p:grpSpPr>
      <p:sp>
        <p:nvSpPr>
          <p:cNvPr id="7" name="Rechteck 6"/>
          <p:cNvSpPr>
            <a:spLocks/>
          </p:cNvSpPr>
          <p:nvPr userDrawn="1"/>
        </p:nvSpPr>
        <p:spPr>
          <a:xfrm>
            <a:off x="251933" y="1007767"/>
            <a:ext cx="11686157" cy="5578708"/>
          </a:xfrm>
          <a:prstGeom prst="rect">
            <a:avLst/>
          </a:prstGeom>
          <a:gradFill>
            <a:gsLst>
              <a:gs pos="0">
                <a:schemeClr val="accent1">
                  <a:alpha val="17000"/>
                </a:schemeClr>
              </a:gs>
              <a:gs pos="91000">
                <a:schemeClr val="bg1">
                  <a:lumMod val="50000"/>
                  <a:alpha val="11000"/>
                </a:schemeClr>
              </a:gs>
            </a:gsLst>
            <a:lin ang="4800000" scaled="0"/>
          </a:gradFill>
          <a:ln w="3175">
            <a:solidFill>
              <a:srgbClr val="BFC9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4361" tIns="142905" rIns="178652" bIns="178652" numCol="1" spcCol="0" rtlCol="0" fromWordArt="0" anchor="ctr" anchorCtr="0" forceAA="0" compatLnSpc="1">
            <a:prstTxWarp prst="textNoShape">
              <a:avLst/>
            </a:prstTxWarp>
            <a:noAutofit/>
          </a:bodyPr>
          <a:lstStyle/>
          <a:p>
            <a:pPr lvl="0" algn="ctr"/>
            <a:endParaRPr lang="de-DE" sz="1999" dirty="0"/>
          </a:p>
        </p:txBody>
      </p:sp>
      <p:sp>
        <p:nvSpPr>
          <p:cNvPr id="2" name="Titel 1"/>
          <p:cNvSpPr>
            <a:spLocks noGrp="1"/>
          </p:cNvSpPr>
          <p:nvPr>
            <p:ph type="title"/>
          </p:nvPr>
        </p:nvSpPr>
        <p:spPr>
          <a:xfrm>
            <a:off x="629839" y="1259709"/>
            <a:ext cx="9837315" cy="443095"/>
          </a:xfrm>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r>
              <a:rPr lang="de-DE"/>
              <a:t>12.12.2019</a:t>
            </a:r>
          </a:p>
        </p:txBody>
      </p:sp>
      <p:sp>
        <p:nvSpPr>
          <p:cNvPr id="6" name="Foliennummernplatzhalter 5"/>
          <p:cNvSpPr>
            <a:spLocks noGrp="1"/>
          </p:cNvSpPr>
          <p:nvPr>
            <p:ph type="sldNum" sz="quarter" idx="12"/>
          </p:nvPr>
        </p:nvSpPr>
        <p:spPr/>
        <p:txBody>
          <a:bodyPr/>
          <a:lstStyle/>
          <a:p>
            <a:fld id="{A5FE0BE9-2605-47C0-8F30-F383CC1BC3CC}" type="slidenum">
              <a:rPr lang="de-DE" smtClean="0"/>
              <a:t>‹#›</a:t>
            </a:fld>
            <a:endParaRPr lang="de-DE"/>
          </a:p>
        </p:txBody>
      </p:sp>
      <p:sp>
        <p:nvSpPr>
          <p:cNvPr id="9"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2009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hteck 4"/>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78652" tIns="178652" rIns="178652" bIns="178652"/>
          <a:lstStyle/>
          <a:p>
            <a:endParaRPr lang="de-DE" sz="1799" dirty="0"/>
          </a:p>
        </p:txBody>
      </p:sp>
      <p:sp>
        <p:nvSpPr>
          <p:cNvPr id="2" name="Datumsplatzhalter 1"/>
          <p:cNvSpPr>
            <a:spLocks noGrp="1"/>
          </p:cNvSpPr>
          <p:nvPr>
            <p:ph type="dt" sz="half" idx="10"/>
          </p:nvPr>
        </p:nvSpPr>
        <p:spPr/>
        <p:txBody>
          <a:bodyPr/>
          <a:lstStyle/>
          <a:p>
            <a:r>
              <a:rPr lang="de-DE"/>
              <a:t>12.12.2019</a:t>
            </a:r>
            <a:endParaRPr lang="de-DE" dirty="0"/>
          </a:p>
        </p:txBody>
      </p:sp>
      <p:sp>
        <p:nvSpPr>
          <p:cNvPr id="4" name="Foliennummernplatzhalter 3"/>
          <p:cNvSpPr>
            <a:spLocks noGrp="1"/>
          </p:cNvSpPr>
          <p:nvPr>
            <p:ph type="sldNum" sz="quarter" idx="12"/>
          </p:nvPr>
        </p:nvSpPr>
        <p:spPr/>
        <p:txBody>
          <a:bodyPr/>
          <a:lstStyle/>
          <a:p>
            <a:fld id="{A5FE0BE9-2605-47C0-8F30-F383CC1BC3CC}" type="slidenum">
              <a:rPr lang="de-DE" smtClean="0"/>
              <a:t>‹#›</a:t>
            </a:fld>
            <a:endParaRPr lang="de-DE"/>
          </a:p>
        </p:txBody>
      </p:sp>
      <p:sp>
        <p:nvSpPr>
          <p:cNvPr id="7"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105984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9000"/>
                    </a14:imgEffect>
                  </a14:imgLayer>
                </a14:imgProps>
              </a:ext>
              <a:ext uri="{28A0092B-C50C-407E-A947-70E740481C1C}">
                <a14:useLocalDpi xmlns:a14="http://schemas.microsoft.com/office/drawing/2010/main"/>
              </a:ext>
            </a:extLst>
          </a:blip>
          <a:stretch>
            <a:fillRect/>
          </a:stretch>
        </p:blipFill>
        <p:spPr>
          <a:xfrm>
            <a:off x="0" y="0"/>
            <a:ext cx="1584360" cy="430424"/>
          </a:xfrm>
          <a:prstGeom prst="rect">
            <a:avLst/>
          </a:prstGeom>
        </p:spPr>
      </p:pic>
      <p:pic>
        <p:nvPicPr>
          <p:cNvPr id="7" name="Grafik 6"/>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harpenSoften amount="9000"/>
                    </a14:imgEffect>
                  </a14:imgLayer>
                </a14:imgProps>
              </a:ext>
              <a:ext uri="{28A0092B-C50C-407E-A947-70E740481C1C}">
                <a14:useLocalDpi xmlns:a14="http://schemas.microsoft.com/office/drawing/2010/main"/>
              </a:ext>
            </a:extLst>
          </a:blip>
          <a:srcRect/>
          <a:stretch/>
        </p:blipFill>
        <p:spPr>
          <a:xfrm>
            <a:off x="192101" y="166"/>
            <a:ext cx="12002447" cy="430424"/>
          </a:xfrm>
          <a:prstGeom prst="rect">
            <a:avLst/>
          </a:prstGeom>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39415" y="0"/>
            <a:ext cx="1017037" cy="42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Grafik 17"/>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harpenSoften amount="9000"/>
                    </a14:imgEffect>
                  </a14:imgLayer>
                </a14:imgProps>
              </a:ext>
              <a:ext uri="{28A0092B-C50C-407E-A947-70E740481C1C}">
                <a14:useLocalDpi xmlns:a14="http://schemas.microsoft.com/office/drawing/2010/main"/>
              </a:ext>
            </a:extLst>
          </a:blip>
          <a:srcRect/>
          <a:stretch/>
        </p:blipFill>
        <p:spPr>
          <a:xfrm>
            <a:off x="0" y="6623636"/>
            <a:ext cx="12192000" cy="257415"/>
          </a:xfrm>
          <a:prstGeom prst="rect">
            <a:avLst/>
          </a:prstGeom>
        </p:spPr>
      </p:pic>
      <p:sp>
        <p:nvSpPr>
          <p:cNvPr id="19" name="Datumsplatzhalter 3"/>
          <p:cNvSpPr>
            <a:spLocks noGrp="1"/>
          </p:cNvSpPr>
          <p:nvPr>
            <p:ph type="dt" sz="half" idx="2"/>
          </p:nvPr>
        </p:nvSpPr>
        <p:spPr>
          <a:xfrm>
            <a:off x="345586" y="6674106"/>
            <a:ext cx="648000" cy="144000"/>
          </a:xfrm>
          <a:prstGeom prst="rect">
            <a:avLst/>
          </a:prstGeom>
        </p:spPr>
        <p:txBody>
          <a:bodyPr vert="horz" lIns="36000" tIns="36000" rIns="36000" bIns="36000" rtlCol="0" anchor="ctr">
            <a:noAutofit/>
          </a:bodyPr>
          <a:lstStyle>
            <a:lvl1pPr algn="l">
              <a:defRPr lang="de-DE" sz="800" kern="1200" dirty="0" smtClean="0">
                <a:solidFill>
                  <a:schemeClr val="bg1"/>
                </a:solidFill>
                <a:latin typeface="Frutiger LT Std 87 ExtraBlk Cn" panose="020B0906030504030204"/>
                <a:ea typeface="+mn-ea"/>
                <a:cs typeface="+mn-cs"/>
              </a:defRPr>
            </a:lvl1pPr>
          </a:lstStyle>
          <a:p>
            <a:r>
              <a:rPr lang="de-DE"/>
              <a:t>12.12.2019</a:t>
            </a:r>
          </a:p>
        </p:txBody>
      </p:sp>
      <p:sp>
        <p:nvSpPr>
          <p:cNvPr id="20" name="Foliennummernplatzhalter 5"/>
          <p:cNvSpPr>
            <a:spLocks noGrp="1"/>
          </p:cNvSpPr>
          <p:nvPr>
            <p:ph type="sldNum" sz="quarter" idx="4"/>
          </p:nvPr>
        </p:nvSpPr>
        <p:spPr>
          <a:xfrm>
            <a:off x="11136640" y="6674106"/>
            <a:ext cx="719812" cy="144000"/>
          </a:xfrm>
          <a:prstGeom prst="rect">
            <a:avLst/>
          </a:prstGeom>
        </p:spPr>
        <p:txBody>
          <a:bodyPr vert="horz" lIns="36000" tIns="36000" rIns="36000" bIns="36000" rtlCol="0" anchor="ctr">
            <a:noAutofit/>
          </a:bodyPr>
          <a:lstStyle>
            <a:lvl1pPr marL="0" algn="r" defTabSz="914400" rtl="0" eaLnBrk="1" latinLnBrk="0" hangingPunct="1">
              <a:defRPr lang="de-DE" sz="800" kern="1200" smtClean="0">
                <a:solidFill>
                  <a:schemeClr val="bg1"/>
                </a:solidFill>
                <a:latin typeface="Frutiger LT Std 87 ExtraBlk Cn" panose="020B0906030504030204"/>
                <a:ea typeface="+mn-ea"/>
                <a:cs typeface="+mn-cs"/>
              </a:defRPr>
            </a:lvl1pPr>
          </a:lstStyle>
          <a:p>
            <a:fld id="{A5FE0BE9-2605-47C0-8F30-F383CC1BC3CC}" type="slidenum">
              <a:rPr lang="de-DE" smtClean="0"/>
              <a:pPr/>
              <a:t>‹#›</a:t>
            </a:fld>
            <a:endParaRPr lang="de-DE" dirty="0"/>
          </a:p>
        </p:txBody>
      </p:sp>
      <p:sp>
        <p:nvSpPr>
          <p:cNvPr id="21" name="Fußzeilenplatzhalter 4"/>
          <p:cNvSpPr>
            <a:spLocks noGrp="1"/>
          </p:cNvSpPr>
          <p:nvPr>
            <p:ph type="ftr" sz="quarter" idx="3"/>
          </p:nvPr>
        </p:nvSpPr>
        <p:spPr>
          <a:xfrm>
            <a:off x="1013193" y="6674106"/>
            <a:ext cx="7200000" cy="144000"/>
          </a:xfrm>
          <a:prstGeom prst="rect">
            <a:avLst/>
          </a:prstGeom>
        </p:spPr>
        <p:txBody>
          <a:bodyPr vert="horz" wrap="square" lIns="36000" tIns="36000" rIns="36000" bIns="36000" rtlCol="0" anchor="ctr">
            <a:noAutofit/>
          </a:bodyPr>
          <a:lstStyle>
            <a:lvl1pPr algn="l">
              <a:defRPr sz="800">
                <a:solidFill>
                  <a:schemeClr val="bg1"/>
                </a:solidFill>
                <a:latin typeface="Frutiger LT Std 87 ExtraBlk Cn" panose="020B0906030504030204"/>
              </a:defRPr>
            </a:lvl1pPr>
          </a:lstStyle>
          <a:p>
            <a:r>
              <a:rPr lang="en-US"/>
              <a:t>| Arvato Financial Solutions | Cinfoni Network | ATEL                                                                                                  - CONFIDENTIAL -</a:t>
            </a:r>
            <a:endParaRPr lang="de-DE" dirty="0"/>
          </a:p>
        </p:txBody>
      </p:sp>
    </p:spTree>
    <p:extLst>
      <p:ext uri="{BB962C8B-B14F-4D97-AF65-F5344CB8AC3E}">
        <p14:creationId xmlns:p14="http://schemas.microsoft.com/office/powerpoint/2010/main" val="3247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678" name="think-cell Folie" r:id="rId5" imgW="360" imgH="360" progId="TCLayout.ActiveDocument.1">
                  <p:embed/>
                </p:oleObj>
              </mc:Choice>
              <mc:Fallback>
                <p:oleObj name="think-cell Folie" r:id="rId5" imgW="360" imgH="36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hteck 2" hidden="1"/>
          <p:cNvSpPr/>
          <p:nvPr userDrawn="1">
            <p:custDataLst>
              <p:tags r:id="rId3"/>
            </p:custDataLst>
          </p:nvPr>
        </p:nvSpPr>
        <p:spPr>
          <a:xfrm>
            <a:off x="0" y="0"/>
            <a:ext cx="158709" cy="158713"/>
          </a:xfrm>
          <a:prstGeom prst="rect">
            <a:avLst/>
          </a:prstGeom>
          <a:solidFill>
            <a:schemeClr val="hlink"/>
          </a:solidFill>
          <a:ln>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4199"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5" name="Textplatzhalter 4"/>
          <p:cNvSpPr>
            <a:spLocks noGrp="1"/>
          </p:cNvSpPr>
          <p:nvPr>
            <p:ph type="body" sz="quarter" idx="11"/>
          </p:nvPr>
        </p:nvSpPr>
        <p:spPr>
          <a:xfrm>
            <a:off x="500270" y="6190567"/>
            <a:ext cx="3996726" cy="215394"/>
          </a:xfrm>
        </p:spPr>
        <p:txBody>
          <a:bodyPr anchor="b" anchorCtr="0">
            <a:spAutoFit/>
          </a:bodyPr>
          <a:lstStyle>
            <a:lvl1pPr marL="0" indent="0">
              <a:spcBef>
                <a:spcPts val="0"/>
              </a:spcBef>
              <a:buNone/>
              <a:defRPr sz="1400" b="0">
                <a:solidFill>
                  <a:schemeClr val="accent1"/>
                </a:solidFill>
              </a:defRPr>
            </a:lvl1pPr>
            <a:lvl2pPr marL="240758" indent="0">
              <a:buNone/>
              <a:defRPr/>
            </a:lvl2pPr>
            <a:lvl3pPr marL="473117" indent="0">
              <a:buNone/>
              <a:defRPr/>
            </a:lvl3pPr>
            <a:lvl4pPr marL="629890" indent="0">
              <a:buNone/>
              <a:defRPr/>
            </a:lvl4pPr>
            <a:lvl5pPr marL="788063" indent="0">
              <a:buNone/>
              <a:defRPr/>
            </a:lvl5pPr>
          </a:lstStyle>
          <a:p>
            <a:pPr lvl="0"/>
            <a:r>
              <a:rPr lang="en-US" dirty="0"/>
              <a:t>Click to edit Master text styles</a:t>
            </a:r>
          </a:p>
        </p:txBody>
      </p:sp>
      <p:sp>
        <p:nvSpPr>
          <p:cNvPr id="6" name="Titel 1"/>
          <p:cNvSpPr>
            <a:spLocks noGrp="1"/>
          </p:cNvSpPr>
          <p:nvPr>
            <p:ph type="ctrTitle"/>
          </p:nvPr>
        </p:nvSpPr>
        <p:spPr>
          <a:xfrm>
            <a:off x="500270" y="1259708"/>
            <a:ext cx="11193085" cy="581563"/>
          </a:xfrm>
        </p:spPr>
        <p:txBody>
          <a:bodyPr/>
          <a:lstStyle>
            <a:lvl1pPr>
              <a:defRPr sz="4199"/>
            </a:lvl1pPr>
          </a:lstStyle>
          <a:p>
            <a:r>
              <a:rPr lang="en-US" dirty="0"/>
              <a:t>Click to edit Master title style</a:t>
            </a:r>
          </a:p>
        </p:txBody>
      </p:sp>
      <p:sp>
        <p:nvSpPr>
          <p:cNvPr id="7" name="Untertitel 2"/>
          <p:cNvSpPr>
            <a:spLocks noGrp="1"/>
          </p:cNvSpPr>
          <p:nvPr>
            <p:ph type="subTitle" idx="1"/>
          </p:nvPr>
        </p:nvSpPr>
        <p:spPr>
          <a:xfrm>
            <a:off x="500270" y="1907560"/>
            <a:ext cx="11193085" cy="307706"/>
          </a:xfrm>
        </p:spPr>
        <p:txBody>
          <a:bodyPr/>
          <a:lstStyle>
            <a:lvl1pPr marL="0" indent="0" algn="l">
              <a:spcBef>
                <a:spcPts val="0"/>
              </a:spcBef>
              <a:buNone/>
              <a:defRPr b="0">
                <a:solidFill>
                  <a:schemeClr val="accent1"/>
                </a:solidFill>
              </a:defRPr>
            </a:lvl1pPr>
            <a:lvl2pPr marL="403129" indent="0" algn="ctr">
              <a:buNone/>
              <a:defRPr>
                <a:solidFill>
                  <a:schemeClr val="tx1">
                    <a:tint val="75000"/>
                  </a:schemeClr>
                </a:solidFill>
              </a:defRPr>
            </a:lvl2pPr>
            <a:lvl3pPr marL="806259" indent="0" algn="ctr">
              <a:buNone/>
              <a:defRPr>
                <a:solidFill>
                  <a:schemeClr val="tx1">
                    <a:tint val="75000"/>
                  </a:schemeClr>
                </a:solidFill>
              </a:defRPr>
            </a:lvl3pPr>
            <a:lvl4pPr marL="1209388" indent="0" algn="ctr">
              <a:buNone/>
              <a:defRPr>
                <a:solidFill>
                  <a:schemeClr val="tx1">
                    <a:tint val="75000"/>
                  </a:schemeClr>
                </a:solidFill>
              </a:defRPr>
            </a:lvl4pPr>
            <a:lvl5pPr marL="1612518" indent="0" algn="ctr">
              <a:buNone/>
              <a:defRPr>
                <a:solidFill>
                  <a:schemeClr val="tx1">
                    <a:tint val="75000"/>
                  </a:schemeClr>
                </a:solidFill>
              </a:defRPr>
            </a:lvl5pPr>
            <a:lvl6pPr marL="2015647" indent="0" algn="ctr">
              <a:buNone/>
              <a:defRPr>
                <a:solidFill>
                  <a:schemeClr val="tx1">
                    <a:tint val="75000"/>
                  </a:schemeClr>
                </a:solidFill>
              </a:defRPr>
            </a:lvl6pPr>
            <a:lvl7pPr marL="2418776" indent="0" algn="ctr">
              <a:buNone/>
              <a:defRPr>
                <a:solidFill>
                  <a:schemeClr val="tx1">
                    <a:tint val="75000"/>
                  </a:schemeClr>
                </a:solidFill>
              </a:defRPr>
            </a:lvl7pPr>
            <a:lvl8pPr marL="2821906" indent="0" algn="ctr">
              <a:buNone/>
              <a:defRPr>
                <a:solidFill>
                  <a:schemeClr val="tx1">
                    <a:tint val="75000"/>
                  </a:schemeClr>
                </a:solidFill>
              </a:defRPr>
            </a:lvl8pPr>
            <a:lvl9pPr marL="3225035" indent="0" algn="ctr">
              <a:buNone/>
              <a:defRPr>
                <a:solidFill>
                  <a:schemeClr val="tx1">
                    <a:tint val="75000"/>
                  </a:schemeClr>
                </a:solidFill>
              </a:defRPr>
            </a:lvl9pPr>
          </a:lstStyle>
          <a:p>
            <a:r>
              <a:rPr lang="en-US" dirty="0"/>
              <a:t>Click to edit Master subtitle style</a:t>
            </a:r>
          </a:p>
        </p:txBody>
      </p:sp>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99975" y="129670"/>
            <a:ext cx="1358890" cy="964584"/>
          </a:xfrm>
          <a:prstGeom prst="rect">
            <a:avLst/>
          </a:prstGeom>
        </p:spPr>
      </p:pic>
    </p:spTree>
    <p:extLst>
      <p:ext uri="{BB962C8B-B14F-4D97-AF65-F5344CB8AC3E}">
        <p14:creationId xmlns:p14="http://schemas.microsoft.com/office/powerpoint/2010/main" val="40042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702" name="think-cell Folie" r:id="rId5" imgW="360" imgH="360" progId="TCLayout.ActiveDocument.1">
                  <p:embed/>
                </p:oleObj>
              </mc:Choice>
              <mc:Fallback>
                <p:oleObj name="think-cell Foli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hteck 2" hidden="1"/>
          <p:cNvSpPr/>
          <p:nvPr userDrawn="1">
            <p:custDataLst>
              <p:tags r:id="rId3"/>
            </p:custDataLst>
          </p:nvPr>
        </p:nvSpPr>
        <p:spPr>
          <a:xfrm>
            <a:off x="0" y="0"/>
            <a:ext cx="158709" cy="158713"/>
          </a:xfrm>
          <a:prstGeom prst="rect">
            <a:avLst/>
          </a:prstGeom>
          <a:solidFill>
            <a:schemeClr val="hlink"/>
          </a:solidFill>
          <a:ln>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799"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6" name="Rechteck 6"/>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79953" tIns="179953" rIns="179953" bIns="179953"/>
          <a:lstStyle/>
          <a:p>
            <a:pPr eaLnBrk="1"/>
            <a:endParaRPr lang="en-US" sz="1799" dirty="0">
              <a:latin typeface="Calibri" panose="020F0502020204030204" pitchFamily="34" charset="0"/>
            </a:endParaRPr>
          </a:p>
        </p:txBody>
      </p:sp>
      <p:sp>
        <p:nvSpPr>
          <p:cNvPr id="2" name="Title 1"/>
          <p:cNvSpPr>
            <a:spLocks noGrp="1"/>
          </p:cNvSpPr>
          <p:nvPr>
            <p:ph type="title"/>
          </p:nvPr>
        </p:nvSpPr>
        <p:spPr>
          <a:xfrm>
            <a:off x="251934" y="227595"/>
            <a:ext cx="10185348" cy="773821"/>
          </a:xfrm>
        </p:spPr>
        <p:txBody>
          <a:bodyPr/>
          <a:lstStyle/>
          <a:p>
            <a:r>
              <a:rPr lang="en-US" dirty="0"/>
              <a:t>Click to edit Master title style</a:t>
            </a:r>
          </a:p>
        </p:txBody>
      </p:sp>
      <p:sp>
        <p:nvSpPr>
          <p:cNvPr id="9" name="Text Placeholder 8"/>
          <p:cNvSpPr>
            <a:spLocks noGrp="1"/>
          </p:cNvSpPr>
          <p:nvPr>
            <p:ph type="body" sz="quarter" idx="13"/>
          </p:nvPr>
        </p:nvSpPr>
        <p:spPr>
          <a:xfrm>
            <a:off x="499457" y="1252510"/>
            <a:ext cx="11193085" cy="5146808"/>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8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726" name="think-cell Folie" r:id="rId4" imgW="360" imgH="360" progId="TCLayout.ActiveDocument.1">
                  <p:embed/>
                </p:oleObj>
              </mc:Choice>
              <mc:Fallback>
                <p:oleObj name="think-cell Foli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hteck 4"/>
          <p:cNvSpPr>
            <a:spLocks/>
          </p:cNvSpPr>
          <p:nvPr userDrawn="1"/>
        </p:nvSpPr>
        <p:spPr>
          <a:xfrm>
            <a:off x="251933"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79953" tIns="179953" rIns="179953" bIns="179953"/>
          <a:lstStyle/>
          <a:p>
            <a:pPr eaLnBrk="1"/>
            <a:endParaRPr lang="en-US" sz="1799" dirty="0">
              <a:latin typeface="Calibri" panose="020F0502020204030204" pitchFamily="34" charset="0"/>
            </a:endParaRPr>
          </a:p>
        </p:txBody>
      </p:sp>
    </p:spTree>
    <p:extLst>
      <p:ext uri="{BB962C8B-B14F-4D97-AF65-F5344CB8AC3E}">
        <p14:creationId xmlns:p14="http://schemas.microsoft.com/office/powerpoint/2010/main" val="1247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FF07E18-E3E3-483F-AF5F-463B025143FA}"/>
              </a:ext>
            </a:extLst>
          </p:cNvPr>
          <p:cNvSpPr>
            <a:spLocks noGrp="1"/>
          </p:cNvSpPr>
          <p:nvPr>
            <p:ph type="pic" sz="quarter" idx="10" hasCustomPrompt="1"/>
          </p:nvPr>
        </p:nvSpPr>
        <p:spPr>
          <a:xfrm>
            <a:off x="251909" y="1007830"/>
            <a:ext cx="11686157" cy="5578645"/>
          </a:xfrm>
        </p:spPr>
        <p:txBody>
          <a:bodyPr anchor="ctr" anchorCtr="0"/>
          <a:lstStyle>
            <a:lvl1pPr algn="ctr">
              <a:defRPr sz="2799" b="0">
                <a:latin typeface="Calibri" panose="020F0502020204030204" pitchFamily="34" charset="0"/>
                <a:cs typeface="Calibri" panose="020F0502020204030204" pitchFamily="34" charset="0"/>
              </a:defRPr>
            </a:lvl1pPr>
          </a:lstStyle>
          <a:p>
            <a:r>
              <a:rPr lang="en-US" dirty="0"/>
              <a:t>Click to add your image</a:t>
            </a:r>
          </a:p>
        </p:txBody>
      </p:sp>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4750" name="think-cell Folie" r:id="rId4" imgW="360" imgH="360" progId="TCLayout.ActiveDocument.1">
                  <p:embed/>
                </p:oleObj>
              </mc:Choice>
              <mc:Fallback>
                <p:oleObj name="think-cell Foli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669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FF07E18-E3E3-483F-AF5F-463B025143FA}"/>
              </a:ext>
            </a:extLst>
          </p:cNvPr>
          <p:cNvSpPr>
            <a:spLocks noGrp="1"/>
          </p:cNvSpPr>
          <p:nvPr>
            <p:ph type="pic" sz="quarter" idx="10" hasCustomPrompt="1"/>
          </p:nvPr>
        </p:nvSpPr>
        <p:spPr>
          <a:xfrm>
            <a:off x="251909" y="1007830"/>
            <a:ext cx="11686157" cy="5578645"/>
          </a:xfrm>
        </p:spPr>
        <p:txBody>
          <a:bodyPr anchor="ctr" anchorCtr="0"/>
          <a:lstStyle>
            <a:lvl1pPr algn="ctr">
              <a:defRPr sz="2799" b="0">
                <a:latin typeface="Calibri" panose="020F0502020204030204" pitchFamily="34" charset="0"/>
                <a:cs typeface="Calibri" panose="020F0502020204030204" pitchFamily="34" charset="0"/>
              </a:defRPr>
            </a:lvl1pPr>
          </a:lstStyle>
          <a:p>
            <a:r>
              <a:rPr lang="en-US" dirty="0"/>
              <a:t>Click to add your image</a:t>
            </a:r>
          </a:p>
        </p:txBody>
      </p:sp>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774" name="think-cell Folie" r:id="rId4" imgW="360" imgH="360" progId="TCLayout.ActiveDocument.1">
                  <p:embed/>
                </p:oleObj>
              </mc:Choice>
              <mc:Fallback>
                <p:oleObj name="think-cell Foli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a:extLst>
              <a:ext uri="{FF2B5EF4-FFF2-40B4-BE49-F238E27FC236}">
                <a16:creationId xmlns:a16="http://schemas.microsoft.com/office/drawing/2014/main" xmlns="" id="{619B131B-64EE-4B90-8F60-38FA406C117A}"/>
              </a:ext>
            </a:extLst>
          </p:cNvPr>
          <p:cNvSpPr>
            <a:spLocks noGrp="1"/>
          </p:cNvSpPr>
          <p:nvPr>
            <p:ph type="title"/>
          </p:nvPr>
        </p:nvSpPr>
        <p:spPr>
          <a:xfrm>
            <a:off x="251935" y="227595"/>
            <a:ext cx="9325001" cy="731351"/>
          </a:xfrm>
        </p:spPr>
        <p:txBody>
          <a:bodyPr/>
          <a:lstStyle>
            <a:lvl1pPr>
              <a:defRPr sz="2599">
                <a:latin typeface="Calibri Light" panose="020F0302020204030204" pitchFamily="34" charset="0"/>
                <a:cs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246627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microsoft.com/office/2007/relationships/hdphoto" Target="../media/hdphoto1.wdp"/><Relationship Id="rId8" Type="http://schemas.openxmlformats.org/officeDocument/2006/relationships/image" Target="../media/image2.png"/><Relationship Id="rId9" Type="http://schemas.microsoft.com/office/2007/relationships/hdphoto" Target="../media/hdphoto2.wdp"/><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20" Type="http://schemas.openxmlformats.org/officeDocument/2006/relationships/slideLayout" Target="../slideLayouts/slideLayout24.xml"/><Relationship Id="rId21" Type="http://schemas.openxmlformats.org/officeDocument/2006/relationships/slideLayout" Target="../slideLayouts/slideLayout25.xml"/><Relationship Id="rId22" Type="http://schemas.openxmlformats.org/officeDocument/2006/relationships/slideLayout" Target="../slideLayouts/slideLayout26.xml"/><Relationship Id="rId23" Type="http://schemas.openxmlformats.org/officeDocument/2006/relationships/theme" Target="../theme/theme2.xml"/><Relationship Id="rId24" Type="http://schemas.openxmlformats.org/officeDocument/2006/relationships/vmlDrawing" Target="../drawings/vmlDrawing3.vml"/><Relationship Id="rId25" Type="http://schemas.openxmlformats.org/officeDocument/2006/relationships/tags" Target="../tags/tag6.xml"/><Relationship Id="rId26" Type="http://schemas.openxmlformats.org/officeDocument/2006/relationships/tags" Target="../tags/tag7.xml"/><Relationship Id="rId27" Type="http://schemas.openxmlformats.org/officeDocument/2006/relationships/oleObject" Target="../embeddings/oleObject3.bin"/><Relationship Id="rId28" Type="http://schemas.openxmlformats.org/officeDocument/2006/relationships/image" Target="../media/image5.emf"/><Relationship Id="rId29" Type="http://schemas.openxmlformats.org/officeDocument/2006/relationships/image" Target="../media/image6.png"/><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image" Target="../media/image11.png"/><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4" Type="http://schemas.openxmlformats.org/officeDocument/2006/relationships/vmlDrawing" Target="../drawings/vmlDrawing12.vml"/><Relationship Id="rId15" Type="http://schemas.openxmlformats.org/officeDocument/2006/relationships/tags" Target="../tags/tag19.xml"/><Relationship Id="rId16" Type="http://schemas.openxmlformats.org/officeDocument/2006/relationships/tags" Target="../tags/tag20.xml"/><Relationship Id="rId17" Type="http://schemas.openxmlformats.org/officeDocument/2006/relationships/tags" Target="../tags/tag21.xml"/><Relationship Id="rId18" Type="http://schemas.openxmlformats.org/officeDocument/2006/relationships/oleObject" Target="../embeddings/oleObject12.bin"/><Relationship Id="rId19" Type="http://schemas.openxmlformats.org/officeDocument/2006/relationships/image" Target="../media/image10.emf"/><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6" cstate="screen">
            <a:extLst>
              <a:ext uri="{BEBA8EAE-BF5A-486C-A8C5-ECC9F3942E4B}">
                <a14:imgProps xmlns:a14="http://schemas.microsoft.com/office/drawing/2010/main">
                  <a14:imgLayer r:embed="rId7">
                    <a14:imgEffect>
                      <a14:sharpenSoften amount="9000"/>
                    </a14:imgEffect>
                  </a14:imgLayer>
                </a14:imgProps>
              </a:ext>
              <a:ext uri="{28A0092B-C50C-407E-A947-70E740481C1C}">
                <a14:useLocalDpi xmlns:a14="http://schemas.microsoft.com/office/drawing/2010/main"/>
              </a:ext>
            </a:extLst>
          </a:blip>
          <a:srcRect/>
          <a:stretch/>
        </p:blipFill>
        <p:spPr>
          <a:xfrm>
            <a:off x="0" y="6623636"/>
            <a:ext cx="12192000" cy="257415"/>
          </a:xfrm>
          <a:prstGeom prst="rect">
            <a:avLst/>
          </a:prstGeom>
        </p:spPr>
      </p:pic>
      <p:sp>
        <p:nvSpPr>
          <p:cNvPr id="3" name="Datumsplatzhalter 3"/>
          <p:cNvSpPr>
            <a:spLocks noGrp="1"/>
          </p:cNvSpPr>
          <p:nvPr>
            <p:ph type="dt" sz="half" idx="2"/>
          </p:nvPr>
        </p:nvSpPr>
        <p:spPr>
          <a:xfrm>
            <a:off x="345586" y="6674106"/>
            <a:ext cx="648000" cy="144000"/>
          </a:xfrm>
          <a:prstGeom prst="rect">
            <a:avLst/>
          </a:prstGeom>
        </p:spPr>
        <p:txBody>
          <a:bodyPr vert="horz" lIns="36000" tIns="36000" rIns="36000" bIns="36000" rtlCol="0" anchor="ctr">
            <a:noAutofit/>
          </a:bodyPr>
          <a:lstStyle>
            <a:lvl1pPr algn="l">
              <a:defRPr lang="de-DE" sz="800" kern="1200" dirty="0" smtClean="0">
                <a:solidFill>
                  <a:schemeClr val="bg1"/>
                </a:solidFill>
                <a:latin typeface="Frutiger LT Std 87 ExtraBlk Cn" panose="020B0906030504030204"/>
                <a:ea typeface="+mn-ea"/>
                <a:cs typeface="+mn-cs"/>
              </a:defRPr>
            </a:lvl1pPr>
          </a:lstStyle>
          <a:p>
            <a:r>
              <a:rPr lang="de-DE"/>
              <a:t>12.12.2019</a:t>
            </a:r>
          </a:p>
        </p:txBody>
      </p:sp>
      <p:sp>
        <p:nvSpPr>
          <p:cNvPr id="4" name="Foliennummernplatzhalter 5"/>
          <p:cNvSpPr>
            <a:spLocks noGrp="1"/>
          </p:cNvSpPr>
          <p:nvPr>
            <p:ph type="sldNum" sz="quarter" idx="4"/>
          </p:nvPr>
        </p:nvSpPr>
        <p:spPr>
          <a:xfrm>
            <a:off x="11136640" y="6674106"/>
            <a:ext cx="719812" cy="144000"/>
          </a:xfrm>
          <a:prstGeom prst="rect">
            <a:avLst/>
          </a:prstGeom>
        </p:spPr>
        <p:txBody>
          <a:bodyPr vert="horz" lIns="36000" tIns="36000" rIns="36000" bIns="36000" rtlCol="0" anchor="ctr">
            <a:noAutofit/>
          </a:bodyPr>
          <a:lstStyle>
            <a:lvl1pPr marL="0" algn="r" defTabSz="914400" rtl="0" eaLnBrk="1" latinLnBrk="0" hangingPunct="1">
              <a:defRPr lang="de-DE" sz="800" kern="1200" smtClean="0">
                <a:solidFill>
                  <a:schemeClr val="bg1"/>
                </a:solidFill>
                <a:latin typeface="Frutiger LT Std 87 ExtraBlk Cn" panose="020B0906030504030204"/>
                <a:ea typeface="+mn-ea"/>
                <a:cs typeface="+mn-cs"/>
              </a:defRPr>
            </a:lvl1pPr>
          </a:lstStyle>
          <a:p>
            <a:fld id="{A5FE0BE9-2605-47C0-8F30-F383CC1BC3CC}" type="slidenum">
              <a:rPr lang="de-DE" smtClean="0"/>
              <a:pPr/>
              <a:t>‹#›</a:t>
            </a:fld>
            <a:endParaRPr lang="de-DE" dirty="0"/>
          </a:p>
        </p:txBody>
      </p:sp>
      <p:sp>
        <p:nvSpPr>
          <p:cNvPr id="5" name="Fußzeilenplatzhalter 4"/>
          <p:cNvSpPr>
            <a:spLocks noGrp="1"/>
          </p:cNvSpPr>
          <p:nvPr>
            <p:ph type="ftr" sz="quarter" idx="3"/>
          </p:nvPr>
        </p:nvSpPr>
        <p:spPr>
          <a:xfrm>
            <a:off x="1013193" y="6674106"/>
            <a:ext cx="7200000" cy="144000"/>
          </a:xfrm>
          <a:prstGeom prst="rect">
            <a:avLst/>
          </a:prstGeom>
        </p:spPr>
        <p:txBody>
          <a:bodyPr vert="horz" wrap="square" lIns="36000" tIns="36000" rIns="36000" bIns="36000" rtlCol="0" anchor="ctr">
            <a:noAutofit/>
          </a:bodyPr>
          <a:lstStyle>
            <a:lvl1pPr algn="l">
              <a:defRPr sz="800">
                <a:solidFill>
                  <a:schemeClr val="bg1"/>
                </a:solidFill>
                <a:latin typeface="Frutiger LT Std 87 ExtraBlk Cn" panose="020B0906030504030204"/>
              </a:defRPr>
            </a:lvl1pPr>
          </a:lstStyle>
          <a:p>
            <a:r>
              <a:rPr lang="en-US"/>
              <a:t>| Arvato Financial Solutions | Cinfoni Network | ATEL                                                                                                  - CONFIDENTIAL -</a:t>
            </a:r>
            <a:endParaRPr lang="de-DE" dirty="0"/>
          </a:p>
        </p:txBody>
      </p:sp>
      <p:pic>
        <p:nvPicPr>
          <p:cNvPr id="7" name="Grafik 6"/>
          <p:cNvPicPr>
            <a:picLocks noChangeAspect="1"/>
          </p:cNvPicPr>
          <p:nvPr userDrawn="1"/>
        </p:nvPicPr>
        <p:blipFill>
          <a:blip r:embed="rId8" cstate="screen">
            <a:extLst>
              <a:ext uri="{BEBA8EAE-BF5A-486C-A8C5-ECC9F3942E4B}">
                <a14:imgProps xmlns:a14="http://schemas.microsoft.com/office/drawing/2010/main">
                  <a14:imgLayer r:embed="rId9">
                    <a14:imgEffect>
                      <a14:sharpenSoften amount="9000"/>
                    </a14:imgEffect>
                  </a14:imgLayer>
                </a14:imgProps>
              </a:ext>
              <a:ext uri="{28A0092B-C50C-407E-A947-70E740481C1C}">
                <a14:useLocalDpi xmlns:a14="http://schemas.microsoft.com/office/drawing/2010/main"/>
              </a:ext>
            </a:extLst>
          </a:blip>
          <a:stretch>
            <a:fillRect/>
          </a:stretch>
        </p:blipFill>
        <p:spPr>
          <a:xfrm>
            <a:off x="0" y="0"/>
            <a:ext cx="1584360" cy="430424"/>
          </a:xfrm>
          <a:prstGeom prst="rect">
            <a:avLst/>
          </a:prstGeom>
        </p:spPr>
      </p:pic>
      <p:pic>
        <p:nvPicPr>
          <p:cNvPr id="8" name="Grafik 7"/>
          <p:cNvPicPr>
            <a:picLocks noChangeAspect="1"/>
          </p:cNvPicPr>
          <p:nvPr userDrawn="1"/>
        </p:nvPicPr>
        <p:blipFill rotWithShape="1">
          <a:blip r:embed="rId6" cstate="screen">
            <a:extLst>
              <a:ext uri="{BEBA8EAE-BF5A-486C-A8C5-ECC9F3942E4B}">
                <a14:imgProps xmlns:a14="http://schemas.microsoft.com/office/drawing/2010/main">
                  <a14:imgLayer r:embed="rId7">
                    <a14:imgEffect>
                      <a14:sharpenSoften amount="9000"/>
                    </a14:imgEffect>
                  </a14:imgLayer>
                </a14:imgProps>
              </a:ext>
              <a:ext uri="{28A0092B-C50C-407E-A947-70E740481C1C}">
                <a14:useLocalDpi xmlns:a14="http://schemas.microsoft.com/office/drawing/2010/main"/>
              </a:ext>
            </a:extLst>
          </a:blip>
          <a:srcRect/>
          <a:stretch/>
        </p:blipFill>
        <p:spPr>
          <a:xfrm>
            <a:off x="192101" y="166"/>
            <a:ext cx="12002447" cy="430424"/>
          </a:xfrm>
          <a:prstGeom prst="rect">
            <a:avLst/>
          </a:prstGeom>
        </p:spPr>
      </p:pic>
      <p:pic>
        <p:nvPicPr>
          <p:cNvPr id="9"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39415" y="0"/>
            <a:ext cx="1017037" cy="42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userDrawn="1"/>
        </p:nvSpPr>
        <p:spPr>
          <a:xfrm>
            <a:off x="473533" y="60924"/>
            <a:ext cx="6888224" cy="338554"/>
          </a:xfrm>
          <a:prstGeom prst="rect">
            <a:avLst/>
          </a:prstGeom>
          <a:noFill/>
        </p:spPr>
        <p:txBody>
          <a:bodyPr wrap="square" rtlCol="0">
            <a:spAutoFit/>
          </a:bodyPr>
          <a:lstStyle/>
          <a:p>
            <a:r>
              <a:rPr lang="en-GB" sz="1600" dirty="0">
                <a:solidFill>
                  <a:schemeClr val="bg1"/>
                </a:solidFill>
                <a:latin typeface="Frutiger LT Std 87 ExtraBlk Cn" panose="020B0906030504030204" pitchFamily="34" charset="0"/>
              </a:rPr>
              <a:t>Customer Information Network Intelligence</a:t>
            </a:r>
          </a:p>
        </p:txBody>
      </p:sp>
    </p:spTree>
    <p:extLst>
      <p:ext uri="{BB962C8B-B14F-4D97-AF65-F5344CB8AC3E}">
        <p14:creationId xmlns:p14="http://schemas.microsoft.com/office/powerpoint/2010/main" val="335815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1"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alpha val="96863"/>
          </a:srgb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5"/>
            </p:custDataLst>
            <p:extLst>
              <p:ext uri="{D42A27DB-BD31-4B8C-83A1-F6EECF244321}">
                <p14:modId xmlns:p14="http://schemas.microsoft.com/office/powerpoint/2010/main" val="374782199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80655" name="think-cell Folie" r:id="rId27" imgW="360" imgH="360" progId="TCLayout.ActiveDocument.1">
                  <p:embed/>
                </p:oleObj>
              </mc:Choice>
              <mc:Fallback>
                <p:oleObj name="think-cell Folie" r:id="rId27" imgW="360" imgH="360" progId="TCLayout.ActiveDocument.1">
                  <p:embed/>
                  <p:pic>
                    <p:nvPicPr>
                      <p:cNvPr id="7" name="Object 6"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hteck 3" hidden="1"/>
          <p:cNvSpPr/>
          <p:nvPr>
            <p:custDataLst>
              <p:tags r:id="rId26"/>
            </p:custDataLst>
          </p:nvPr>
        </p:nvSpPr>
        <p:spPr>
          <a:xfrm>
            <a:off x="0" y="0"/>
            <a:ext cx="158709" cy="158713"/>
          </a:xfrm>
          <a:prstGeom prst="rect">
            <a:avLst/>
          </a:prstGeom>
          <a:solidFill>
            <a:schemeClr val="hlink"/>
          </a:solidFill>
          <a:ln>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799"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251934" y="226747"/>
            <a:ext cx="10185348" cy="773821"/>
          </a:xfrm>
          <a:prstGeom prst="rect">
            <a:avLst/>
          </a:prstGeom>
        </p:spPr>
        <p:txBody>
          <a:bodyPr vert="horz" wrap="square" lIns="0" tIns="0" rIns="0" bIns="0" rtlCol="0" anchor="b" anchorCtr="0">
            <a:noAutofit/>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extplatzhalter 2"/>
          <p:cNvSpPr>
            <a:spLocks noGrp="1"/>
          </p:cNvSpPr>
          <p:nvPr>
            <p:ph type="body" idx="1"/>
          </p:nvPr>
        </p:nvSpPr>
        <p:spPr>
          <a:xfrm>
            <a:off x="499457" y="1252510"/>
            <a:ext cx="11193085" cy="4930858"/>
          </a:xfrm>
          <a:prstGeom prst="rect">
            <a:avLst/>
          </a:prstGeom>
        </p:spPr>
        <p:txBody>
          <a:bodyPr vert="horz" lIns="0" tIns="0" rIns="0" bIns="0" rtlCol="0">
            <a:noAutofit/>
          </a:body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r>
              <a:rPr lang="en-US" dirty="0"/>
              <a:t> </a:t>
            </a:r>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FooterSimple"/>
          <p:cNvSpPr/>
          <p:nvPr/>
        </p:nvSpPr>
        <p:spPr>
          <a:xfrm>
            <a:off x="251935" y="6657395"/>
            <a:ext cx="2493624" cy="123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lang="en-US" sz="800" baseline="0" noProof="0" dirty="0">
                <a:solidFill>
                  <a:srgbClr val="686868"/>
                </a:solidFill>
                <a:latin typeface="Calibri" panose="020F0502020204030204" pitchFamily="34" charset="0"/>
              </a:rPr>
              <a:t>Arvato Financial Solutions| corporate presentation I public</a:t>
            </a:r>
            <a:endParaRPr lang="en-US" sz="800" noProof="0" dirty="0">
              <a:solidFill>
                <a:srgbClr val="686868"/>
              </a:solidFill>
              <a:latin typeface="Calibri" panose="020F0502020204030204" pitchFamily="34" charset="0"/>
            </a:endParaRPr>
          </a:p>
        </p:txBody>
      </p:sp>
      <p:sp>
        <p:nvSpPr>
          <p:cNvPr id="10" name="TextBox 9"/>
          <p:cNvSpPr txBox="1"/>
          <p:nvPr/>
        </p:nvSpPr>
        <p:spPr>
          <a:xfrm>
            <a:off x="11495651" y="6658819"/>
            <a:ext cx="197119" cy="123082"/>
          </a:xfrm>
          <a:prstGeom prst="rect">
            <a:avLst/>
          </a:prstGeom>
          <a:noFill/>
          <a:ln/>
          <a:effectLst/>
          <a:extLst>
            <a:ext uri="{909E8E84-426E-40DD-AFC4-6F175D3DCCD1}">
              <a14:hiddenFill xmlns:a14="http://schemas.microsoft.com/office/drawing/2010/main">
                <a:solidFill>
                  <a:srgbClr val="686868"/>
                </a:solidFill>
              </a14:hiddenFill>
            </a:ext>
          </a:extLst>
        </p:spPr>
        <p:txBody>
          <a:bodyPr wrap="none" lIns="0" tIns="0" rIns="0" bIns="0" rtlCol="0">
            <a:sp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fld id="{9D53E389-1311-4796-9190-1F74A8EADEA2}" type="slidenum">
              <a:rPr kumimoji="0" lang="en-US" sz="800" b="0" i="0" u="none" strike="noStrike" kern="1200" cap="none" spc="0" normalizeH="0" baseline="0" noProof="0" smtClean="0">
                <a:ln>
                  <a:noFill/>
                </a:ln>
                <a:solidFill>
                  <a:srgbClr val="686868"/>
                </a:solidFill>
                <a:effectLst/>
                <a:uLnTx/>
                <a:uFillTx/>
                <a:latin typeface="Calibri" panose="020F0502020204030204" pitchFamily="34" charset="0"/>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686868"/>
              </a:solidFill>
              <a:effectLst/>
              <a:uLnTx/>
              <a:uFillTx/>
              <a:latin typeface="Calibri" panose="020F0502020204030204" pitchFamily="34" charset="0"/>
              <a:ea typeface="+mn-ea"/>
              <a:cs typeface="+mn-cs"/>
            </a:endParaRPr>
          </a:p>
        </p:txBody>
      </p:sp>
      <p:pic>
        <p:nvPicPr>
          <p:cNvPr id="12" name="Grafik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399975" y="129670"/>
            <a:ext cx="1358890" cy="964584"/>
          </a:xfrm>
          <a:prstGeom prst="rect">
            <a:avLst/>
          </a:prstGeom>
        </p:spPr>
      </p:pic>
    </p:spTree>
    <p:extLst>
      <p:ext uri="{BB962C8B-B14F-4D97-AF65-F5344CB8AC3E}">
        <p14:creationId xmlns:p14="http://schemas.microsoft.com/office/powerpoint/2010/main" val="357616815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806259" rtl="0" eaLnBrk="1" latinLnBrk="0" hangingPunct="1">
        <a:lnSpc>
          <a:spcPct val="90000"/>
        </a:lnSpc>
        <a:spcBef>
          <a:spcPct val="0"/>
        </a:spcBef>
        <a:buNone/>
        <a:defRPr sz="2799" b="0" kern="1200">
          <a:solidFill>
            <a:schemeClr val="accent1"/>
          </a:solidFill>
          <a:latin typeface="Calibri" panose="020F0502020204030204" pitchFamily="34" charset="0"/>
          <a:ea typeface="+mj-ea"/>
          <a:cs typeface="+mj-cs"/>
        </a:defRPr>
      </a:lvl1pPr>
    </p:titleStyle>
    <p:bodyStyle>
      <a:lvl1pPr marL="0" indent="0" algn="l" defTabSz="806259" rtl="0" eaLnBrk="1" latinLnBrk="0" hangingPunct="1">
        <a:spcBef>
          <a:spcPct val="20000"/>
        </a:spcBef>
        <a:buClr>
          <a:schemeClr val="accent1"/>
        </a:buClr>
        <a:buSzPct val="85000"/>
        <a:buFont typeface="Wingdings 3" panose="05040102010807070707" pitchFamily="18" charset="2"/>
        <a:buNone/>
        <a:tabLst/>
        <a:defRPr lang="de-DE" sz="1799" b="1" kern="1200" cap="none" baseline="0" dirty="0" smtClean="0">
          <a:solidFill>
            <a:schemeClr val="tx1"/>
          </a:solidFill>
          <a:latin typeface="Calibri" panose="020F0502020204030204" pitchFamily="34" charset="0"/>
          <a:ea typeface="+mn-ea"/>
          <a:cs typeface="+mn-cs"/>
        </a:defRPr>
      </a:lvl1pPr>
      <a:lvl2pPr marL="287914" indent="-287914" algn="l" defTabSz="806259" rtl="0" eaLnBrk="1" latinLnBrk="0" hangingPunct="1">
        <a:spcBef>
          <a:spcPct val="20000"/>
        </a:spcBef>
        <a:buClr>
          <a:schemeClr val="accent1"/>
        </a:buClr>
        <a:buSzPct val="85000"/>
        <a:buFont typeface="Wingdings 3" panose="05040102010807070707" pitchFamily="18" charset="2"/>
        <a:buChar char="Ò"/>
        <a:defRPr lang="de-DE" sz="1799" b="0" kern="1200" cap="none" baseline="0" dirty="0" smtClean="0">
          <a:solidFill>
            <a:schemeClr val="tx1"/>
          </a:solidFill>
          <a:latin typeface="Calibri" panose="020F0502020204030204" pitchFamily="34" charset="0"/>
          <a:ea typeface="+mn-ea"/>
          <a:cs typeface="+mn-cs"/>
        </a:defRPr>
      </a:lvl2pPr>
      <a:lvl3pPr marL="467860" indent="-179946" algn="l" defTabSz="806259" rtl="0" eaLnBrk="1" latinLnBrk="0" hangingPunct="1">
        <a:spcBef>
          <a:spcPct val="20000"/>
        </a:spcBef>
        <a:buClr>
          <a:schemeClr val="accent1"/>
        </a:buClr>
        <a:buSzPct val="85000"/>
        <a:buFont typeface="Symbol" panose="05050102010706020507" pitchFamily="18" charset="2"/>
        <a:buChar char=""/>
        <a:defRPr lang="de-DE" sz="1799" kern="1200" dirty="0" smtClean="0">
          <a:solidFill>
            <a:schemeClr val="tx1"/>
          </a:solidFill>
          <a:latin typeface="Calibri" panose="020F0502020204030204" pitchFamily="34" charset="0"/>
          <a:ea typeface="+mn-ea"/>
          <a:cs typeface="+mn-cs"/>
        </a:defRPr>
      </a:lvl3pPr>
      <a:lvl4pPr marL="683795" indent="-179946" algn="l" defTabSz="806259" rtl="0" eaLnBrk="1" latinLnBrk="0" hangingPunct="1">
        <a:spcBef>
          <a:spcPct val="20000"/>
        </a:spcBef>
        <a:buClr>
          <a:schemeClr val="accent1"/>
        </a:buClr>
        <a:buSzPct val="85000"/>
        <a:buFont typeface="Symbol" panose="05050102010706020507" pitchFamily="18" charset="2"/>
        <a:buChar char="-"/>
        <a:defRPr sz="1799" kern="1200">
          <a:solidFill>
            <a:schemeClr val="tx1"/>
          </a:solidFill>
          <a:latin typeface="Calibri" panose="020F0502020204030204" pitchFamily="34" charset="0"/>
          <a:ea typeface="+mn-ea"/>
          <a:cs typeface="+mn-cs"/>
        </a:defRPr>
      </a:lvl4pPr>
      <a:lvl5pPr marL="899730" indent="-182508" algn="l" defTabSz="806259" rtl="0" eaLnBrk="1" latinLnBrk="0" hangingPunct="1">
        <a:spcBef>
          <a:spcPct val="20000"/>
        </a:spcBef>
        <a:buClr>
          <a:schemeClr val="accent1"/>
        </a:buClr>
        <a:buSzPct val="85000"/>
        <a:buFont typeface="Symbol" panose="05050102010706020507" pitchFamily="18" charset="2"/>
        <a:buChar char="-"/>
        <a:defRPr sz="1799" kern="1200" cap="none" baseline="0">
          <a:solidFill>
            <a:schemeClr val="tx1"/>
          </a:solidFill>
          <a:latin typeface="Calibri" panose="020F0502020204030204" pitchFamily="34" charset="0"/>
          <a:ea typeface="+mn-ea"/>
          <a:cs typeface="+mn-cs"/>
        </a:defRPr>
      </a:lvl5pPr>
      <a:lvl6pPr marL="2217212" indent="-201565" algn="l" defTabSz="806259"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6pPr>
      <a:lvl7pPr marL="2620342" indent="-201565" algn="l" defTabSz="806259"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7pPr>
      <a:lvl8pPr marL="3023471" indent="-201565" algn="l" defTabSz="806259"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8pPr>
      <a:lvl9pPr marL="3426600" indent="-201565" algn="l" defTabSz="806259"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9pPr>
    </p:bodyStyle>
    <p:otherStyle>
      <a:defPPr>
        <a:defRPr lang="de-DE"/>
      </a:defPPr>
      <a:lvl1pPr marL="0" algn="l" defTabSz="806259" rtl="0" eaLnBrk="1" latinLnBrk="0" hangingPunct="1">
        <a:defRPr sz="1600" kern="1200">
          <a:solidFill>
            <a:schemeClr val="tx1"/>
          </a:solidFill>
          <a:latin typeface="+mn-lt"/>
          <a:ea typeface="+mn-ea"/>
          <a:cs typeface="+mn-cs"/>
        </a:defRPr>
      </a:lvl1pPr>
      <a:lvl2pPr marL="403129" algn="l" defTabSz="806259" rtl="0" eaLnBrk="1" latinLnBrk="0" hangingPunct="1">
        <a:defRPr sz="1600" kern="1200">
          <a:solidFill>
            <a:schemeClr val="tx1"/>
          </a:solidFill>
          <a:latin typeface="+mn-lt"/>
          <a:ea typeface="+mn-ea"/>
          <a:cs typeface="+mn-cs"/>
        </a:defRPr>
      </a:lvl2pPr>
      <a:lvl3pPr marL="806259" algn="l" defTabSz="806259" rtl="0" eaLnBrk="1" latinLnBrk="0" hangingPunct="1">
        <a:defRPr sz="1600" kern="1200">
          <a:solidFill>
            <a:schemeClr val="tx1"/>
          </a:solidFill>
          <a:latin typeface="+mn-lt"/>
          <a:ea typeface="+mn-ea"/>
          <a:cs typeface="+mn-cs"/>
        </a:defRPr>
      </a:lvl3pPr>
      <a:lvl4pPr marL="1209388" algn="l" defTabSz="806259" rtl="0" eaLnBrk="1" latinLnBrk="0" hangingPunct="1">
        <a:defRPr sz="1600" kern="1200">
          <a:solidFill>
            <a:schemeClr val="tx1"/>
          </a:solidFill>
          <a:latin typeface="+mn-lt"/>
          <a:ea typeface="+mn-ea"/>
          <a:cs typeface="+mn-cs"/>
        </a:defRPr>
      </a:lvl4pPr>
      <a:lvl5pPr marL="1612518" algn="l" defTabSz="806259" rtl="0" eaLnBrk="1" latinLnBrk="0" hangingPunct="1">
        <a:defRPr sz="1600" kern="1200">
          <a:solidFill>
            <a:schemeClr val="tx1"/>
          </a:solidFill>
          <a:latin typeface="+mn-lt"/>
          <a:ea typeface="+mn-ea"/>
          <a:cs typeface="+mn-cs"/>
        </a:defRPr>
      </a:lvl5pPr>
      <a:lvl6pPr marL="2015647" algn="l" defTabSz="806259" rtl="0" eaLnBrk="1" latinLnBrk="0" hangingPunct="1">
        <a:defRPr sz="1600" kern="1200">
          <a:solidFill>
            <a:schemeClr val="tx1"/>
          </a:solidFill>
          <a:latin typeface="+mn-lt"/>
          <a:ea typeface="+mn-ea"/>
          <a:cs typeface="+mn-cs"/>
        </a:defRPr>
      </a:lvl6pPr>
      <a:lvl7pPr marL="2418776" algn="l" defTabSz="806259" rtl="0" eaLnBrk="1" latinLnBrk="0" hangingPunct="1">
        <a:defRPr sz="1600" kern="1200">
          <a:solidFill>
            <a:schemeClr val="tx1"/>
          </a:solidFill>
          <a:latin typeface="+mn-lt"/>
          <a:ea typeface="+mn-ea"/>
          <a:cs typeface="+mn-cs"/>
        </a:defRPr>
      </a:lvl7pPr>
      <a:lvl8pPr marL="2821906" algn="l" defTabSz="806259" rtl="0" eaLnBrk="1" latinLnBrk="0" hangingPunct="1">
        <a:defRPr sz="1600" kern="1200">
          <a:solidFill>
            <a:schemeClr val="tx1"/>
          </a:solidFill>
          <a:latin typeface="+mn-lt"/>
          <a:ea typeface="+mn-ea"/>
          <a:cs typeface="+mn-cs"/>
        </a:defRPr>
      </a:lvl8pPr>
      <a:lvl9pPr marL="3225035" algn="l" defTabSz="80625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alpha val="96863"/>
          </a:srgbClr>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5"/>
            </p:custDataLst>
            <p:extLst>
              <p:ext uri="{D42A27DB-BD31-4B8C-83A1-F6EECF244321}">
                <p14:modId xmlns:p14="http://schemas.microsoft.com/office/powerpoint/2010/main" val="3114898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835" name="think-cell Folie" r:id="rId18" imgW="359" imgH="360" progId="TCLayout.ActiveDocument.1">
                  <p:embed/>
                </p:oleObj>
              </mc:Choice>
              <mc:Fallback>
                <p:oleObj name="think-cell Folie" r:id="rId18" imgW="359" imgH="360" progId="TCLayout.ActiveDocument.1">
                  <p:embed/>
                  <p:pic>
                    <p:nvPicPr>
                      <p:cNvPr id="7" name="Objekt 6"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Rechteck 4" hidden="1"/>
          <p:cNvSpPr/>
          <p:nvPr userDrawn="1">
            <p:custDataLst>
              <p:tags r:id="rId16"/>
            </p:custDataLst>
          </p:nvPr>
        </p:nvSpPr>
        <p:spPr>
          <a:xfrm>
            <a:off x="-66063" y="0"/>
            <a:ext cx="290877" cy="506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eaLnBrk="1"/>
            <a:endParaRPr lang="de-DE" sz="3199" b="0" i="0" baseline="0" dirty="0" err="1">
              <a:latin typeface="Calibri" panose="020F0502020204030204" pitchFamily="34" charset="0"/>
              <a:ea typeface="+mj-ea"/>
              <a:cs typeface="+mj-cs"/>
              <a:sym typeface="Calibri" panose="020F0502020204030204" pitchFamily="34" charset="0"/>
            </a:endParaRPr>
          </a:p>
        </p:txBody>
      </p:sp>
      <p:pic>
        <p:nvPicPr>
          <p:cNvPr id="8" name="Bild 8" descr="arvato.png"/>
          <p:cNvPicPr>
            <a:picLocks noChangeAspect="1"/>
          </p:cNvPicPr>
          <p:nvPr/>
        </p:nvPicPr>
        <p:blipFill>
          <a:blip r:embed="rId20" cstate="print">
            <a:alphaModFix/>
            <a:extLst>
              <a:ext uri="{28A0092B-C50C-407E-A947-70E740481C1C}">
                <a14:useLocalDpi xmlns:a14="http://schemas.microsoft.com/office/drawing/2010/main" val="0"/>
              </a:ext>
            </a:extLst>
          </a:blip>
          <a:stretch>
            <a:fillRect/>
          </a:stretch>
        </p:blipFill>
        <p:spPr>
          <a:xfrm>
            <a:off x="10474359" y="378459"/>
            <a:ext cx="1069473" cy="445407"/>
          </a:xfrm>
          <a:prstGeom prst="rect">
            <a:avLst/>
          </a:prstGeom>
        </p:spPr>
      </p:pic>
      <p:sp>
        <p:nvSpPr>
          <p:cNvPr id="2" name="Titelplatzhalter 1"/>
          <p:cNvSpPr>
            <a:spLocks noGrp="1"/>
          </p:cNvSpPr>
          <p:nvPr>
            <p:ph type="title"/>
          </p:nvPr>
        </p:nvSpPr>
        <p:spPr>
          <a:xfrm>
            <a:off x="629839" y="1259709"/>
            <a:ext cx="9837315" cy="886192"/>
          </a:xfrm>
          <a:prstGeom prst="rect">
            <a:avLst/>
          </a:prstGeom>
        </p:spPr>
        <p:txBody>
          <a:bodyPr vert="horz" wrap="square" lIns="0" tIns="0" rIns="0" bIns="0" rtlCol="0" anchor="t" anchorCtr="0">
            <a:spAutoFit/>
          </a:bodyPr>
          <a:lstStyle/>
          <a:p>
            <a:r>
              <a:rPr lang="de-DE" dirty="0"/>
              <a:t>Titelmasterformat durch </a:t>
            </a:r>
            <a:br>
              <a:rPr lang="de-DE" dirty="0"/>
            </a:br>
            <a:r>
              <a:rPr lang="de-DE" dirty="0"/>
              <a:t>Klicken bearbeiten</a:t>
            </a:r>
          </a:p>
        </p:txBody>
      </p:sp>
      <p:sp>
        <p:nvSpPr>
          <p:cNvPr id="3" name="Textplatzhalter 2"/>
          <p:cNvSpPr>
            <a:spLocks noGrp="1"/>
          </p:cNvSpPr>
          <p:nvPr>
            <p:ph type="body" idx="1"/>
          </p:nvPr>
        </p:nvSpPr>
        <p:spPr>
          <a:xfrm>
            <a:off x="629894" y="2231488"/>
            <a:ext cx="9839429" cy="2338560"/>
          </a:xfrm>
          <a:prstGeom prst="rect">
            <a:avLst/>
          </a:prstGeom>
        </p:spPr>
        <p:txBody>
          <a:bodyPr vert="horz"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p:txBody>
      </p:sp>
      <p:sp>
        <p:nvSpPr>
          <p:cNvPr id="4" name="Datumsplatzhalter 3"/>
          <p:cNvSpPr>
            <a:spLocks noGrp="1"/>
          </p:cNvSpPr>
          <p:nvPr>
            <p:ph type="dt" sz="half" idx="2"/>
          </p:nvPr>
        </p:nvSpPr>
        <p:spPr>
          <a:xfrm>
            <a:off x="629895" y="6657946"/>
            <a:ext cx="507945" cy="123082"/>
          </a:xfrm>
          <a:prstGeom prst="rect">
            <a:avLst/>
          </a:prstGeom>
        </p:spPr>
        <p:txBody>
          <a:bodyPr vert="horz" lIns="0" tIns="0" rIns="0" bIns="0" rtlCol="0" anchor="ctr">
            <a:spAutoFit/>
          </a:bodyPr>
          <a:lstStyle>
            <a:lvl1pPr algn="l">
              <a:defRPr sz="800" b="1">
                <a:solidFill>
                  <a:schemeClr val="accent5">
                    <a:lumMod val="50000"/>
                  </a:schemeClr>
                </a:solidFill>
              </a:defRPr>
            </a:lvl1pPr>
          </a:lstStyle>
          <a:p>
            <a:r>
              <a:rPr lang="de-DE"/>
              <a:t>12.12.2019</a:t>
            </a:r>
            <a:endParaRPr lang="de-DE" dirty="0"/>
          </a:p>
        </p:txBody>
      </p:sp>
      <p:sp>
        <p:nvSpPr>
          <p:cNvPr id="6" name="Foliennummernplatzhalter 5"/>
          <p:cNvSpPr>
            <a:spLocks noGrp="1"/>
          </p:cNvSpPr>
          <p:nvPr>
            <p:ph type="sldNum" sz="quarter" idx="4"/>
          </p:nvPr>
        </p:nvSpPr>
        <p:spPr>
          <a:xfrm>
            <a:off x="10822440" y="6657946"/>
            <a:ext cx="719812" cy="123082"/>
          </a:xfrm>
          <a:prstGeom prst="rect">
            <a:avLst/>
          </a:prstGeom>
        </p:spPr>
        <p:txBody>
          <a:bodyPr vert="horz" lIns="0" tIns="0" rIns="0" bIns="0" rtlCol="0" anchor="ctr">
            <a:spAutoFit/>
          </a:bodyPr>
          <a:lstStyle>
            <a:lvl1pPr algn="r">
              <a:defRPr sz="800">
                <a:solidFill>
                  <a:schemeClr val="accent5">
                    <a:lumMod val="50000"/>
                  </a:schemeClr>
                </a:solidFill>
              </a:defRPr>
            </a:lvl1pPr>
          </a:lstStyle>
          <a:p>
            <a:fld id="{A5FE0BE9-2605-47C0-8F30-F383CC1BC3CC}" type="slidenum">
              <a:rPr lang="de-DE" smtClean="0"/>
              <a:pPr/>
              <a:t>‹#›</a:t>
            </a:fld>
            <a:endParaRPr lang="de-DE" dirty="0"/>
          </a:p>
        </p:txBody>
      </p:sp>
      <p:sp>
        <p:nvSpPr>
          <p:cNvPr id="11" name="Fußzeilenplatzhalter 4"/>
          <p:cNvSpPr>
            <a:spLocks noGrp="1"/>
          </p:cNvSpPr>
          <p:nvPr>
            <p:ph type="ftr" sz="quarter" idx="3"/>
          </p:nvPr>
        </p:nvSpPr>
        <p:spPr>
          <a:xfrm>
            <a:off x="1151759" y="6596377"/>
            <a:ext cx="4272904" cy="246221"/>
          </a:xfrm>
          <a:prstGeom prst="rect">
            <a:avLst/>
          </a:prstGeom>
        </p:spPr>
        <p:txBody>
          <a:bodyPr vert="horz" wrap="square" lIns="0" tIns="0" rIns="0" bIns="0" rtlCol="0" anchor="ctr">
            <a:spAutoFit/>
          </a:bodyPr>
          <a:lstStyle>
            <a:lvl1pPr algn="l">
              <a:defRPr sz="800">
                <a:solidFill>
                  <a:srgbClr val="646464"/>
                </a:solidFill>
              </a:defRPr>
            </a:lvl1pPr>
          </a:lstStyle>
          <a:p>
            <a:r>
              <a:rPr lang="en-US"/>
              <a:t>| Arvato Financial Solutions | Cinfoni Network | ATEL                                                                                                  - CONFIDENTIAL -</a:t>
            </a:r>
            <a:endParaRPr lang="de-DE" dirty="0"/>
          </a:p>
        </p:txBody>
      </p:sp>
      <p:sp>
        <p:nvSpPr>
          <p:cNvPr id="12" name="Textfeld 11"/>
          <p:cNvSpPr txBox="1"/>
          <p:nvPr userDrawn="1">
            <p:custDataLst>
              <p:tags r:id="rId17"/>
            </p:custDataLst>
          </p:nvPr>
        </p:nvSpPr>
        <p:spPr>
          <a:xfrm rot="16200000">
            <a:off x="9538236" y="3488813"/>
            <a:ext cx="5039146" cy="169233"/>
          </a:xfrm>
          <a:prstGeom prst="rect">
            <a:avLst/>
          </a:prstGeom>
          <a:noFill/>
          <a:ln w="3175">
            <a:noFill/>
          </a:ln>
        </p:spPr>
        <p:txBody>
          <a:bodyPr wrap="square" lIns="0" tIns="0" rIns="0" bIns="0" rtlCol="0">
            <a:spAutoFit/>
          </a:bodyPr>
          <a:lstStyle/>
          <a:p>
            <a:pPr algn="l">
              <a:buClr>
                <a:schemeClr val="accent1"/>
              </a:buClr>
              <a:buSzPct val="85000"/>
            </a:pPr>
            <a:r>
              <a:rPr lang="de-DE" sz="1100" dirty="0">
                <a:solidFill>
                  <a:srgbClr val="0070C0"/>
                </a:solidFill>
              </a:rPr>
              <a:t>Financial</a:t>
            </a:r>
            <a:r>
              <a:rPr lang="de-DE" sz="1100" baseline="0" dirty="0">
                <a:solidFill>
                  <a:srgbClr val="0070C0"/>
                </a:solidFill>
              </a:rPr>
              <a:t> Solutions</a:t>
            </a:r>
            <a:endParaRPr lang="de-DE" sz="1100" dirty="0">
              <a:solidFill>
                <a:srgbClr val="0070C0"/>
              </a:solidFill>
            </a:endParaRPr>
          </a:p>
        </p:txBody>
      </p:sp>
    </p:spTree>
    <p:extLst>
      <p:ext uri="{BB962C8B-B14F-4D97-AF65-F5344CB8AC3E}">
        <p14:creationId xmlns:p14="http://schemas.microsoft.com/office/powerpoint/2010/main" val="29508973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800343" rtl="0" eaLnBrk="1" latinLnBrk="0" hangingPunct="1">
        <a:lnSpc>
          <a:spcPct val="90000"/>
        </a:lnSpc>
        <a:spcBef>
          <a:spcPct val="0"/>
        </a:spcBef>
        <a:buNone/>
        <a:defRPr sz="3199" b="0" kern="1200">
          <a:solidFill>
            <a:schemeClr val="accent1"/>
          </a:solidFill>
          <a:latin typeface="+mj-lt"/>
          <a:ea typeface="+mj-ea"/>
          <a:cs typeface="+mj-cs"/>
        </a:defRPr>
      </a:lvl1pPr>
    </p:titleStyle>
    <p:bodyStyle>
      <a:lvl1pPr marL="0" indent="0" algn="l" defTabSz="800343" rtl="0" eaLnBrk="1" latinLnBrk="0" hangingPunct="1">
        <a:spcBef>
          <a:spcPct val="20000"/>
        </a:spcBef>
        <a:buClr>
          <a:schemeClr val="accent1"/>
        </a:buClr>
        <a:buSzPct val="85000"/>
        <a:buFont typeface="Wingdings 3" panose="05040102010807070707" pitchFamily="18" charset="2"/>
        <a:buNone/>
        <a:tabLst/>
        <a:defRPr lang="de-DE" sz="1999" kern="1200" cap="none" baseline="0" dirty="0" smtClean="0">
          <a:solidFill>
            <a:schemeClr val="tx1"/>
          </a:solidFill>
          <a:latin typeface="+mn-lt"/>
          <a:ea typeface="+mn-ea"/>
          <a:cs typeface="+mn-cs"/>
        </a:defRPr>
      </a:lvl1pPr>
      <a:lvl2pPr marL="0" indent="0" algn="l" defTabSz="800343" rtl="0" eaLnBrk="1" latinLnBrk="0" hangingPunct="1">
        <a:spcBef>
          <a:spcPct val="20000"/>
        </a:spcBef>
        <a:buClr>
          <a:schemeClr val="accent1"/>
        </a:buClr>
        <a:buSzPct val="85000"/>
        <a:buFont typeface="Symbol" panose="05050102010706020507" pitchFamily="18" charset="2"/>
        <a:buNone/>
        <a:defRPr lang="de-DE" sz="1999" b="0" kern="1200" cap="all" baseline="0" dirty="0" smtClean="0">
          <a:solidFill>
            <a:schemeClr val="accent1"/>
          </a:solidFill>
          <a:latin typeface="+mn-lt"/>
          <a:ea typeface="+mn-ea"/>
          <a:cs typeface="+mn-cs"/>
        </a:defRPr>
      </a:lvl2pPr>
      <a:lvl3pPr marL="352886" indent="-352886" algn="l" defTabSz="800343" rtl="0" eaLnBrk="1" latinLnBrk="0" hangingPunct="1">
        <a:spcBef>
          <a:spcPct val="20000"/>
        </a:spcBef>
        <a:buClr>
          <a:schemeClr val="accent1"/>
        </a:buClr>
        <a:buSzPct val="85000"/>
        <a:buFont typeface="Wingdings 3" panose="05040102010807070707" pitchFamily="18" charset="2"/>
        <a:buChar char="Ò"/>
        <a:defRPr lang="de-DE" sz="1999" kern="1200" dirty="0" smtClean="0">
          <a:solidFill>
            <a:schemeClr val="tx1"/>
          </a:solidFill>
          <a:latin typeface="+mn-lt"/>
          <a:ea typeface="+mn-ea"/>
          <a:cs typeface="+mn-cs"/>
        </a:defRPr>
      </a:lvl3pPr>
      <a:lvl4pPr marL="534056" indent="-181173" algn="l" defTabSz="800343" rtl="0" eaLnBrk="1" latinLnBrk="0" hangingPunct="1">
        <a:spcBef>
          <a:spcPct val="20000"/>
        </a:spcBef>
        <a:buClr>
          <a:schemeClr val="accent1"/>
        </a:buClr>
        <a:buSzPct val="85000"/>
        <a:buFont typeface="Symbol" panose="05050102010706020507" pitchFamily="18" charset="2"/>
        <a:buChar char="-"/>
        <a:defRPr sz="1799" kern="1200">
          <a:solidFill>
            <a:schemeClr val="tx1"/>
          </a:solidFill>
          <a:latin typeface="+mn-lt"/>
          <a:ea typeface="+mn-ea"/>
          <a:cs typeface="+mn-cs"/>
        </a:defRPr>
      </a:lvl4pPr>
      <a:lvl5pPr marL="715224" indent="-181173" algn="l" defTabSz="800343" rtl="0" eaLnBrk="1" latinLnBrk="0" hangingPunct="1">
        <a:spcBef>
          <a:spcPct val="20000"/>
        </a:spcBef>
        <a:buClr>
          <a:schemeClr val="accent1"/>
        </a:buClr>
        <a:buSzPct val="85000"/>
        <a:buFont typeface="Symbol" panose="05050102010706020507" pitchFamily="18" charset="2"/>
        <a:buChar char="-"/>
        <a:defRPr sz="1600" kern="1200" cap="none" baseline="0">
          <a:solidFill>
            <a:schemeClr val="tx1"/>
          </a:solidFill>
          <a:latin typeface="+mn-lt"/>
          <a:ea typeface="+mn-ea"/>
          <a:cs typeface="+mn-cs"/>
        </a:defRPr>
      </a:lvl5pPr>
      <a:lvl6pPr marL="890091" indent="-176445" algn="l" defTabSz="800343" rtl="0" eaLnBrk="1" latinLnBrk="0" hangingPunct="1">
        <a:spcBef>
          <a:spcPct val="20000"/>
        </a:spcBef>
        <a:buClr>
          <a:schemeClr val="accent1"/>
        </a:buClr>
        <a:buSzPct val="85000"/>
        <a:buFont typeface="Symbol" panose="05050102010706020507" pitchFamily="18" charset="2"/>
        <a:buChar char="-"/>
        <a:defRPr sz="1600" kern="1200">
          <a:solidFill>
            <a:schemeClr val="tx1"/>
          </a:solidFill>
          <a:latin typeface="+mn-lt"/>
          <a:ea typeface="+mn-ea"/>
          <a:cs typeface="+mn-cs"/>
        </a:defRPr>
      </a:lvl6pPr>
      <a:lvl7pPr marL="1066534" indent="-176445" algn="l" defTabSz="800343" rtl="0" eaLnBrk="1" latinLnBrk="0" hangingPunct="1">
        <a:spcBef>
          <a:spcPct val="20000"/>
        </a:spcBef>
        <a:buClr>
          <a:schemeClr val="accent1"/>
        </a:buClr>
        <a:buSzPct val="85000"/>
        <a:buFont typeface="Symbol" panose="05050102010706020507" pitchFamily="18" charset="2"/>
        <a:buChar char="-"/>
        <a:defRPr sz="1600" kern="1200">
          <a:solidFill>
            <a:schemeClr val="tx1"/>
          </a:solidFill>
          <a:latin typeface="+mn-lt"/>
          <a:ea typeface="+mn-ea"/>
          <a:cs typeface="+mn-cs"/>
        </a:defRPr>
      </a:lvl7pPr>
      <a:lvl8pPr marL="3001287" indent="-200087" algn="l" defTabSz="800343"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8pPr>
      <a:lvl9pPr marL="3401456" indent="-200087" algn="l" defTabSz="800343"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9pPr>
    </p:bodyStyle>
    <p:otherStyle>
      <a:defPPr>
        <a:defRPr lang="de-DE"/>
      </a:defPPr>
      <a:lvl1pPr marL="0" algn="l" defTabSz="800343" rtl="0" eaLnBrk="1" latinLnBrk="0" hangingPunct="1">
        <a:defRPr sz="1600" kern="1200">
          <a:solidFill>
            <a:schemeClr val="tx1"/>
          </a:solidFill>
          <a:latin typeface="+mn-lt"/>
          <a:ea typeface="+mn-ea"/>
          <a:cs typeface="+mn-cs"/>
        </a:defRPr>
      </a:lvl1pPr>
      <a:lvl2pPr marL="400168" algn="l" defTabSz="800343" rtl="0" eaLnBrk="1" latinLnBrk="0" hangingPunct="1">
        <a:defRPr sz="1600" kern="1200">
          <a:solidFill>
            <a:schemeClr val="tx1"/>
          </a:solidFill>
          <a:latin typeface="+mn-lt"/>
          <a:ea typeface="+mn-ea"/>
          <a:cs typeface="+mn-cs"/>
        </a:defRPr>
      </a:lvl2pPr>
      <a:lvl3pPr marL="800343" algn="l" defTabSz="800343" rtl="0" eaLnBrk="1" latinLnBrk="0" hangingPunct="1">
        <a:defRPr sz="1600" kern="1200">
          <a:solidFill>
            <a:schemeClr val="tx1"/>
          </a:solidFill>
          <a:latin typeface="+mn-lt"/>
          <a:ea typeface="+mn-ea"/>
          <a:cs typeface="+mn-cs"/>
        </a:defRPr>
      </a:lvl3pPr>
      <a:lvl4pPr marL="1200515" algn="l" defTabSz="800343" rtl="0" eaLnBrk="1" latinLnBrk="0" hangingPunct="1">
        <a:defRPr sz="1600" kern="1200">
          <a:solidFill>
            <a:schemeClr val="tx1"/>
          </a:solidFill>
          <a:latin typeface="+mn-lt"/>
          <a:ea typeface="+mn-ea"/>
          <a:cs typeface="+mn-cs"/>
        </a:defRPr>
      </a:lvl4pPr>
      <a:lvl5pPr marL="1600685" algn="l" defTabSz="800343" rtl="0" eaLnBrk="1" latinLnBrk="0" hangingPunct="1">
        <a:defRPr sz="1600" kern="1200">
          <a:solidFill>
            <a:schemeClr val="tx1"/>
          </a:solidFill>
          <a:latin typeface="+mn-lt"/>
          <a:ea typeface="+mn-ea"/>
          <a:cs typeface="+mn-cs"/>
        </a:defRPr>
      </a:lvl5pPr>
      <a:lvl6pPr marL="2000861" algn="l" defTabSz="800343" rtl="0" eaLnBrk="1" latinLnBrk="0" hangingPunct="1">
        <a:defRPr sz="1600" kern="1200">
          <a:solidFill>
            <a:schemeClr val="tx1"/>
          </a:solidFill>
          <a:latin typeface="+mn-lt"/>
          <a:ea typeface="+mn-ea"/>
          <a:cs typeface="+mn-cs"/>
        </a:defRPr>
      </a:lvl6pPr>
      <a:lvl7pPr marL="2401027" algn="l" defTabSz="800343" rtl="0" eaLnBrk="1" latinLnBrk="0" hangingPunct="1">
        <a:defRPr sz="1600" kern="1200">
          <a:solidFill>
            <a:schemeClr val="tx1"/>
          </a:solidFill>
          <a:latin typeface="+mn-lt"/>
          <a:ea typeface="+mn-ea"/>
          <a:cs typeface="+mn-cs"/>
        </a:defRPr>
      </a:lvl7pPr>
      <a:lvl8pPr marL="2801193" algn="l" defTabSz="800343" rtl="0" eaLnBrk="1" latinLnBrk="0" hangingPunct="1">
        <a:defRPr sz="1600" kern="1200">
          <a:solidFill>
            <a:schemeClr val="tx1"/>
          </a:solidFill>
          <a:latin typeface="+mn-lt"/>
          <a:ea typeface="+mn-ea"/>
          <a:cs typeface="+mn-cs"/>
        </a:defRPr>
      </a:lvl8pPr>
      <a:lvl9pPr marL="3201368" algn="l" defTabSz="80034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oleObject" Target="../embeddings/oleObject19.bin"/><Relationship Id="rId7" Type="http://schemas.openxmlformats.org/officeDocument/2006/relationships/image" Target="../media/image31.emf"/><Relationship Id="rId8" Type="http://schemas.openxmlformats.org/officeDocument/2006/relationships/image" Target="../media/image46.png"/><Relationship Id="rId9" Type="http://schemas.openxmlformats.org/officeDocument/2006/relationships/image" Target="../media/image47.png"/><Relationship Id="rId1" Type="http://schemas.openxmlformats.org/officeDocument/2006/relationships/vmlDrawing" Target="../drawings/vmlDrawing19.vml"/><Relationship Id="rId2" Type="http://schemas.openxmlformats.org/officeDocument/2006/relationships/tags" Target="../tags/tag36.xml"/></Relationships>
</file>

<file path=ppt/slides/_rels/slide11.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44.png"/><Relationship Id="rId15" Type="http://schemas.openxmlformats.org/officeDocument/2006/relationships/image" Target="../media/image46.svg"/><Relationship Id="rId1" Type="http://schemas.openxmlformats.org/officeDocument/2006/relationships/vmlDrawing" Target="../drawings/vmlDrawing20.v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slideLayout" Target="../slideLayouts/slideLayout2.xml"/><Relationship Id="rId7" Type="http://schemas.openxmlformats.org/officeDocument/2006/relationships/notesSlide" Target="../notesSlides/notesSlide11.xml"/><Relationship Id="rId8" Type="http://schemas.openxmlformats.org/officeDocument/2006/relationships/oleObject" Target="../embeddings/oleObject20.bin"/><Relationship Id="rId9" Type="http://schemas.openxmlformats.org/officeDocument/2006/relationships/image" Target="../media/image31.emf"/><Relationship Id="rId10"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g"/><Relationship Id="rId5" Type="http://schemas.openxmlformats.org/officeDocument/2006/relationships/image" Target="../media/image54.png"/><Relationship Id="rId6" Type="http://schemas.openxmlformats.org/officeDocument/2006/relationships/hyperlink" Target="mailto:Paul-Gerhard.Haase@arvato.com" TargetMode="External"/><Relationship Id="rId7" Type="http://schemas.openxmlformats.org/officeDocument/2006/relationships/image" Target="../media/image55.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oleObject" Target="../embeddings/oleObject21.bin"/><Relationship Id="rId6" Type="http://schemas.openxmlformats.org/officeDocument/2006/relationships/image" Target="../media/image31.emf"/><Relationship Id="rId1" Type="http://schemas.openxmlformats.org/officeDocument/2006/relationships/vmlDrawing" Target="../drawings/vmlDrawing21.vml"/><Relationship Id="rId2" Type="http://schemas.openxmlformats.org/officeDocument/2006/relationships/tags" Target="../tags/tag42.xml"/></Relationships>
</file>

<file path=ppt/slides/_rels/slide14.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46.png"/><Relationship Id="rId13" Type="http://schemas.openxmlformats.org/officeDocument/2006/relationships/image" Target="../media/image48.png"/><Relationship Id="rId14" Type="http://schemas.openxmlformats.org/officeDocument/2006/relationships/image" Target="../media/image49.png"/><Relationship Id="rId15" Type="http://schemas.openxmlformats.org/officeDocument/2006/relationships/image" Target="../media/image50.png"/><Relationship Id="rId1" Type="http://schemas.openxmlformats.org/officeDocument/2006/relationships/vmlDrawing" Target="../drawings/vmlDrawing22.v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slideLayout" Target="../slideLayouts/slideLayout2.xml"/><Relationship Id="rId7" Type="http://schemas.openxmlformats.org/officeDocument/2006/relationships/notesSlide" Target="../notesSlides/notesSlide14.xml"/><Relationship Id="rId8" Type="http://schemas.openxmlformats.org/officeDocument/2006/relationships/oleObject" Target="../embeddings/oleObject22.bin"/><Relationship Id="rId9" Type="http://schemas.openxmlformats.org/officeDocument/2006/relationships/image" Target="../media/image31.emf"/><Relationship Id="rId10"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1" Type="http://schemas.openxmlformats.org/officeDocument/2006/relationships/image" Target="../media/image23.jpg"/><Relationship Id="rId12" Type="http://schemas.openxmlformats.org/officeDocument/2006/relationships/image" Target="../media/image24.jpeg"/><Relationship Id="rId13" Type="http://schemas.openxmlformats.org/officeDocument/2006/relationships/image" Target="../media/image25.jpeg"/><Relationship Id="rId14" Type="http://schemas.openxmlformats.org/officeDocument/2006/relationships/image" Target="../media/image26.jpeg"/><Relationship Id="rId15" Type="http://schemas.openxmlformats.org/officeDocument/2006/relationships/image" Target="../media/image27.png"/><Relationship Id="rId1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g"/><Relationship Id="rId9" Type="http://schemas.openxmlformats.org/officeDocument/2006/relationships/image" Target="../media/image21.png"/><Relationship Id="rId10"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oleObject" Target="../embeddings/oleObject14.bin"/><Relationship Id="rId7" Type="http://schemas.openxmlformats.org/officeDocument/2006/relationships/image" Target="../media/image29.emf"/><Relationship Id="rId8" Type="http://schemas.openxmlformats.org/officeDocument/2006/relationships/image" Target="../media/image30.png"/><Relationship Id="rId1" Type="http://schemas.openxmlformats.org/officeDocument/2006/relationships/vmlDrawing" Target="../drawings/vmlDrawing14.vml"/><Relationship Id="rId2" Type="http://schemas.openxmlformats.org/officeDocument/2006/relationships/tags" Target="../tags/tag23.xml"/></Relationships>
</file>

<file path=ppt/slides/_rels/slide5.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 Type="http://schemas.openxmlformats.org/officeDocument/2006/relationships/vmlDrawing" Target="../drawings/vmlDrawing15.vml"/><Relationship Id="rId2" Type="http://schemas.openxmlformats.org/officeDocument/2006/relationships/tags" Target="../tags/tag25.xml"/><Relationship Id="rId3" Type="http://schemas.openxmlformats.org/officeDocument/2006/relationships/tags" Target="../tags/tag26.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oleObject" Target="../embeddings/oleObject15.bin"/><Relationship Id="rId7" Type="http://schemas.openxmlformats.org/officeDocument/2006/relationships/image" Target="../media/image31.emf"/><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6.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hyperlink" Target="https://www.presseportal.ch/de/pm/100060821/100810129" TargetMode="External"/><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slideLayout" Target="../slideLayouts/slideLayout2.xml"/><Relationship Id="rId6" Type="http://schemas.openxmlformats.org/officeDocument/2006/relationships/notesSlide" Target="../notesSlides/notesSlide6.xml"/><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oleObject" Target="../embeddings/oleObject16.bin"/><Relationship Id="rId7" Type="http://schemas.openxmlformats.org/officeDocument/2006/relationships/image" Target="../media/image31.emf"/><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vmlDrawing" Target="../drawings/vmlDrawing16.vml"/><Relationship Id="rId2"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17.bin"/><Relationship Id="rId6" Type="http://schemas.openxmlformats.org/officeDocument/2006/relationships/image" Target="../media/image31.emf"/><Relationship Id="rId1" Type="http://schemas.openxmlformats.org/officeDocument/2006/relationships/vmlDrawing" Target="../drawings/vmlDrawing17.vml"/><Relationship Id="rId2"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2.xml"/><Relationship Id="rId5" Type="http://schemas.openxmlformats.org/officeDocument/2006/relationships/notesSlide" Target="../notesSlides/notesSlide9.xml"/><Relationship Id="rId6" Type="http://schemas.openxmlformats.org/officeDocument/2006/relationships/oleObject" Target="../embeddings/oleObject18.bin"/><Relationship Id="rId7" Type="http://schemas.openxmlformats.org/officeDocument/2006/relationships/image" Target="../media/image31.emf"/><Relationship Id="rId8" Type="http://schemas.openxmlformats.org/officeDocument/2006/relationships/image" Target="../media/image44.png"/><Relationship Id="rId9" Type="http://schemas.openxmlformats.org/officeDocument/2006/relationships/image" Target="../media/image46.svg"/><Relationship Id="rId10" Type="http://schemas.openxmlformats.org/officeDocument/2006/relationships/image" Target="../media/image45.png"/><Relationship Id="rId11" Type="http://schemas.openxmlformats.org/officeDocument/2006/relationships/image" Target="../media/image48.svg"/><Relationship Id="rId1" Type="http://schemas.openxmlformats.org/officeDocument/2006/relationships/vmlDrawing" Target="../drawings/vmlDrawing18.vml"/><Relationship Id="rId2"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p:txBody>
          <a:bodyPr/>
          <a:lstStyle/>
          <a:p>
            <a:r>
              <a:rPr lang="de-DE"/>
              <a:t>12.12.2019</a:t>
            </a:r>
          </a:p>
        </p:txBody>
      </p:sp>
      <p:sp>
        <p:nvSpPr>
          <p:cNvPr id="3" name="Fußzeilenplatzhalter 2"/>
          <p:cNvSpPr>
            <a:spLocks noGrp="1"/>
          </p:cNvSpPr>
          <p:nvPr>
            <p:ph type="ftr" sz="quarter" idx="3"/>
          </p:nvPr>
        </p:nvSpPr>
        <p:spPr/>
        <p:txBody>
          <a:bodyPr/>
          <a:lstStyle/>
          <a:p>
            <a:r>
              <a:rPr lang="en-US" dirty="0"/>
              <a:t>| Arvato Financial Solutions | Cinfoni Network | ATEL                                                                                                  - CONFIDENTIAL -</a:t>
            </a:r>
            <a:endParaRPr lang="de-DE" dirty="0"/>
          </a:p>
        </p:txBody>
      </p:sp>
      <p:sp>
        <p:nvSpPr>
          <p:cNvPr id="4" name="Foliennummernplatzhalter 3"/>
          <p:cNvSpPr>
            <a:spLocks noGrp="1"/>
          </p:cNvSpPr>
          <p:nvPr>
            <p:ph type="sldNum" sz="quarter" idx="4"/>
          </p:nvPr>
        </p:nvSpPr>
        <p:spPr/>
        <p:txBody>
          <a:bodyPr/>
          <a:lstStyle/>
          <a:p>
            <a:fld id="{A5FE0BE9-2605-47C0-8F30-F383CC1BC3CC}" type="slidenum">
              <a:rPr lang="de-DE" smtClean="0"/>
              <a:pPr/>
              <a:t>1</a:t>
            </a:fld>
            <a:endParaRPr lang="de-DE" dirty="0"/>
          </a:p>
        </p:txBody>
      </p:sp>
      <p:pic>
        <p:nvPicPr>
          <p:cNvPr id="6" name="Picture 5">
            <a:extLst>
              <a:ext uri="{FF2B5EF4-FFF2-40B4-BE49-F238E27FC236}">
                <a16:creationId xmlns:a16="http://schemas.microsoft.com/office/drawing/2014/main" xmlns="" id="{87C6C74F-E11A-EA41-9F7A-9A702A554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512"/>
            <a:ext cx="12192000" cy="7092174"/>
          </a:xfrm>
          <a:prstGeom prst="rect">
            <a:avLst/>
          </a:prstGeom>
        </p:spPr>
      </p:pic>
    </p:spTree>
    <p:extLst>
      <p:ext uri="{BB962C8B-B14F-4D97-AF65-F5344CB8AC3E}">
        <p14:creationId xmlns:p14="http://schemas.microsoft.com/office/powerpoint/2010/main" val="81628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54399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022" name="think-cell Folie" r:id="rId6" imgW="338" imgH="338" progId="TCLayout.ActiveDocument.1">
                  <p:embed/>
                </p:oleObj>
              </mc:Choice>
              <mc:Fallback>
                <p:oleObj name="think-cell Folie" r:id="rId6" imgW="338" imgH="338"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IE" sz="2400" b="1" dirty="0">
              <a:latin typeface="Frutiger LT Std 87 ExtraBlk Cn" panose="020B0906030504030204"/>
              <a:ea typeface="+mj-ea"/>
              <a:cs typeface="+mj-cs"/>
              <a:sym typeface="Frutiger LT Std 87 ExtraBlk Cn" panose="020B0906030504030204"/>
            </a:endParaRPr>
          </a:p>
        </p:txBody>
      </p:sp>
      <p:pic>
        <p:nvPicPr>
          <p:cNvPr id="9" name="Grafik 8"/>
          <p:cNvPicPr>
            <a:picLocks noChangeAspect="1"/>
          </p:cNvPicPr>
          <p:nvPr/>
        </p:nvPicPr>
        <p:blipFill>
          <a:blip r:embed="rId8"/>
          <a:stretch>
            <a:fillRect/>
          </a:stretch>
        </p:blipFill>
        <p:spPr>
          <a:xfrm>
            <a:off x="3293532" y="468106"/>
            <a:ext cx="8898467" cy="6165747"/>
          </a:xfrm>
          <a:prstGeom prst="rect">
            <a:avLst/>
          </a:prstGeom>
        </p:spPr>
      </p:pic>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IE" dirty="0"/>
              <a:t>One European Network under the Cinfoni Umbrella</a:t>
            </a:r>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10</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12" name="TextBox 26">
            <a:extLst>
              <a:ext uri="{FF2B5EF4-FFF2-40B4-BE49-F238E27FC236}">
                <a16:creationId xmlns:a16="http://schemas.microsoft.com/office/drawing/2014/main" xmlns="" id="{51F73360-CE53-9347-8765-5A506AB6C711}"/>
              </a:ext>
            </a:extLst>
          </p:cNvPr>
          <p:cNvSpPr txBox="1"/>
          <p:nvPr/>
        </p:nvSpPr>
        <p:spPr>
          <a:xfrm>
            <a:off x="263850" y="1342104"/>
            <a:ext cx="3924000" cy="2574419"/>
          </a:xfrm>
          <a:prstGeom prst="rect">
            <a:avLst/>
          </a:prstGeom>
          <a:noFill/>
          <a:ln>
            <a:noFill/>
          </a:ln>
        </p:spPr>
        <p:txBody>
          <a:bodyPr wrap="square" lIns="144000" tIns="36000" rIns="144000" bIns="36000" numCol="1" rtlCol="0" anchor="t">
            <a:noAutofit/>
          </a:bodyPr>
          <a:lstStyle/>
          <a:p>
            <a:pPr>
              <a:defRPr/>
            </a:pPr>
            <a:r>
              <a:rPr lang="en-SG" sz="2400" b="1" kern="0" spc="-30" dirty="0">
                <a:cs typeface="Arial" panose="020B0604020202020204" pitchFamily="34" charset="0"/>
              </a:rPr>
              <a:t>Key Benefits</a:t>
            </a:r>
          </a:p>
          <a:p>
            <a:pPr>
              <a:defRPr/>
            </a:pPr>
            <a:r>
              <a:rPr lang="en-SG" sz="1400" kern="0" spc="-30" dirty="0">
                <a:cs typeface="Arial" panose="020B0604020202020204" pitchFamily="34" charset="0"/>
              </a:rPr>
              <a:t>European Network</a:t>
            </a:r>
          </a:p>
          <a:p>
            <a:pPr>
              <a:defRPr/>
            </a:pPr>
            <a:endParaRPr lang="en-SG" sz="1100" kern="0" spc="-30" dirty="0">
              <a:cs typeface="Arial" panose="020B0604020202020204" pitchFamily="34" charset="0"/>
            </a:endParaRPr>
          </a:p>
          <a:p>
            <a:pPr marL="476568" indent="-171450">
              <a:buFont typeface="Arial" panose="020B0604020202020204" pitchFamily="34" charset="0"/>
              <a:buChar char="•"/>
              <a:defRPr/>
            </a:pPr>
            <a:endParaRPr lang="en-SG" sz="1200" dirty="0">
              <a:solidFill>
                <a:srgbClr val="002D64"/>
              </a:solidFill>
              <a:latin typeface="Arial" panose="020B0604020202020204" pitchFamily="34" charset="0"/>
            </a:endParaRPr>
          </a:p>
        </p:txBody>
      </p:sp>
      <p:pic>
        <p:nvPicPr>
          <p:cNvPr id="14" name="Grafik 13"/>
          <p:cNvPicPr>
            <a:picLocks noChangeAspect="1"/>
          </p:cNvPicPr>
          <p:nvPr/>
        </p:nvPicPr>
        <p:blipFill>
          <a:blip r:embed="rId9"/>
          <a:stretch>
            <a:fillRect/>
          </a:stretch>
        </p:blipFill>
        <p:spPr>
          <a:xfrm>
            <a:off x="10685460" y="925414"/>
            <a:ext cx="1392240" cy="2300386"/>
          </a:xfrm>
          <a:prstGeom prst="rect">
            <a:avLst/>
          </a:prstGeom>
        </p:spPr>
      </p:pic>
      <p:sp>
        <p:nvSpPr>
          <p:cNvPr id="10" name="Textfeld 9"/>
          <p:cNvSpPr txBox="1"/>
          <p:nvPr/>
        </p:nvSpPr>
        <p:spPr>
          <a:xfrm>
            <a:off x="238449" y="2177398"/>
            <a:ext cx="3469950" cy="3539430"/>
          </a:xfrm>
          <a:prstGeom prst="rect">
            <a:avLst/>
          </a:prstGeom>
          <a:noFill/>
        </p:spPr>
        <p:txBody>
          <a:bodyPr wrap="square" rtlCol="0">
            <a:spAutoFit/>
          </a:bodyPr>
          <a:lstStyle/>
          <a:p>
            <a:pPr marL="476568" indent="-171450">
              <a:buFont typeface="Arial" panose="020B0604020202020204" pitchFamily="34" charset="0"/>
              <a:buChar char="•"/>
              <a:defRPr/>
            </a:pPr>
            <a:r>
              <a:rPr lang="en-IE" sz="1400" dirty="0"/>
              <a:t>You, as a </a:t>
            </a:r>
            <a:r>
              <a:rPr lang="en-IE" sz="1400" b="1" dirty="0"/>
              <a:t>CORPORATE</a:t>
            </a:r>
            <a:r>
              <a:rPr lang="en-IE" sz="1400" dirty="0"/>
              <a:t>, can choose where to store your data according to GDPR rules</a:t>
            </a:r>
            <a:br>
              <a:rPr lang="en-IE" sz="1400" dirty="0"/>
            </a:br>
            <a:endParaRPr lang="en-IE" sz="1400" dirty="0"/>
          </a:p>
          <a:p>
            <a:pPr marL="476568" indent="-171450">
              <a:buFont typeface="Arial" panose="020B0604020202020204" pitchFamily="34" charset="0"/>
              <a:buChar char="•"/>
              <a:defRPr/>
            </a:pPr>
            <a:r>
              <a:rPr lang="en-SG" sz="1400" b="1" dirty="0"/>
              <a:t>High level of  EU standardisation </a:t>
            </a:r>
            <a:r>
              <a:rPr lang="en-SG" sz="1400" dirty="0"/>
              <a:t>for customers and financial institutions including multiple jurisdictions</a:t>
            </a:r>
            <a:r>
              <a:rPr lang="en-IE" sz="1400" dirty="0"/>
              <a:t/>
            </a:r>
            <a:br>
              <a:rPr lang="en-IE" sz="1400" dirty="0"/>
            </a:br>
            <a:endParaRPr lang="en-IE" sz="1400" dirty="0"/>
          </a:p>
          <a:p>
            <a:pPr marL="476568" indent="-171450">
              <a:buFont typeface="Arial" panose="020B0604020202020204" pitchFamily="34" charset="0"/>
              <a:buChar char="•"/>
              <a:defRPr/>
            </a:pPr>
            <a:r>
              <a:rPr lang="en-SG" sz="1400" dirty="0"/>
              <a:t>Standards of regional </a:t>
            </a:r>
            <a:r>
              <a:rPr lang="en-SG" sz="1400" b="1" dirty="0"/>
              <a:t>“best-effort” data record transfer </a:t>
            </a:r>
            <a:r>
              <a:rPr lang="en-SG" sz="1400" dirty="0"/>
              <a:t>defined by national and EU advisory boards</a:t>
            </a:r>
            <a:r>
              <a:rPr lang="en-IE" sz="1400" dirty="0"/>
              <a:t/>
            </a:r>
            <a:br>
              <a:rPr lang="en-IE" sz="1400" dirty="0"/>
            </a:br>
            <a:endParaRPr lang="en-IE" sz="1400" dirty="0"/>
          </a:p>
          <a:p>
            <a:pPr marL="476568" indent="-171450">
              <a:buFont typeface="Arial" panose="020B0604020202020204" pitchFamily="34" charset="0"/>
              <a:buChar char="•"/>
              <a:defRPr/>
            </a:pPr>
            <a:r>
              <a:rPr lang="en-SG" sz="1400" dirty="0"/>
              <a:t>Transfer of data records between multiple EU jurisdictions is simplified due to </a:t>
            </a:r>
            <a:r>
              <a:rPr lang="en-SG" sz="1400" b="1" dirty="0"/>
              <a:t>international data transfer standards </a:t>
            </a:r>
            <a:r>
              <a:rPr lang="en-SG" sz="1400" dirty="0"/>
              <a:t>within </a:t>
            </a:r>
            <a:r>
              <a:rPr lang="en-SG" sz="1400" dirty="0" err="1"/>
              <a:t>cinfoni</a:t>
            </a:r>
            <a:endParaRPr lang="en-IE" sz="1400" dirty="0"/>
          </a:p>
        </p:txBody>
      </p:sp>
    </p:spTree>
    <p:extLst>
      <p:ext uri="{BB962C8B-B14F-4D97-AF65-F5344CB8AC3E}">
        <p14:creationId xmlns:p14="http://schemas.microsoft.com/office/powerpoint/2010/main" val="238831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2"/>
            </p:custDataLst>
            <p:extLst>
              <p:ext uri="{D42A27DB-BD31-4B8C-83A1-F6EECF244321}">
                <p14:modId xmlns:p14="http://schemas.microsoft.com/office/powerpoint/2010/main" val="738934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201" name="think-cell Folie" r:id="rId8" imgW="338" imgH="338" progId="TCLayout.ActiveDocument.1">
                  <p:embed/>
                </p:oleObj>
              </mc:Choice>
              <mc:Fallback>
                <p:oleObj name="think-cell Folie" r:id="rId8" imgW="338" imgH="338" progId="TCLayout.ActiveDocument.1">
                  <p:embed/>
                  <p:pic>
                    <p:nvPicPr>
                      <p:cNvPr id="85" name="Objekt 8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0" name="Rechteck 7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dirty="0"/>
              <a:t>The CORPORATE Decides Where to Store Regulatory Data According to GDPR Rules</a:t>
            </a:r>
            <a:br>
              <a:rPr lang="en-US" dirty="0"/>
            </a:br>
            <a:r>
              <a:rPr lang="en-US" dirty="0"/>
              <a:t/>
            </a:r>
            <a:br>
              <a:rPr lang="en-US" dirty="0"/>
            </a:br>
            <a:endParaRPr lang="en-US" dirty="0"/>
          </a:p>
        </p:txBody>
      </p:sp>
      <p:grpSp>
        <p:nvGrpSpPr>
          <p:cNvPr id="7" name="Group 162"/>
          <p:cNvGrpSpPr/>
          <p:nvPr/>
        </p:nvGrpSpPr>
        <p:grpSpPr>
          <a:xfrm>
            <a:off x="2319862" y="1142402"/>
            <a:ext cx="2847347" cy="1673111"/>
            <a:chOff x="4336511" y="1700808"/>
            <a:chExt cx="2847347" cy="1673111"/>
          </a:xfrm>
        </p:grpSpPr>
        <p:sp>
          <p:nvSpPr>
            <p:cNvPr id="8" name="Rectangle 164"/>
            <p:cNvSpPr/>
            <p:nvPr/>
          </p:nvSpPr>
          <p:spPr>
            <a:xfrm>
              <a:off x="4465463" y="1700808"/>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165"/>
            <p:cNvSpPr/>
            <p:nvPr/>
          </p:nvSpPr>
          <p:spPr>
            <a:xfrm>
              <a:off x="4400987" y="1772816"/>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166"/>
            <p:cNvSpPr/>
            <p:nvPr/>
          </p:nvSpPr>
          <p:spPr>
            <a:xfrm>
              <a:off x="4336511" y="1844824"/>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4" name="Gruppieren 13">
            <a:extLst>
              <a:ext uri="{FF2B5EF4-FFF2-40B4-BE49-F238E27FC236}">
                <a16:creationId xmlns:a16="http://schemas.microsoft.com/office/drawing/2014/main" xmlns="" id="{35B3AB32-1905-7D40-BEF6-7A5D820AB568}"/>
              </a:ext>
            </a:extLst>
          </p:cNvPr>
          <p:cNvGrpSpPr/>
          <p:nvPr/>
        </p:nvGrpSpPr>
        <p:grpSpPr>
          <a:xfrm>
            <a:off x="3466362" y="1312660"/>
            <a:ext cx="376845" cy="378872"/>
            <a:chOff x="315810" y="3576040"/>
            <a:chExt cx="437295" cy="439448"/>
          </a:xfrm>
        </p:grpSpPr>
        <p:sp>
          <p:nvSpPr>
            <p:cNvPr id="15"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1">
                <a:lumMod val="60000"/>
                <a:lumOff val="40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 name="Gruppieren 16">
            <a:extLst>
              <a:ext uri="{FF2B5EF4-FFF2-40B4-BE49-F238E27FC236}">
                <a16:creationId xmlns:a16="http://schemas.microsoft.com/office/drawing/2014/main" xmlns="" id="{35B3AB32-1905-7D40-BEF6-7A5D820AB568}"/>
              </a:ext>
            </a:extLst>
          </p:cNvPr>
          <p:cNvGrpSpPr/>
          <p:nvPr/>
        </p:nvGrpSpPr>
        <p:grpSpPr>
          <a:xfrm>
            <a:off x="4179179" y="1767701"/>
            <a:ext cx="376845" cy="378872"/>
            <a:chOff x="315810" y="3576040"/>
            <a:chExt cx="437295" cy="439448"/>
          </a:xfrm>
        </p:grpSpPr>
        <p:sp>
          <p:nvSpPr>
            <p:cNvPr id="18"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6">
                <a:lumMod val="75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0" name="Gruppieren 19">
            <a:extLst>
              <a:ext uri="{FF2B5EF4-FFF2-40B4-BE49-F238E27FC236}">
                <a16:creationId xmlns:a16="http://schemas.microsoft.com/office/drawing/2014/main" xmlns="" id="{35B3AB32-1905-7D40-BEF6-7A5D820AB568}"/>
              </a:ext>
            </a:extLst>
          </p:cNvPr>
          <p:cNvGrpSpPr/>
          <p:nvPr/>
        </p:nvGrpSpPr>
        <p:grpSpPr>
          <a:xfrm>
            <a:off x="4184117" y="2401737"/>
            <a:ext cx="376845" cy="378872"/>
            <a:chOff x="315810" y="3576040"/>
            <a:chExt cx="437295" cy="439448"/>
          </a:xfrm>
        </p:grpSpPr>
        <p:sp>
          <p:nvSpPr>
            <p:cNvPr id="21"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0B0F0"/>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24" name="Gewinkelter Verbinder 23"/>
          <p:cNvCxnSpPr>
            <a:stCxn id="15" idx="4"/>
            <a:endCxn id="21" idx="2"/>
          </p:cNvCxnSpPr>
          <p:nvPr/>
        </p:nvCxnSpPr>
        <p:spPr>
          <a:xfrm rot="16200000" flipH="1">
            <a:off x="3469631" y="1876686"/>
            <a:ext cx="899641" cy="52933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Gewinkelter Verbinder 24"/>
          <p:cNvCxnSpPr>
            <a:stCxn id="15" idx="4"/>
            <a:endCxn id="18" idx="2"/>
          </p:cNvCxnSpPr>
          <p:nvPr/>
        </p:nvCxnSpPr>
        <p:spPr>
          <a:xfrm rot="16200000" flipH="1">
            <a:off x="3784180" y="1562137"/>
            <a:ext cx="265605" cy="52439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2310421" y="1774220"/>
            <a:ext cx="1235392" cy="738664"/>
          </a:xfrm>
          <a:prstGeom prst="rect">
            <a:avLst/>
          </a:prstGeom>
        </p:spPr>
        <p:txBody>
          <a:bodyPr wrap="square">
            <a:spAutoFit/>
          </a:bodyPr>
          <a:lstStyle/>
          <a:p>
            <a:pPr algn="ctr" defTabSz="914400"/>
            <a:r>
              <a:rPr lang="en-IE" sz="1400" b="1" dirty="0">
                <a:solidFill>
                  <a:srgbClr val="002D64"/>
                </a:solidFill>
                <a:latin typeface="Arial"/>
              </a:rPr>
              <a:t>Corporate with</a:t>
            </a:r>
            <a:br>
              <a:rPr lang="en-IE" sz="1400" b="1" dirty="0">
                <a:solidFill>
                  <a:srgbClr val="002D64"/>
                </a:solidFill>
                <a:latin typeface="Arial"/>
              </a:rPr>
            </a:br>
            <a:r>
              <a:rPr lang="en-IE" sz="1400" b="1" dirty="0">
                <a:solidFill>
                  <a:srgbClr val="002D64"/>
                </a:solidFill>
                <a:latin typeface="Arial"/>
              </a:rPr>
              <a:t>subsidiaries</a:t>
            </a:r>
          </a:p>
        </p:txBody>
      </p:sp>
      <p:sp>
        <p:nvSpPr>
          <p:cNvPr id="27" name="Rechteck 26"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51" name="Rechteck 50"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pic>
        <p:nvPicPr>
          <p:cNvPr id="136" name="Grafik 135"/>
          <p:cNvPicPr>
            <a:picLocks noChangeAspect="1"/>
          </p:cNvPicPr>
          <p:nvPr/>
        </p:nvPicPr>
        <p:blipFill>
          <a:blip r:embed="rId10"/>
          <a:stretch>
            <a:fillRect/>
          </a:stretch>
        </p:blipFill>
        <p:spPr>
          <a:xfrm>
            <a:off x="3796649" y="1342122"/>
            <a:ext cx="259867" cy="157171"/>
          </a:xfrm>
          <a:prstGeom prst="rect">
            <a:avLst/>
          </a:prstGeom>
        </p:spPr>
      </p:pic>
      <p:pic>
        <p:nvPicPr>
          <p:cNvPr id="137" name="Grafik 136"/>
          <p:cNvPicPr>
            <a:picLocks noChangeAspect="1"/>
          </p:cNvPicPr>
          <p:nvPr/>
        </p:nvPicPr>
        <p:blipFill>
          <a:blip r:embed="rId11"/>
          <a:stretch>
            <a:fillRect/>
          </a:stretch>
        </p:blipFill>
        <p:spPr>
          <a:xfrm>
            <a:off x="4497376" y="1718567"/>
            <a:ext cx="254408" cy="161717"/>
          </a:xfrm>
          <a:prstGeom prst="rect">
            <a:avLst/>
          </a:prstGeom>
        </p:spPr>
      </p:pic>
      <p:pic>
        <p:nvPicPr>
          <p:cNvPr id="138" name="Grafik 137"/>
          <p:cNvPicPr>
            <a:picLocks noChangeAspect="1"/>
          </p:cNvPicPr>
          <p:nvPr/>
        </p:nvPicPr>
        <p:blipFill>
          <a:blip r:embed="rId12"/>
          <a:stretch>
            <a:fillRect/>
          </a:stretch>
        </p:blipFill>
        <p:spPr>
          <a:xfrm>
            <a:off x="4499774" y="2332877"/>
            <a:ext cx="246784" cy="166916"/>
          </a:xfrm>
          <a:prstGeom prst="rect">
            <a:avLst/>
          </a:prstGeom>
        </p:spPr>
      </p:pic>
      <p:pic>
        <p:nvPicPr>
          <p:cNvPr id="6" name="Grafik 5"/>
          <p:cNvPicPr>
            <a:picLocks noChangeAspect="1"/>
          </p:cNvPicPr>
          <p:nvPr/>
        </p:nvPicPr>
        <p:blipFill>
          <a:blip r:embed="rId13"/>
          <a:stretch>
            <a:fillRect/>
          </a:stretch>
        </p:blipFill>
        <p:spPr>
          <a:xfrm>
            <a:off x="7394144" y="1066227"/>
            <a:ext cx="3806710" cy="5334487"/>
          </a:xfrm>
          <a:prstGeom prst="rect">
            <a:avLst/>
          </a:prstGeom>
        </p:spPr>
      </p:pic>
      <p:grpSp>
        <p:nvGrpSpPr>
          <p:cNvPr id="81" name="Gruppieren 80">
            <a:extLst>
              <a:ext uri="{FF2B5EF4-FFF2-40B4-BE49-F238E27FC236}">
                <a16:creationId xmlns:a16="http://schemas.microsoft.com/office/drawing/2014/main" xmlns="" id="{35B3AB32-1905-7D40-BEF6-7A5D820AB568}"/>
              </a:ext>
            </a:extLst>
          </p:cNvPr>
          <p:cNvGrpSpPr/>
          <p:nvPr/>
        </p:nvGrpSpPr>
        <p:grpSpPr>
          <a:xfrm>
            <a:off x="10516361" y="2396486"/>
            <a:ext cx="376845" cy="378872"/>
            <a:chOff x="315810" y="3576040"/>
            <a:chExt cx="437295" cy="439448"/>
          </a:xfrm>
        </p:grpSpPr>
        <p:sp>
          <p:nvSpPr>
            <p:cNvPr id="84"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6">
                <a:lumMod val="75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88" name="Gruppieren 87">
            <a:extLst>
              <a:ext uri="{FF2B5EF4-FFF2-40B4-BE49-F238E27FC236}">
                <a16:creationId xmlns:a16="http://schemas.microsoft.com/office/drawing/2014/main" xmlns="" id="{35B3AB32-1905-7D40-BEF6-7A5D820AB568}"/>
              </a:ext>
            </a:extLst>
          </p:cNvPr>
          <p:cNvGrpSpPr/>
          <p:nvPr/>
        </p:nvGrpSpPr>
        <p:grpSpPr>
          <a:xfrm>
            <a:off x="7531156" y="5681380"/>
            <a:ext cx="376845" cy="378872"/>
            <a:chOff x="315810" y="3576040"/>
            <a:chExt cx="437295" cy="439448"/>
          </a:xfrm>
        </p:grpSpPr>
        <p:sp>
          <p:nvSpPr>
            <p:cNvPr id="89"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0B0F0"/>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1" name="Gruppieren 90">
            <a:extLst>
              <a:ext uri="{FF2B5EF4-FFF2-40B4-BE49-F238E27FC236}">
                <a16:creationId xmlns:a16="http://schemas.microsoft.com/office/drawing/2014/main" xmlns="" id="{F7B2772B-7389-704B-B9BA-B803A8993FE6}"/>
              </a:ext>
            </a:extLst>
          </p:cNvPr>
          <p:cNvGrpSpPr/>
          <p:nvPr/>
        </p:nvGrpSpPr>
        <p:grpSpPr>
          <a:xfrm>
            <a:off x="9098592" y="5549878"/>
            <a:ext cx="397813" cy="397992"/>
            <a:chOff x="3764115" y="2645345"/>
            <a:chExt cx="471600" cy="471600"/>
          </a:xfrm>
        </p:grpSpPr>
        <p:grpSp>
          <p:nvGrpSpPr>
            <p:cNvPr id="92" name="Gruppieren 91">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109"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10"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93" name="Gruppieren 92">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94"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97"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98"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99"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0"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1"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4"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5"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6"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7"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08"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111" name="Gruppieren 110">
            <a:extLst>
              <a:ext uri="{FF2B5EF4-FFF2-40B4-BE49-F238E27FC236}">
                <a16:creationId xmlns:a16="http://schemas.microsoft.com/office/drawing/2014/main" xmlns="" id="{F7B2772B-7389-704B-B9BA-B803A8993FE6}"/>
              </a:ext>
            </a:extLst>
          </p:cNvPr>
          <p:cNvGrpSpPr/>
          <p:nvPr/>
        </p:nvGrpSpPr>
        <p:grpSpPr>
          <a:xfrm>
            <a:off x="9876829" y="1216416"/>
            <a:ext cx="397813" cy="397992"/>
            <a:chOff x="3764115" y="2645345"/>
            <a:chExt cx="471600" cy="471600"/>
          </a:xfrm>
        </p:grpSpPr>
        <p:grpSp>
          <p:nvGrpSpPr>
            <p:cNvPr id="112" name="Gruppieren 111">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131"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32"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113" name="Gruppieren 112">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114"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15"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16"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17"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19"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2"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3"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4"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5"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6"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28"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133" name="Gruppieren 132">
            <a:extLst>
              <a:ext uri="{FF2B5EF4-FFF2-40B4-BE49-F238E27FC236}">
                <a16:creationId xmlns:a16="http://schemas.microsoft.com/office/drawing/2014/main" xmlns="" id="{F7B2772B-7389-704B-B9BA-B803A8993FE6}"/>
              </a:ext>
            </a:extLst>
          </p:cNvPr>
          <p:cNvGrpSpPr/>
          <p:nvPr/>
        </p:nvGrpSpPr>
        <p:grpSpPr>
          <a:xfrm>
            <a:off x="8173506" y="6002722"/>
            <a:ext cx="397813" cy="397992"/>
            <a:chOff x="3764115" y="2645345"/>
            <a:chExt cx="471600" cy="471600"/>
          </a:xfrm>
        </p:grpSpPr>
        <p:grpSp>
          <p:nvGrpSpPr>
            <p:cNvPr id="134" name="Gruppieren 133">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160"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61"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135" name="Gruppieren 134">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140"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44"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49"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1"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3"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4"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5"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6"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7"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8"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59"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cxnSp>
        <p:nvCxnSpPr>
          <p:cNvPr id="162" name="Gewinkelter Verbinder 161"/>
          <p:cNvCxnSpPr>
            <a:stCxn id="10" idx="2"/>
            <a:endCxn id="163" idx="0"/>
          </p:cNvCxnSpPr>
          <p:nvPr/>
        </p:nvCxnSpPr>
        <p:spPr>
          <a:xfrm rot="5400000">
            <a:off x="2391225" y="2216886"/>
            <a:ext cx="689208" cy="1886463"/>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sp>
        <p:nvSpPr>
          <p:cNvPr id="163" name="Rectangle 235"/>
          <p:cNvSpPr/>
          <p:nvPr/>
        </p:nvSpPr>
        <p:spPr>
          <a:xfrm>
            <a:off x="456495" y="3504721"/>
            <a:ext cx="2672204" cy="576000"/>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latin typeface="Calibri"/>
                <a:ea typeface="+mn-ea"/>
                <a:cs typeface="+mn-cs"/>
              </a:rPr>
              <a:t>Single Network </a:t>
            </a:r>
            <a:r>
              <a:rPr kumimoji="0" lang="de-DE" sz="1200" b="1" i="0" u="none" strike="noStrike" kern="0" cap="none" spc="0" normalizeH="0" baseline="0" noProof="0" dirty="0" err="1">
                <a:ln>
                  <a:noFill/>
                </a:ln>
                <a:solidFill>
                  <a:srgbClr val="FFFFFF"/>
                </a:solidFill>
                <a:effectLst/>
                <a:uLnTx/>
                <a:uFillTx/>
                <a:latin typeface="Calibri"/>
                <a:ea typeface="+mn-ea"/>
                <a:cs typeface="+mn-cs"/>
              </a:rPr>
              <a:t>Node</a:t>
            </a:r>
            <a:endParaRPr kumimoji="0" lang="de-DE"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169" name="Rectangle 235"/>
          <p:cNvSpPr/>
          <p:nvPr/>
        </p:nvSpPr>
        <p:spPr>
          <a:xfrm>
            <a:off x="116376" y="4724334"/>
            <a:ext cx="1620000" cy="576000"/>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Calibri"/>
                <a:ea typeface="+mn-ea"/>
                <a:cs typeface="+mn-cs"/>
              </a:rPr>
              <a:t>Cinfoni </a:t>
            </a:r>
            <a:r>
              <a:rPr kumimoji="0" lang="de-DE" sz="1100" b="1" i="0" u="none" strike="noStrike" kern="0" cap="none" spc="0" normalizeH="0" baseline="0" noProof="0" dirty="0" err="1">
                <a:ln>
                  <a:noFill/>
                </a:ln>
                <a:solidFill>
                  <a:srgbClr val="FFFFFF"/>
                </a:solidFill>
                <a:effectLst/>
                <a:uLnTx/>
                <a:uFillTx/>
                <a:latin typeface="Calibri"/>
                <a:ea typeface="+mn-ea"/>
                <a:cs typeface="+mn-cs"/>
              </a:rPr>
              <a:t>Platform</a:t>
            </a:r>
            <a:r>
              <a:rPr kumimoji="0" lang="de-DE" sz="1100" b="1" i="0" u="none" strike="noStrike" kern="0" cap="none" spc="0" normalizeH="0" baseline="0" noProof="0" dirty="0">
                <a:ln>
                  <a:noFill/>
                </a:ln>
                <a:solidFill>
                  <a:srgbClr val="FFFFFF"/>
                </a:solidFill>
                <a:effectLst/>
                <a:uLnTx/>
                <a:uFillTx/>
                <a:latin typeface="Calibri"/>
                <a:ea typeface="+mn-ea"/>
                <a:cs typeface="+mn-cs"/>
              </a:rPr>
              <a:t> Luxembourg</a:t>
            </a:r>
          </a:p>
        </p:txBody>
      </p:sp>
      <p:cxnSp>
        <p:nvCxnSpPr>
          <p:cNvPr id="189" name="Gewinkelter Verbinder 188"/>
          <p:cNvCxnSpPr>
            <a:stCxn id="163" idx="2"/>
            <a:endCxn id="192" idx="0"/>
          </p:cNvCxnSpPr>
          <p:nvPr/>
        </p:nvCxnSpPr>
        <p:spPr>
          <a:xfrm rot="16200000" flipH="1">
            <a:off x="1907761" y="3965557"/>
            <a:ext cx="643613" cy="873940"/>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cxnSp>
        <p:nvCxnSpPr>
          <p:cNvPr id="190" name="Gewinkelter Verbinder 189"/>
          <p:cNvCxnSpPr>
            <a:stCxn id="163" idx="2"/>
            <a:endCxn id="169" idx="0"/>
          </p:cNvCxnSpPr>
          <p:nvPr/>
        </p:nvCxnSpPr>
        <p:spPr>
          <a:xfrm rot="5400000">
            <a:off x="1037681" y="3969417"/>
            <a:ext cx="643613" cy="866221"/>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sp>
        <p:nvSpPr>
          <p:cNvPr id="192" name="Rectangle 235"/>
          <p:cNvSpPr/>
          <p:nvPr/>
        </p:nvSpPr>
        <p:spPr>
          <a:xfrm>
            <a:off x="1856537" y="4724334"/>
            <a:ext cx="1620000" cy="576000"/>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Calibri"/>
                <a:ea typeface="+mn-ea"/>
                <a:cs typeface="+mn-cs"/>
              </a:rPr>
              <a:t>Corporate Wallet Luxembourg</a:t>
            </a:r>
          </a:p>
        </p:txBody>
      </p:sp>
      <p:sp>
        <p:nvSpPr>
          <p:cNvPr id="194" name="Rectangle 235"/>
          <p:cNvSpPr/>
          <p:nvPr/>
        </p:nvSpPr>
        <p:spPr>
          <a:xfrm>
            <a:off x="3966212" y="3504721"/>
            <a:ext cx="2672204" cy="576000"/>
          </a:xfrm>
          <a:prstGeom prst="rect">
            <a:avLst/>
          </a:prstGeom>
          <a:solidFill>
            <a:srgbClr val="002B64"/>
          </a:solidFill>
          <a:ln w="25400" cap="flat" cmpd="sng" algn="ctr">
            <a:solidFill>
              <a:srgbClr val="002B64"/>
            </a:solidFill>
            <a:prstDash val="solid"/>
          </a:ln>
          <a:effectLst/>
        </p:spPr>
        <p:txBody>
          <a:bodyPr rtlCol="0" anchor="ctr"/>
          <a:lstStyle/>
          <a:p>
            <a:pPr lvl="0" algn="ctr" defTabSz="605284">
              <a:defRPr/>
            </a:pPr>
            <a:r>
              <a:rPr lang="de-DE" sz="1200" b="1" kern="0" dirty="0">
                <a:solidFill>
                  <a:srgbClr val="FFFFFF"/>
                </a:solidFill>
              </a:rPr>
              <a:t>Multiple International Network Nodes </a:t>
            </a:r>
            <a:endParaRPr kumimoji="0" lang="de-DE" sz="1200" b="1" i="0" u="none" strike="noStrike" kern="0" cap="none" spc="0" normalizeH="0" baseline="0" noProof="0" dirty="0">
              <a:ln>
                <a:noFill/>
              </a:ln>
              <a:solidFill>
                <a:srgbClr val="FFFFFF"/>
              </a:solidFill>
              <a:effectLst/>
              <a:uLnTx/>
              <a:uFillTx/>
              <a:latin typeface="Calibri"/>
              <a:ea typeface="+mn-ea"/>
              <a:cs typeface="+mn-cs"/>
            </a:endParaRPr>
          </a:p>
        </p:txBody>
      </p:sp>
      <p:cxnSp>
        <p:nvCxnSpPr>
          <p:cNvPr id="195" name="Gewinkelter Verbinder 194"/>
          <p:cNvCxnSpPr>
            <a:stCxn id="10" idx="2"/>
            <a:endCxn id="194" idx="0"/>
          </p:cNvCxnSpPr>
          <p:nvPr/>
        </p:nvCxnSpPr>
        <p:spPr>
          <a:xfrm rot="16200000" flipH="1">
            <a:off x="4146083" y="2348490"/>
            <a:ext cx="689208" cy="1623254"/>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sp>
        <p:nvSpPr>
          <p:cNvPr id="201" name="Rectangle 235"/>
          <p:cNvSpPr/>
          <p:nvPr/>
        </p:nvSpPr>
        <p:spPr>
          <a:xfrm>
            <a:off x="3695686" y="4724334"/>
            <a:ext cx="1620000" cy="576000"/>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Calibri"/>
                <a:ea typeface="+mn-ea"/>
                <a:cs typeface="+mn-cs"/>
              </a:rPr>
              <a:t>National Cinfoni </a:t>
            </a:r>
            <a:r>
              <a:rPr kumimoji="0" lang="de-DE" sz="1100" b="1" i="0" u="none" strike="noStrike" kern="0" cap="none" spc="0" normalizeH="0" baseline="0" noProof="0" dirty="0" err="1">
                <a:ln>
                  <a:noFill/>
                </a:ln>
                <a:solidFill>
                  <a:srgbClr val="FFFFFF"/>
                </a:solidFill>
                <a:effectLst/>
                <a:uLnTx/>
                <a:uFillTx/>
                <a:latin typeface="Calibri"/>
                <a:ea typeface="+mn-ea"/>
                <a:cs typeface="+mn-cs"/>
              </a:rPr>
              <a:t>Platforms</a:t>
            </a:r>
            <a:endParaRPr kumimoji="0" lang="de-DE" sz="1100" b="1" i="0" u="none" strike="noStrike" kern="0" cap="none" spc="0" normalizeH="0" baseline="0" noProof="0" dirty="0">
              <a:ln>
                <a:noFill/>
              </a:ln>
              <a:solidFill>
                <a:srgbClr val="FFFFFF"/>
              </a:solidFill>
              <a:effectLst/>
              <a:uLnTx/>
              <a:uFillTx/>
              <a:latin typeface="Calibri"/>
              <a:ea typeface="+mn-ea"/>
              <a:cs typeface="+mn-cs"/>
            </a:endParaRPr>
          </a:p>
        </p:txBody>
      </p:sp>
      <p:cxnSp>
        <p:nvCxnSpPr>
          <p:cNvPr id="202" name="Gewinkelter Verbinder 201"/>
          <p:cNvCxnSpPr>
            <a:stCxn id="194" idx="2"/>
            <a:endCxn id="204" idx="0"/>
          </p:cNvCxnSpPr>
          <p:nvPr/>
        </p:nvCxnSpPr>
        <p:spPr>
          <a:xfrm rot="16200000" flipH="1">
            <a:off x="5460587" y="3922447"/>
            <a:ext cx="643613" cy="960159"/>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cxnSp>
        <p:nvCxnSpPr>
          <p:cNvPr id="203" name="Gewinkelter Verbinder 202"/>
          <p:cNvCxnSpPr>
            <a:stCxn id="194" idx="2"/>
            <a:endCxn id="201" idx="0"/>
          </p:cNvCxnSpPr>
          <p:nvPr/>
        </p:nvCxnSpPr>
        <p:spPr>
          <a:xfrm rot="5400000">
            <a:off x="4582194" y="4004213"/>
            <a:ext cx="643613" cy="796628"/>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sp>
        <p:nvSpPr>
          <p:cNvPr id="204" name="Rectangle 235"/>
          <p:cNvSpPr/>
          <p:nvPr/>
        </p:nvSpPr>
        <p:spPr>
          <a:xfrm>
            <a:off x="5452473" y="4724334"/>
            <a:ext cx="1620000" cy="576000"/>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Calibri"/>
                <a:ea typeface="+mn-ea"/>
                <a:cs typeface="+mn-cs"/>
              </a:rPr>
              <a:t>National Corporate </a:t>
            </a:r>
            <a:r>
              <a:rPr kumimoji="0" lang="de-DE" sz="1100" b="1" i="0" u="none" strike="noStrike" kern="0" cap="none" spc="0" normalizeH="0" baseline="0" noProof="0" dirty="0" err="1">
                <a:ln>
                  <a:noFill/>
                </a:ln>
                <a:solidFill>
                  <a:srgbClr val="FFFFFF"/>
                </a:solidFill>
                <a:effectLst/>
                <a:uLnTx/>
                <a:uFillTx/>
                <a:latin typeface="Calibri"/>
                <a:ea typeface="+mn-ea"/>
                <a:cs typeface="+mn-cs"/>
              </a:rPr>
              <a:t>Wallets</a:t>
            </a:r>
            <a:endParaRPr kumimoji="0" lang="de-DE" sz="1100" b="1" i="0" u="none" strike="noStrike" kern="0" cap="none" spc="0" normalizeH="0" baseline="0" noProof="0" dirty="0">
              <a:ln>
                <a:noFill/>
              </a:ln>
              <a:solidFill>
                <a:srgbClr val="FFFFFF"/>
              </a:solidFill>
              <a:effectLst/>
              <a:uLnTx/>
              <a:uFillTx/>
              <a:latin typeface="Calibri"/>
              <a:ea typeface="+mn-ea"/>
              <a:cs typeface="+mn-cs"/>
            </a:endParaRPr>
          </a:p>
        </p:txBody>
      </p:sp>
      <p:grpSp>
        <p:nvGrpSpPr>
          <p:cNvPr id="210" name="Gruppieren 209">
            <a:extLst>
              <a:ext uri="{FF2B5EF4-FFF2-40B4-BE49-F238E27FC236}">
                <a16:creationId xmlns:a16="http://schemas.microsoft.com/office/drawing/2014/main" xmlns="" id="{35B3AB32-1905-7D40-BEF6-7A5D820AB568}"/>
              </a:ext>
            </a:extLst>
          </p:cNvPr>
          <p:cNvGrpSpPr/>
          <p:nvPr/>
        </p:nvGrpSpPr>
        <p:grpSpPr>
          <a:xfrm>
            <a:off x="8765005" y="4534897"/>
            <a:ext cx="376845" cy="378872"/>
            <a:chOff x="315810" y="3576040"/>
            <a:chExt cx="437295" cy="439448"/>
          </a:xfrm>
        </p:grpSpPr>
        <p:sp>
          <p:nvSpPr>
            <p:cNvPr id="211"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1">
                <a:lumMod val="60000"/>
                <a:lumOff val="40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2"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3" name="Gruppieren 212">
            <a:extLst>
              <a:ext uri="{FF2B5EF4-FFF2-40B4-BE49-F238E27FC236}">
                <a16:creationId xmlns:a16="http://schemas.microsoft.com/office/drawing/2014/main" xmlns="" id="{35B3AB32-1905-7D40-BEF6-7A5D820AB568}"/>
              </a:ext>
            </a:extLst>
          </p:cNvPr>
          <p:cNvGrpSpPr/>
          <p:nvPr/>
        </p:nvGrpSpPr>
        <p:grpSpPr>
          <a:xfrm>
            <a:off x="2541740" y="5453268"/>
            <a:ext cx="376845" cy="378872"/>
            <a:chOff x="315810" y="3576040"/>
            <a:chExt cx="437295" cy="439448"/>
          </a:xfrm>
        </p:grpSpPr>
        <p:sp>
          <p:nvSpPr>
            <p:cNvPr id="214"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1">
                <a:lumMod val="60000"/>
                <a:lumOff val="40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5"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6" name="Gruppieren 215">
            <a:extLst>
              <a:ext uri="{FF2B5EF4-FFF2-40B4-BE49-F238E27FC236}">
                <a16:creationId xmlns:a16="http://schemas.microsoft.com/office/drawing/2014/main" xmlns="" id="{F7B2772B-7389-704B-B9BA-B803A8993FE6}"/>
              </a:ext>
            </a:extLst>
          </p:cNvPr>
          <p:cNvGrpSpPr/>
          <p:nvPr/>
        </p:nvGrpSpPr>
        <p:grpSpPr>
          <a:xfrm>
            <a:off x="721760" y="5443708"/>
            <a:ext cx="397813" cy="397992"/>
            <a:chOff x="3764115" y="2645345"/>
            <a:chExt cx="471600" cy="471600"/>
          </a:xfrm>
        </p:grpSpPr>
        <p:grpSp>
          <p:nvGrpSpPr>
            <p:cNvPr id="217" name="Gruppieren 216">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230"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31"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218" name="Gruppieren 217">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219"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0"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1"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2"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3"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4"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5"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6"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7"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8"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9"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33" name="Gruppieren 232">
            <a:extLst>
              <a:ext uri="{FF2B5EF4-FFF2-40B4-BE49-F238E27FC236}">
                <a16:creationId xmlns:a16="http://schemas.microsoft.com/office/drawing/2014/main" xmlns="" id="{F7B2772B-7389-704B-B9BA-B803A8993FE6}"/>
              </a:ext>
            </a:extLst>
          </p:cNvPr>
          <p:cNvGrpSpPr/>
          <p:nvPr/>
        </p:nvGrpSpPr>
        <p:grpSpPr>
          <a:xfrm>
            <a:off x="3705760" y="5447876"/>
            <a:ext cx="397813" cy="397992"/>
            <a:chOff x="3764115" y="2645345"/>
            <a:chExt cx="471600" cy="471600"/>
          </a:xfrm>
        </p:grpSpPr>
        <p:grpSp>
          <p:nvGrpSpPr>
            <p:cNvPr id="234" name="Gruppieren 233">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247"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48"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235" name="Gruppieren 234">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236"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37"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38"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39"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0"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1"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2"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3"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4"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5"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6"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50" name="Gruppieren 249">
            <a:extLst>
              <a:ext uri="{FF2B5EF4-FFF2-40B4-BE49-F238E27FC236}">
                <a16:creationId xmlns:a16="http://schemas.microsoft.com/office/drawing/2014/main" xmlns="" id="{F7B2772B-7389-704B-B9BA-B803A8993FE6}"/>
              </a:ext>
            </a:extLst>
          </p:cNvPr>
          <p:cNvGrpSpPr/>
          <p:nvPr/>
        </p:nvGrpSpPr>
        <p:grpSpPr>
          <a:xfrm>
            <a:off x="4257016" y="5447876"/>
            <a:ext cx="397813" cy="397992"/>
            <a:chOff x="3764115" y="2645345"/>
            <a:chExt cx="471600" cy="471600"/>
          </a:xfrm>
        </p:grpSpPr>
        <p:grpSp>
          <p:nvGrpSpPr>
            <p:cNvPr id="251" name="Gruppieren 250">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264"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65"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252" name="Gruppieren 251">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253"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4"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5"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6"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7"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8"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9"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0"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1"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2"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3"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68" name="Gruppieren 267">
            <a:extLst>
              <a:ext uri="{FF2B5EF4-FFF2-40B4-BE49-F238E27FC236}">
                <a16:creationId xmlns:a16="http://schemas.microsoft.com/office/drawing/2014/main" xmlns="" id="{F7B2772B-7389-704B-B9BA-B803A8993FE6}"/>
              </a:ext>
            </a:extLst>
          </p:cNvPr>
          <p:cNvGrpSpPr/>
          <p:nvPr/>
        </p:nvGrpSpPr>
        <p:grpSpPr>
          <a:xfrm>
            <a:off x="4783655" y="5447876"/>
            <a:ext cx="397813" cy="397992"/>
            <a:chOff x="3764115" y="2645345"/>
            <a:chExt cx="471600" cy="471600"/>
          </a:xfrm>
        </p:grpSpPr>
        <p:grpSp>
          <p:nvGrpSpPr>
            <p:cNvPr id="269" name="Gruppieren 268">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282"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83"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838017" y="2672760"/>
                <a:ext cx="256818" cy="256818"/>
              </a:xfrm>
              <a:prstGeom prst="rect">
                <a:avLst/>
              </a:prstGeom>
            </p:spPr>
          </p:pic>
        </p:grpSp>
        <p:grpSp>
          <p:nvGrpSpPr>
            <p:cNvPr id="270" name="Gruppieren 269">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271"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2"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3"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4"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5"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6"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7"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8"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9"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0"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1"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86" name="Gruppieren 285">
            <a:extLst>
              <a:ext uri="{FF2B5EF4-FFF2-40B4-BE49-F238E27FC236}">
                <a16:creationId xmlns:a16="http://schemas.microsoft.com/office/drawing/2014/main" xmlns="" id="{35B3AB32-1905-7D40-BEF6-7A5D820AB568}"/>
              </a:ext>
            </a:extLst>
          </p:cNvPr>
          <p:cNvGrpSpPr/>
          <p:nvPr/>
        </p:nvGrpSpPr>
        <p:grpSpPr>
          <a:xfrm>
            <a:off x="5519541" y="5412745"/>
            <a:ext cx="376845" cy="378872"/>
            <a:chOff x="315810" y="3576040"/>
            <a:chExt cx="437295" cy="439448"/>
          </a:xfrm>
        </p:grpSpPr>
        <p:sp>
          <p:nvSpPr>
            <p:cNvPr id="287"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1">
                <a:lumMod val="60000"/>
                <a:lumOff val="40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88"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89" name="Gruppieren 288">
            <a:extLst>
              <a:ext uri="{FF2B5EF4-FFF2-40B4-BE49-F238E27FC236}">
                <a16:creationId xmlns:a16="http://schemas.microsoft.com/office/drawing/2014/main" xmlns="" id="{35B3AB32-1905-7D40-BEF6-7A5D820AB568}"/>
              </a:ext>
            </a:extLst>
          </p:cNvPr>
          <p:cNvGrpSpPr/>
          <p:nvPr/>
        </p:nvGrpSpPr>
        <p:grpSpPr>
          <a:xfrm>
            <a:off x="6095587" y="5412745"/>
            <a:ext cx="376845" cy="378872"/>
            <a:chOff x="315810" y="3576040"/>
            <a:chExt cx="437295" cy="439448"/>
          </a:xfrm>
        </p:grpSpPr>
        <p:sp>
          <p:nvSpPr>
            <p:cNvPr id="290"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0B0F0"/>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91"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92" name="Gruppieren 291">
            <a:extLst>
              <a:ext uri="{FF2B5EF4-FFF2-40B4-BE49-F238E27FC236}">
                <a16:creationId xmlns:a16="http://schemas.microsoft.com/office/drawing/2014/main" xmlns="" id="{35B3AB32-1905-7D40-BEF6-7A5D820AB568}"/>
              </a:ext>
            </a:extLst>
          </p:cNvPr>
          <p:cNvGrpSpPr/>
          <p:nvPr/>
        </p:nvGrpSpPr>
        <p:grpSpPr>
          <a:xfrm>
            <a:off x="6667041" y="5412745"/>
            <a:ext cx="376845" cy="378872"/>
            <a:chOff x="315810" y="3576040"/>
            <a:chExt cx="437295" cy="439448"/>
          </a:xfrm>
        </p:grpSpPr>
        <p:sp>
          <p:nvSpPr>
            <p:cNvPr id="293"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chemeClr val="accent6">
                <a:lumMod val="75000"/>
              </a:schemeClr>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94"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pic>
        <p:nvPicPr>
          <p:cNvPr id="177" name="Grafik 176"/>
          <p:cNvPicPr>
            <a:picLocks noChangeAspect="1"/>
          </p:cNvPicPr>
          <p:nvPr/>
        </p:nvPicPr>
        <p:blipFill>
          <a:blip r:embed="rId10"/>
          <a:stretch>
            <a:fillRect/>
          </a:stretch>
        </p:blipFill>
        <p:spPr>
          <a:xfrm>
            <a:off x="3999774" y="5401774"/>
            <a:ext cx="259867" cy="157171"/>
          </a:xfrm>
          <a:prstGeom prst="rect">
            <a:avLst/>
          </a:prstGeom>
        </p:spPr>
      </p:pic>
      <p:pic>
        <p:nvPicPr>
          <p:cNvPr id="178" name="Grafik 177"/>
          <p:cNvPicPr>
            <a:picLocks noChangeAspect="1"/>
          </p:cNvPicPr>
          <p:nvPr/>
        </p:nvPicPr>
        <p:blipFill>
          <a:blip r:embed="rId10"/>
          <a:stretch>
            <a:fillRect/>
          </a:stretch>
        </p:blipFill>
        <p:spPr>
          <a:xfrm>
            <a:off x="1002874" y="5385431"/>
            <a:ext cx="259867" cy="157171"/>
          </a:xfrm>
          <a:prstGeom prst="rect">
            <a:avLst/>
          </a:prstGeom>
        </p:spPr>
      </p:pic>
      <p:pic>
        <p:nvPicPr>
          <p:cNvPr id="179" name="Grafik 178"/>
          <p:cNvPicPr>
            <a:picLocks noChangeAspect="1"/>
          </p:cNvPicPr>
          <p:nvPr/>
        </p:nvPicPr>
        <p:blipFill>
          <a:blip r:embed="rId10"/>
          <a:stretch>
            <a:fillRect/>
          </a:stretch>
        </p:blipFill>
        <p:spPr>
          <a:xfrm>
            <a:off x="9389878" y="5498234"/>
            <a:ext cx="259867" cy="157171"/>
          </a:xfrm>
          <a:prstGeom prst="rect">
            <a:avLst/>
          </a:prstGeom>
        </p:spPr>
      </p:pic>
      <p:pic>
        <p:nvPicPr>
          <p:cNvPr id="180" name="Grafik 179"/>
          <p:cNvPicPr>
            <a:picLocks noChangeAspect="1"/>
          </p:cNvPicPr>
          <p:nvPr/>
        </p:nvPicPr>
        <p:blipFill>
          <a:blip r:embed="rId11"/>
          <a:stretch>
            <a:fillRect/>
          </a:stretch>
        </p:blipFill>
        <p:spPr>
          <a:xfrm>
            <a:off x="4516254" y="5379391"/>
            <a:ext cx="254408" cy="161717"/>
          </a:xfrm>
          <a:prstGeom prst="rect">
            <a:avLst/>
          </a:prstGeom>
        </p:spPr>
      </p:pic>
      <p:pic>
        <p:nvPicPr>
          <p:cNvPr id="181" name="Grafik 180"/>
          <p:cNvPicPr>
            <a:picLocks noChangeAspect="1"/>
          </p:cNvPicPr>
          <p:nvPr/>
        </p:nvPicPr>
        <p:blipFill>
          <a:blip r:embed="rId11"/>
          <a:stretch>
            <a:fillRect/>
          </a:stretch>
        </p:blipFill>
        <p:spPr>
          <a:xfrm>
            <a:off x="10173219" y="1175998"/>
            <a:ext cx="254408" cy="161717"/>
          </a:xfrm>
          <a:prstGeom prst="rect">
            <a:avLst/>
          </a:prstGeom>
        </p:spPr>
      </p:pic>
      <p:pic>
        <p:nvPicPr>
          <p:cNvPr id="182" name="Grafik 181"/>
          <p:cNvPicPr>
            <a:picLocks noChangeAspect="1"/>
          </p:cNvPicPr>
          <p:nvPr/>
        </p:nvPicPr>
        <p:blipFill>
          <a:blip r:embed="rId12"/>
          <a:stretch>
            <a:fillRect/>
          </a:stretch>
        </p:blipFill>
        <p:spPr>
          <a:xfrm>
            <a:off x="5050600" y="5411163"/>
            <a:ext cx="246784" cy="166916"/>
          </a:xfrm>
          <a:prstGeom prst="rect">
            <a:avLst/>
          </a:prstGeom>
        </p:spPr>
      </p:pic>
      <p:pic>
        <p:nvPicPr>
          <p:cNvPr id="183" name="Grafik 182"/>
          <p:cNvPicPr>
            <a:picLocks noChangeAspect="1"/>
          </p:cNvPicPr>
          <p:nvPr/>
        </p:nvPicPr>
        <p:blipFill>
          <a:blip r:embed="rId12"/>
          <a:stretch>
            <a:fillRect/>
          </a:stretch>
        </p:blipFill>
        <p:spPr>
          <a:xfrm>
            <a:off x="8474715" y="5979408"/>
            <a:ext cx="246784" cy="166916"/>
          </a:xfrm>
          <a:prstGeom prst="rect">
            <a:avLst/>
          </a:prstGeom>
        </p:spPr>
      </p:pic>
      <p:sp>
        <p:nvSpPr>
          <p:cNvPr id="2" name="Datumsplatzhalter 1"/>
          <p:cNvSpPr>
            <a:spLocks noGrp="1"/>
          </p:cNvSpPr>
          <p:nvPr>
            <p:ph type="dt" sz="half" idx="2"/>
          </p:nvPr>
        </p:nvSpPr>
        <p:spPr/>
        <p:txBody>
          <a:bodyPr/>
          <a:lstStyle/>
          <a:p>
            <a:r>
              <a:rPr lang="de-DE"/>
              <a:t>12.12.2019</a:t>
            </a:r>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5" name="Foliennummernplatzhalter 4"/>
          <p:cNvSpPr>
            <a:spLocks noGrp="1"/>
          </p:cNvSpPr>
          <p:nvPr>
            <p:ph type="sldNum" sz="quarter" idx="4"/>
          </p:nvPr>
        </p:nvSpPr>
        <p:spPr/>
        <p:txBody>
          <a:bodyPr/>
          <a:lstStyle/>
          <a:p>
            <a:fld id="{A5FE0BE9-2605-47C0-8F30-F383CC1BC3CC}" type="slidenum">
              <a:rPr lang="de-DE" smtClean="0"/>
              <a:pPr/>
              <a:t>11</a:t>
            </a:fld>
            <a:endParaRPr lang="de-DE" dirty="0"/>
          </a:p>
        </p:txBody>
      </p:sp>
    </p:spTree>
    <p:extLst>
      <p:ext uri="{BB962C8B-B14F-4D97-AF65-F5344CB8AC3E}">
        <p14:creationId xmlns:p14="http://schemas.microsoft.com/office/powerpoint/2010/main" val="28335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8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3" grpId="0" animBg="1"/>
      <p:bldP spid="169" grpId="0" animBg="1"/>
      <p:bldP spid="192" grpId="0" animBg="1"/>
      <p:bldP spid="194" grpId="0" animBg="1"/>
      <p:bldP spid="201" grpId="0" animBg="1"/>
      <p:bldP spid="2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30384"/>
            <a:ext cx="12192000" cy="6888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2"/>
          </p:nvPr>
        </p:nvSpPr>
        <p:spPr/>
        <p:txBody>
          <a:bodyPr/>
          <a:lstStyle/>
          <a:p>
            <a:r>
              <a:rPr lang="de-DE"/>
              <a:t>12.12.2019</a:t>
            </a:r>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8" name="Foliennummernplatzhalter 7"/>
          <p:cNvSpPr>
            <a:spLocks noGrp="1"/>
          </p:cNvSpPr>
          <p:nvPr>
            <p:ph type="sldNum" sz="quarter" idx="4"/>
          </p:nvPr>
        </p:nvSpPr>
        <p:spPr>
          <a:xfrm>
            <a:off x="5586850" y="4505727"/>
            <a:ext cx="719812" cy="144000"/>
          </a:xfrm>
        </p:spPr>
        <p:txBody>
          <a:bodyPr/>
          <a:lstStyle/>
          <a:p>
            <a:fld id="{A5FE0BE9-2605-47C0-8F30-F383CC1BC3CC}" type="slidenum">
              <a:rPr lang="de-DE" smtClean="0"/>
              <a:pPr/>
              <a:t>12</a:t>
            </a:fld>
            <a:endParaRPr lang="de-DE" dirty="0"/>
          </a:p>
        </p:txBody>
      </p:sp>
      <p:sp>
        <p:nvSpPr>
          <p:cNvPr id="16" name="Rechteck 15"/>
          <p:cNvSpPr/>
          <p:nvPr/>
        </p:nvSpPr>
        <p:spPr>
          <a:xfrm>
            <a:off x="0" y="-30384"/>
            <a:ext cx="12192000" cy="6888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2" descr="C:\Users\stoc027\Desktop\rdu\cinfoni draf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82338"/>
          <a:stretch/>
        </p:blipFill>
        <p:spPr bwMode="auto">
          <a:xfrm>
            <a:off x="7557" y="-22827"/>
            <a:ext cx="1685731" cy="534681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xmlns="" id="{7CE160E4-E315-2E44-9D0E-FF3AF58D0D57}"/>
              </a:ext>
            </a:extLst>
          </p:cNvPr>
          <p:cNvPicPr>
            <a:picLocks noChangeAspect="1"/>
          </p:cNvPicPr>
          <p:nvPr/>
        </p:nvPicPr>
        <p:blipFill rotWithShape="1">
          <a:blip r:embed="rId4">
            <a:extLst>
              <a:ext uri="{28A0092B-C50C-407E-A947-70E740481C1C}">
                <a14:useLocalDpi xmlns:a14="http://schemas.microsoft.com/office/drawing/2010/main" val="0"/>
              </a:ext>
            </a:extLst>
          </a:blip>
          <a:srcRect l="21466" t="48584" r="74969" b="43289"/>
          <a:stretch/>
        </p:blipFill>
        <p:spPr>
          <a:xfrm>
            <a:off x="6618" y="-22827"/>
            <a:ext cx="264291" cy="1659184"/>
          </a:xfrm>
          <a:prstGeom prst="rect">
            <a:avLst/>
          </a:prstGeom>
        </p:spPr>
      </p:pic>
      <p:pic>
        <p:nvPicPr>
          <p:cNvPr id="21" name="Grafik 20">
            <a:extLst>
              <a:ext uri="{FF2B5EF4-FFF2-40B4-BE49-F238E27FC236}">
                <a16:creationId xmlns:a16="http://schemas.microsoft.com/office/drawing/2014/main" xmlns="" id="{7CE160E4-E315-2E44-9D0E-FF3AF58D0D57}"/>
              </a:ext>
            </a:extLst>
          </p:cNvPr>
          <p:cNvPicPr>
            <a:picLocks noChangeAspect="1"/>
          </p:cNvPicPr>
          <p:nvPr/>
        </p:nvPicPr>
        <p:blipFill rotWithShape="1">
          <a:blip r:embed="rId4">
            <a:extLst>
              <a:ext uri="{28A0092B-C50C-407E-A947-70E740481C1C}">
                <a14:useLocalDpi xmlns:a14="http://schemas.microsoft.com/office/drawing/2010/main" val="0"/>
              </a:ext>
            </a:extLst>
          </a:blip>
          <a:srcRect l="20024" t="21728" r="20597" b="29933"/>
          <a:stretch/>
        </p:blipFill>
        <p:spPr>
          <a:xfrm>
            <a:off x="1852605" y="61080"/>
            <a:ext cx="5594288" cy="2552967"/>
          </a:xfrm>
          <a:prstGeom prst="rect">
            <a:avLst/>
          </a:prstGeom>
        </p:spPr>
      </p:pic>
      <p:sp>
        <p:nvSpPr>
          <p:cNvPr id="23" name="Rechteck 22">
            <a:extLst>
              <a:ext uri="{FF2B5EF4-FFF2-40B4-BE49-F238E27FC236}">
                <a16:creationId xmlns:a16="http://schemas.microsoft.com/office/drawing/2014/main" xmlns="" id="{4A33E8ED-01A0-C445-9D9B-646A8BF2CCAC}"/>
              </a:ext>
            </a:extLst>
          </p:cNvPr>
          <p:cNvSpPr/>
          <p:nvPr/>
        </p:nvSpPr>
        <p:spPr>
          <a:xfrm>
            <a:off x="196483" y="4873890"/>
            <a:ext cx="7974112" cy="1932841"/>
          </a:xfrm>
          <a:prstGeom prst="rect">
            <a:avLst/>
          </a:prstGeom>
          <a:solidFill>
            <a:schemeClr val="bg1">
              <a:lumMod val="95000"/>
              <a:alpha val="61000"/>
            </a:schemeClr>
          </a:solidFill>
          <a:ln w="3175">
            <a:noFill/>
          </a:ln>
        </p:spPr>
        <p:txBody>
          <a:bodyPr vert="horz" wrap="square" lIns="126723" tIns="95043" rIns="31681" bIns="126723" anchor="ctr">
            <a:noAutofit/>
          </a:bodyPr>
          <a:lstStyle/>
          <a:p>
            <a:pPr algn="just">
              <a:spcAft>
                <a:spcPts val="441"/>
              </a:spcAft>
              <a:buSzPct val="100000"/>
            </a:pPr>
            <a:r>
              <a:rPr lang="en-US" sz="1200" dirty="0">
                <a:solidFill>
                  <a:schemeClr val="tx1">
                    <a:lumMod val="65000"/>
                    <a:lumOff val="35000"/>
                  </a:schemeClr>
                </a:solidFill>
              </a:rPr>
              <a:t>The information contained in this presentation is confidential information of Arvato Financial Solutions. The information must always be treated strictly confidential, not passed on to third parties and used exclusively for the purpose of checking our offer and deciding on the award of the contract. In particular, other information benefits or other economic benefits must not be derived from the information and documents received. The information may only be made available to employees and consultants who require knowledge in the course of preparing the decision on the award of the contract and who are – legally or contractually – obliged to maintain confidentiality. This group of people should be kept as small as possible. Copies may only be made with the consent of Arvato Financial Solutions. Our offer is neither explicit nor implied as a transfer of rights or as a granting of a license with regard to the information contained in the offer. The obligation to maintain secrecy shall continue for an indefinite period.</a:t>
            </a:r>
          </a:p>
        </p:txBody>
      </p:sp>
      <p:sp>
        <p:nvSpPr>
          <p:cNvPr id="24" name="Rectangle 18"/>
          <p:cNvSpPr/>
          <p:nvPr/>
        </p:nvSpPr>
        <p:spPr>
          <a:xfrm>
            <a:off x="8305912" y="-30384"/>
            <a:ext cx="3886088" cy="6888384"/>
          </a:xfrm>
          <a:prstGeom prst="rect">
            <a:avLst/>
          </a:prstGeom>
          <a:solidFill>
            <a:srgbClr val="00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25" name="TextBox 3"/>
          <p:cNvSpPr txBox="1"/>
          <p:nvPr/>
        </p:nvSpPr>
        <p:spPr>
          <a:xfrm>
            <a:off x="8616280" y="2340092"/>
            <a:ext cx="1134157" cy="492443"/>
          </a:xfrm>
          <a:prstGeom prst="rect">
            <a:avLst/>
          </a:prstGeom>
          <a:noFill/>
        </p:spPr>
        <p:txBody>
          <a:bodyPr wrap="none" lIns="0" tIns="0" rIns="0" bIns="0" rtlCol="0">
            <a:spAutoFit/>
          </a:bodyPr>
          <a:lstStyle/>
          <a:p>
            <a:r>
              <a:rPr lang="de-DE" sz="3200" b="1">
                <a:solidFill>
                  <a:schemeClr val="bg1"/>
                </a:solidFill>
                <a:latin typeface="+mj-lt"/>
              </a:rPr>
              <a:t>Cinfoni</a:t>
            </a:r>
            <a:endParaRPr lang="de-DE" sz="3200" b="1" dirty="0">
              <a:solidFill>
                <a:schemeClr val="bg1"/>
              </a:solidFill>
              <a:latin typeface="+mj-lt"/>
            </a:endParaRPr>
          </a:p>
        </p:txBody>
      </p:sp>
      <p:sp>
        <p:nvSpPr>
          <p:cNvPr id="26" name="Rectangle 7"/>
          <p:cNvSpPr/>
          <p:nvPr/>
        </p:nvSpPr>
        <p:spPr>
          <a:xfrm>
            <a:off x="8616280" y="3140968"/>
            <a:ext cx="683654" cy="10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27" name="Rectangle 8"/>
          <p:cNvSpPr/>
          <p:nvPr/>
        </p:nvSpPr>
        <p:spPr>
          <a:xfrm>
            <a:off x="8616280" y="4437112"/>
            <a:ext cx="325304" cy="48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28" name="Content Placeholder 2"/>
          <p:cNvSpPr txBox="1">
            <a:spLocks/>
          </p:cNvSpPr>
          <p:nvPr/>
        </p:nvSpPr>
        <p:spPr>
          <a:xfrm>
            <a:off x="8616280" y="4606569"/>
            <a:ext cx="2238685" cy="216053"/>
          </a:xfrm>
          <a:prstGeom prst="rect">
            <a:avLst/>
          </a:prstGeom>
        </p:spPr>
        <p:txBody>
          <a:bodyPr lIns="0" tIns="0" rIns="0" bIns="0"/>
          <a:lstStyle>
            <a:lvl1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err="1">
                <a:solidFill>
                  <a:schemeClr val="bg1"/>
                </a:solidFill>
                <a:latin typeface="+mj-lt"/>
              </a:rPr>
              <a:t>December</a:t>
            </a:r>
            <a:r>
              <a:rPr lang="de-DE" b="1" dirty="0">
                <a:solidFill>
                  <a:schemeClr val="bg1"/>
                </a:solidFill>
                <a:latin typeface="+mj-lt"/>
              </a:rPr>
              <a:t> 2019</a:t>
            </a:r>
          </a:p>
        </p:txBody>
      </p:sp>
      <p:sp>
        <p:nvSpPr>
          <p:cNvPr id="29" name="Content Placeholder 2">
            <a:extLst>
              <a:ext uri="{FF2B5EF4-FFF2-40B4-BE49-F238E27FC236}">
                <a16:creationId xmlns:a16="http://schemas.microsoft.com/office/drawing/2014/main" xmlns="" id="{CF9B8D05-E174-8E4D-99B4-9788F6DC6379}"/>
              </a:ext>
            </a:extLst>
          </p:cNvPr>
          <p:cNvSpPr txBox="1">
            <a:spLocks/>
          </p:cNvSpPr>
          <p:nvPr/>
        </p:nvSpPr>
        <p:spPr>
          <a:xfrm>
            <a:off x="8616280" y="3541238"/>
            <a:ext cx="3341241" cy="738664"/>
          </a:xfrm>
          <a:prstGeom prst="rect">
            <a:avLst/>
          </a:prstGeom>
        </p:spPr>
        <p:txBody>
          <a:bodyPr wrap="square" lIns="0" tIns="0" rIns="0" bIns="0">
            <a:spAutoFit/>
          </a:bodyPr>
          <a:lstStyle>
            <a:lvl1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758">
              <a:lnSpc>
                <a:spcPct val="100000"/>
              </a:lnSpc>
              <a:spcBef>
                <a:spcPts val="0"/>
              </a:spcBef>
              <a:buNone/>
            </a:pPr>
            <a:r>
              <a:rPr lang="de-DE" sz="1600" dirty="0">
                <a:solidFill>
                  <a:srgbClr val="FFFFFF"/>
                </a:solidFill>
                <a:latin typeface="Calibri"/>
              </a:rPr>
              <a:t>An International </a:t>
            </a:r>
            <a:r>
              <a:rPr lang="de-DE" sz="1600" dirty="0" err="1">
                <a:solidFill>
                  <a:srgbClr val="FFFFFF"/>
                </a:solidFill>
                <a:latin typeface="Calibri"/>
              </a:rPr>
              <a:t>Regulatory-Driven</a:t>
            </a:r>
            <a:r>
              <a:rPr lang="de-DE" sz="1600" dirty="0">
                <a:solidFill>
                  <a:srgbClr val="FFFFFF"/>
                </a:solidFill>
                <a:latin typeface="Calibri"/>
              </a:rPr>
              <a:t> Customer Information Exchange Network </a:t>
            </a:r>
            <a:r>
              <a:rPr lang="de-DE" sz="1600" dirty="0" err="1">
                <a:solidFill>
                  <a:srgbClr val="FFFFFF"/>
                </a:solidFill>
                <a:latin typeface="Calibri"/>
              </a:rPr>
              <a:t>for</a:t>
            </a:r>
            <a:r>
              <a:rPr lang="de-DE" sz="1600" dirty="0">
                <a:solidFill>
                  <a:srgbClr val="FFFFFF"/>
                </a:solidFill>
                <a:latin typeface="Calibri"/>
              </a:rPr>
              <a:t> </a:t>
            </a:r>
            <a:r>
              <a:rPr lang="de-DE" sz="1600" dirty="0" err="1">
                <a:solidFill>
                  <a:srgbClr val="FFFFFF"/>
                </a:solidFill>
                <a:latin typeface="Calibri"/>
              </a:rPr>
              <a:t>Corporates</a:t>
            </a:r>
            <a:r>
              <a:rPr lang="de-DE" sz="1600" dirty="0">
                <a:solidFill>
                  <a:srgbClr val="FFFFFF"/>
                </a:solidFill>
                <a:latin typeface="Calibri"/>
              </a:rPr>
              <a:t> </a:t>
            </a:r>
            <a:r>
              <a:rPr lang="de-DE" sz="1600" dirty="0" err="1">
                <a:solidFill>
                  <a:srgbClr val="FFFFFF"/>
                </a:solidFill>
                <a:latin typeface="Calibri"/>
              </a:rPr>
              <a:t>and</a:t>
            </a:r>
            <a:r>
              <a:rPr lang="de-DE" sz="1600" dirty="0">
                <a:solidFill>
                  <a:srgbClr val="FFFFFF"/>
                </a:solidFill>
                <a:latin typeface="Calibri"/>
              </a:rPr>
              <a:t> FIs</a:t>
            </a:r>
          </a:p>
        </p:txBody>
      </p:sp>
      <p:pic>
        <p:nvPicPr>
          <p:cNvPr id="30"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3256" y="2705511"/>
            <a:ext cx="3577590" cy="1932841"/>
          </a:xfrm>
          <a:prstGeom prst="rect">
            <a:avLst/>
          </a:prstGeom>
          <a:noFill/>
          <a:ln w="6350">
            <a:solidFill>
              <a:srgbClr val="A5A5A5"/>
            </a:solidFill>
            <a:miter lim="800000"/>
            <a:headEnd/>
            <a:tailEnd/>
          </a:ln>
          <a:effectLst>
            <a:outerShdw dist="38076"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31" name="Rectangle 8"/>
          <p:cNvSpPr>
            <a:spLocks noChangeArrowheads="1"/>
          </p:cNvSpPr>
          <p:nvPr/>
        </p:nvSpPr>
        <p:spPr bwMode="auto">
          <a:xfrm>
            <a:off x="600480" y="2814937"/>
            <a:ext cx="3343207" cy="337330"/>
          </a:xfrm>
          <a:prstGeom prst="rect">
            <a:avLst/>
          </a:prstGeom>
          <a:solidFill>
            <a:srgbClr val="FFFFFF"/>
          </a:solidFill>
          <a:ln>
            <a:noFill/>
          </a:ln>
          <a:extLst>
            <a:ext uri="{91240B29-F687-4F45-9708-019B960494DF}">
              <a14:hiddenLine xmlns:a14="http://schemas.microsoft.com/office/drawing/2010/main" w="9398">
                <a:solidFill>
                  <a:srgbClr val="000000"/>
                </a:solidFill>
                <a:miter lim="800000"/>
                <a:headEnd/>
                <a:tailEnd/>
              </a14:hiddenLine>
            </a:ext>
          </a:extLst>
        </p:spPr>
        <p:txBody>
          <a:bodyPr rot="0" vert="horz" wrap="square" lIns="90043" tIns="44958" rIns="90043" bIns="44958" anchor="b" anchorCtr="0" upright="1">
            <a:noAutofit/>
          </a:bodyPr>
          <a:lstStyle/>
          <a:p>
            <a:pPr defTabSz="914400">
              <a:lnSpc>
                <a:spcPct val="127000"/>
              </a:lnSpc>
              <a:tabLst>
                <a:tab pos="723900" algn="l"/>
                <a:tab pos="1447800" algn="l"/>
              </a:tabLst>
            </a:pPr>
            <a:r>
              <a:rPr lang="de-DE" sz="1400" dirty="0">
                <a:solidFill>
                  <a:schemeClr val="tx2"/>
                </a:solidFill>
                <a:latin typeface="Arial" panose="020B0604020202020204" pitchFamily="34" charset="0"/>
                <a:ea typeface="Times New Roman" panose="02020603050405020304" pitchFamily="18" charset="0"/>
              </a:rPr>
              <a:t>Dr. Paul-Gerhard Haase</a:t>
            </a:r>
            <a:endParaRPr lang="de-DE" sz="1200" dirty="0">
              <a:solidFill>
                <a:schemeClr val="tx2"/>
              </a:solidFill>
              <a:latin typeface="Times New Roman" panose="02020603050405020304" pitchFamily="18" charset="0"/>
              <a:ea typeface="Times New Roman" panose="02020603050405020304" pitchFamily="18" charset="0"/>
            </a:endParaRPr>
          </a:p>
        </p:txBody>
      </p:sp>
      <p:sp>
        <p:nvSpPr>
          <p:cNvPr id="32" name="Rectangle 9"/>
          <p:cNvSpPr>
            <a:spLocks noChangeArrowheads="1"/>
          </p:cNvSpPr>
          <p:nvPr/>
        </p:nvSpPr>
        <p:spPr bwMode="auto">
          <a:xfrm>
            <a:off x="600480" y="3023491"/>
            <a:ext cx="3469833" cy="1351132"/>
          </a:xfrm>
          <a:prstGeom prst="rect">
            <a:avLst/>
          </a:prstGeom>
          <a:noFill/>
          <a:ln>
            <a:noFill/>
          </a:ln>
          <a:extLst>
            <a:ext uri="{91240B29-F687-4F45-9708-019B960494DF}">
              <a14:hiddenLine xmlns:a14="http://schemas.microsoft.com/office/drawing/2010/main" w="9398">
                <a:solidFill>
                  <a:srgbClr val="000000"/>
                </a:solidFill>
                <a:miter lim="800000"/>
                <a:headEnd/>
                <a:tailEnd/>
              </a14:hiddenLine>
            </a:ext>
          </a:extLst>
        </p:spPr>
        <p:txBody>
          <a:bodyPr rot="0" vert="horz" wrap="square" lIns="90043" tIns="44958" rIns="90043" bIns="44958" anchor="t" anchorCtr="0" upright="1">
            <a:noAutofit/>
          </a:bodyPr>
          <a:lstStyle/>
          <a:p>
            <a:pPr defTabSz="914400">
              <a:lnSpc>
                <a:spcPct val="127000"/>
              </a:lnSpc>
              <a:spcBef>
                <a:spcPts val="900"/>
              </a:spcBef>
              <a:tabLst>
                <a:tab pos="723900" algn="l"/>
                <a:tab pos="1447800" algn="l"/>
              </a:tabLst>
            </a:pPr>
            <a:r>
              <a:rPr lang="de-DE" sz="1000" dirty="0">
                <a:solidFill>
                  <a:schemeClr val="tx2"/>
                </a:solidFill>
                <a:latin typeface="Arial" panose="020B0604020202020204" pitchFamily="34" charset="0"/>
                <a:ea typeface="Times New Roman" panose="02020603050405020304" pitchFamily="18" charset="0"/>
              </a:rPr>
              <a:t>Member </a:t>
            </a:r>
            <a:r>
              <a:rPr lang="de-DE" sz="1000" dirty="0" err="1">
                <a:solidFill>
                  <a:schemeClr val="tx2"/>
                </a:solidFill>
                <a:latin typeface="Arial" panose="020B0604020202020204" pitchFamily="34" charset="0"/>
                <a:ea typeface="Times New Roman" panose="02020603050405020304" pitchFamily="18" charset="0"/>
              </a:rPr>
              <a:t>of</a:t>
            </a:r>
            <a:r>
              <a:rPr lang="de-DE" sz="1000" dirty="0">
                <a:solidFill>
                  <a:schemeClr val="tx2"/>
                </a:solidFill>
                <a:latin typeface="Arial" panose="020B0604020202020204" pitchFamily="34" charset="0"/>
                <a:ea typeface="Times New Roman" panose="02020603050405020304" pitchFamily="18" charset="0"/>
              </a:rPr>
              <a:t> </a:t>
            </a:r>
            <a:r>
              <a:rPr lang="de-DE" sz="1000" dirty="0" err="1">
                <a:solidFill>
                  <a:schemeClr val="tx2"/>
                </a:solidFill>
                <a:latin typeface="Arial" panose="020B0604020202020204" pitchFamily="34" charset="0"/>
                <a:ea typeface="Times New Roman" panose="02020603050405020304" pitchFamily="18" charset="0"/>
              </a:rPr>
              <a:t>the</a:t>
            </a:r>
            <a:r>
              <a:rPr lang="de-DE" sz="1000" dirty="0">
                <a:solidFill>
                  <a:schemeClr val="tx2"/>
                </a:solidFill>
                <a:latin typeface="Arial" panose="020B0604020202020204" pitchFamily="34" charset="0"/>
                <a:ea typeface="Times New Roman" panose="02020603050405020304" pitchFamily="18" charset="0"/>
              </a:rPr>
              <a:t> Executive Board</a:t>
            </a:r>
          </a:p>
          <a:p>
            <a:pPr defTabSz="914400">
              <a:lnSpc>
                <a:spcPts val="1400"/>
              </a:lnSpc>
            </a:pPr>
            <a:endPar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BFS </a:t>
            </a:r>
            <a:r>
              <a:rPr lang="de-DE"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finance</a:t>
            </a: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GmbH</a:t>
            </a:r>
            <a:endParaRPr lang="de-DE" sz="1000" dirty="0">
              <a:solidFill>
                <a:srgbClr val="002D64"/>
              </a:solidFill>
              <a:latin typeface="Arial" panose="020B0604020202020204" pitchFamily="34" charset="0"/>
              <a:ea typeface="Arial" panose="020B0604020202020204" pitchFamily="34" charset="0"/>
              <a:cs typeface="Times New Roman" panose="02020603050405020304" pitchFamily="18"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Gütersloher Straße 123</a:t>
            </a: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GER-33415 Verl</a:t>
            </a:r>
            <a:endParaRPr lang="de-DE" sz="1000" dirty="0">
              <a:solidFill>
                <a:srgbClr val="002D64"/>
              </a:solidFill>
              <a:latin typeface="Arial" panose="020B0604020202020204" pitchFamily="34" charset="0"/>
              <a:ea typeface="Arial" panose="020B0604020202020204" pitchFamily="34" charset="0"/>
              <a:cs typeface="Times New Roman" panose="02020603050405020304" pitchFamily="18"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Phone: +49 151 461 59151</a:t>
            </a:r>
          </a:p>
          <a:p>
            <a:pPr defTabSz="914400">
              <a:lnSpc>
                <a:spcPts val="1400"/>
              </a:lnSpc>
            </a:pP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Mail: </a:t>
            </a:r>
            <a:r>
              <a:rPr lang="de-DE" sz="1000"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6"/>
              </a:rPr>
              <a:t>Paul-Gerhard.Haase@arvato.com</a:t>
            </a:r>
            <a:endParaRPr lang="de-DE" sz="1000" dirty="0">
              <a:solidFill>
                <a:srgbClr val="0563C1"/>
              </a:solidFill>
              <a:latin typeface="Arial" panose="020B0604020202020204" pitchFamily="34" charset="0"/>
              <a:ea typeface="Times New Roman" panose="02020603050405020304" pitchFamily="18" charset="0"/>
              <a:cs typeface="Arial" panose="020B0604020202020204" pitchFamily="34" charset="0"/>
            </a:endParaRPr>
          </a:p>
          <a:p>
            <a:pPr defTabSz="914400"/>
            <a:r>
              <a:rPr lang="de-DE" sz="1000" dirty="0">
                <a:solidFill>
                  <a:srgbClr val="002D64"/>
                </a:solidFill>
                <a:latin typeface="Arial" panose="020B0604020202020204" pitchFamily="34" charset="0"/>
                <a:ea typeface="Times New Roman" panose="02020603050405020304" pitchFamily="18" charset="0"/>
              </a:rPr>
              <a:t>finance.arvato.com</a:t>
            </a:r>
          </a:p>
        </p:txBody>
      </p:sp>
      <p:pic>
        <p:nvPicPr>
          <p:cNvPr id="34" name="Grafik 33"/>
          <p:cNvPicPr/>
          <p:nvPr/>
        </p:nvPicPr>
        <p:blipFill>
          <a:blip r:embed="rId7" cstate="print">
            <a:extLst>
              <a:ext uri="{28A0092B-C50C-407E-A947-70E740481C1C}">
                <a14:useLocalDpi xmlns:a14="http://schemas.microsoft.com/office/drawing/2010/main" val="0"/>
              </a:ext>
            </a:extLst>
          </a:blip>
          <a:stretch>
            <a:fillRect/>
          </a:stretch>
        </p:blipFill>
        <p:spPr>
          <a:xfrm>
            <a:off x="3086536" y="2759762"/>
            <a:ext cx="862114" cy="612226"/>
          </a:xfrm>
          <a:prstGeom prst="rect">
            <a:avLst/>
          </a:prstGeom>
        </p:spPr>
      </p:pic>
      <p:pic>
        <p:nvPicPr>
          <p:cNvPr id="33"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92301" y="2705511"/>
            <a:ext cx="3577590" cy="1932841"/>
          </a:xfrm>
          <a:prstGeom prst="rect">
            <a:avLst/>
          </a:prstGeom>
          <a:noFill/>
          <a:ln w="6350">
            <a:solidFill>
              <a:srgbClr val="A5A5A5"/>
            </a:solidFill>
            <a:miter lim="800000"/>
            <a:headEnd/>
            <a:tailEnd/>
          </a:ln>
          <a:effectLst>
            <a:outerShdw dist="38076"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35" name="Rectangle 8"/>
          <p:cNvSpPr>
            <a:spLocks noChangeArrowheads="1"/>
          </p:cNvSpPr>
          <p:nvPr/>
        </p:nvSpPr>
        <p:spPr bwMode="auto">
          <a:xfrm>
            <a:off x="4470289" y="2814937"/>
            <a:ext cx="3343207" cy="337330"/>
          </a:xfrm>
          <a:prstGeom prst="rect">
            <a:avLst/>
          </a:prstGeom>
          <a:solidFill>
            <a:srgbClr val="FFFFFF"/>
          </a:solidFill>
          <a:ln>
            <a:noFill/>
          </a:ln>
          <a:extLst>
            <a:ext uri="{91240B29-F687-4F45-9708-019B960494DF}">
              <a14:hiddenLine xmlns:a14="http://schemas.microsoft.com/office/drawing/2010/main" w="9398">
                <a:solidFill>
                  <a:srgbClr val="000000"/>
                </a:solidFill>
                <a:miter lim="800000"/>
                <a:headEnd/>
                <a:tailEnd/>
              </a14:hiddenLine>
            </a:ext>
          </a:extLst>
        </p:spPr>
        <p:txBody>
          <a:bodyPr rot="0" vert="horz" wrap="square" lIns="90043" tIns="44958" rIns="90043" bIns="44958" anchor="b" anchorCtr="0" upright="1">
            <a:noAutofit/>
          </a:bodyPr>
          <a:lstStyle/>
          <a:p>
            <a:pPr defTabSz="914400">
              <a:lnSpc>
                <a:spcPct val="127000"/>
              </a:lnSpc>
              <a:tabLst>
                <a:tab pos="723900" algn="l"/>
                <a:tab pos="1447800" algn="l"/>
              </a:tabLst>
            </a:pPr>
            <a:r>
              <a:rPr lang="de-DE" sz="1400" dirty="0">
                <a:solidFill>
                  <a:schemeClr val="tx2"/>
                </a:solidFill>
                <a:latin typeface="Arial" panose="020B0604020202020204" pitchFamily="34" charset="0"/>
                <a:ea typeface="Times New Roman" panose="02020603050405020304" pitchFamily="18" charset="0"/>
              </a:rPr>
              <a:t>Jan Becker</a:t>
            </a:r>
            <a:endParaRPr lang="de-DE" sz="1200" dirty="0">
              <a:solidFill>
                <a:schemeClr val="tx2"/>
              </a:solidFill>
              <a:latin typeface="Times New Roman" panose="02020603050405020304" pitchFamily="18" charset="0"/>
              <a:ea typeface="Times New Roman" panose="02020603050405020304" pitchFamily="18" charset="0"/>
            </a:endParaRPr>
          </a:p>
        </p:txBody>
      </p:sp>
      <p:sp>
        <p:nvSpPr>
          <p:cNvPr id="36" name="Rectangle 9"/>
          <p:cNvSpPr>
            <a:spLocks noChangeArrowheads="1"/>
          </p:cNvSpPr>
          <p:nvPr/>
        </p:nvSpPr>
        <p:spPr bwMode="auto">
          <a:xfrm>
            <a:off x="4470289" y="3023491"/>
            <a:ext cx="3469833" cy="1351132"/>
          </a:xfrm>
          <a:prstGeom prst="rect">
            <a:avLst/>
          </a:prstGeom>
          <a:noFill/>
          <a:ln>
            <a:noFill/>
          </a:ln>
          <a:extLst>
            <a:ext uri="{91240B29-F687-4F45-9708-019B960494DF}">
              <a14:hiddenLine xmlns:a14="http://schemas.microsoft.com/office/drawing/2010/main" w="9398">
                <a:solidFill>
                  <a:srgbClr val="000000"/>
                </a:solidFill>
                <a:miter lim="800000"/>
                <a:headEnd/>
                <a:tailEnd/>
              </a14:hiddenLine>
            </a:ext>
          </a:extLst>
        </p:spPr>
        <p:txBody>
          <a:bodyPr rot="0" vert="horz" wrap="square" lIns="90043" tIns="44958" rIns="90043" bIns="44958" anchor="t" anchorCtr="0" upright="1">
            <a:noAutofit/>
          </a:bodyPr>
          <a:lstStyle/>
          <a:p>
            <a:pPr defTabSz="914400">
              <a:lnSpc>
                <a:spcPct val="127000"/>
              </a:lnSpc>
              <a:spcBef>
                <a:spcPts val="900"/>
              </a:spcBef>
              <a:tabLst>
                <a:tab pos="723900" algn="l"/>
                <a:tab pos="1447800" algn="l"/>
              </a:tabLst>
            </a:pPr>
            <a:r>
              <a:rPr lang="de-DE" sz="1000" dirty="0">
                <a:solidFill>
                  <a:schemeClr val="tx2"/>
                </a:solidFill>
                <a:latin typeface="Arial" panose="020B0604020202020204" pitchFamily="34" charset="0"/>
                <a:ea typeface="Times New Roman" panose="02020603050405020304" pitchFamily="18" charset="0"/>
              </a:rPr>
              <a:t>Senior Project Manager</a:t>
            </a:r>
          </a:p>
          <a:p>
            <a:pPr defTabSz="914400">
              <a:lnSpc>
                <a:spcPts val="1400"/>
              </a:lnSpc>
            </a:pPr>
            <a:endPar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BFS </a:t>
            </a:r>
            <a:r>
              <a:rPr lang="de-DE"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finance</a:t>
            </a: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GmbH</a:t>
            </a:r>
            <a:endParaRPr lang="de-DE" sz="1000" dirty="0">
              <a:solidFill>
                <a:srgbClr val="002D64"/>
              </a:solidFill>
              <a:latin typeface="Arial" panose="020B0604020202020204" pitchFamily="34" charset="0"/>
              <a:ea typeface="Arial" panose="020B0604020202020204" pitchFamily="34" charset="0"/>
              <a:cs typeface="Times New Roman" panose="02020603050405020304" pitchFamily="18"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Gütersloher Straße 123</a:t>
            </a: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GER-33415 Verl</a:t>
            </a:r>
            <a:endParaRPr lang="de-DE" sz="1000" dirty="0">
              <a:solidFill>
                <a:srgbClr val="002D64"/>
              </a:solidFill>
              <a:latin typeface="Arial" panose="020B0604020202020204" pitchFamily="34" charset="0"/>
              <a:ea typeface="Arial" panose="020B0604020202020204" pitchFamily="34" charset="0"/>
              <a:cs typeface="Times New Roman" panose="02020603050405020304" pitchFamily="18" charset="0"/>
            </a:endParaRPr>
          </a:p>
          <a:p>
            <a:pPr defTabSz="914400">
              <a:lnSpc>
                <a:spcPts val="1400"/>
              </a:lnSpc>
            </a:pPr>
            <a:r>
              <a:rPr lang="de-DE"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Phone: +49 5241 80 43538</a:t>
            </a:r>
          </a:p>
          <a:p>
            <a:pPr>
              <a:lnSpc>
                <a:spcPts val="1400"/>
              </a:lnSpc>
            </a:pP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Mail: </a:t>
            </a:r>
            <a:r>
              <a:rPr lang="de-DE" sz="1000" u="sng" dirty="0">
                <a:solidFill>
                  <a:srgbClr val="0563C1"/>
                </a:solidFill>
                <a:latin typeface="Arial" panose="020B0604020202020204" pitchFamily="34" charset="0"/>
                <a:ea typeface="Times New Roman" panose="02020603050405020304" pitchFamily="18" charset="0"/>
                <a:cs typeface="Arial" panose="020B0604020202020204" pitchFamily="34" charset="0"/>
              </a:rPr>
              <a:t>Jan.Becker@arvato.com</a:t>
            </a:r>
          </a:p>
          <a:p>
            <a:pPr defTabSz="914400"/>
            <a:r>
              <a:rPr lang="de-DE" sz="1000" dirty="0">
                <a:latin typeface="Arial" panose="020B0604020202020204" pitchFamily="34" charset="0"/>
                <a:ea typeface="Times New Roman" panose="02020603050405020304" pitchFamily="18" charset="0"/>
              </a:rPr>
              <a:t>finance.arvato.com</a:t>
            </a:r>
          </a:p>
        </p:txBody>
      </p:sp>
      <p:pic>
        <p:nvPicPr>
          <p:cNvPr id="37" name="Grafik 36"/>
          <p:cNvPicPr/>
          <p:nvPr/>
        </p:nvPicPr>
        <p:blipFill>
          <a:blip r:embed="rId7" cstate="print">
            <a:extLst>
              <a:ext uri="{28A0092B-C50C-407E-A947-70E740481C1C}">
                <a14:useLocalDpi xmlns:a14="http://schemas.microsoft.com/office/drawing/2010/main" val="0"/>
              </a:ext>
            </a:extLst>
          </a:blip>
          <a:stretch>
            <a:fillRect/>
          </a:stretch>
        </p:blipFill>
        <p:spPr>
          <a:xfrm>
            <a:off x="6956345" y="2759762"/>
            <a:ext cx="862114" cy="612226"/>
          </a:xfrm>
          <a:prstGeom prst="rect">
            <a:avLst/>
          </a:prstGeom>
        </p:spPr>
      </p:pic>
    </p:spTree>
    <p:extLst>
      <p:ext uri="{BB962C8B-B14F-4D97-AF65-F5344CB8AC3E}">
        <p14:creationId xmlns:p14="http://schemas.microsoft.com/office/powerpoint/2010/main" val="257953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209446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2" name="think-cell Folie" r:id="rId5" imgW="338" imgH="338" progId="TCLayout.ActiveDocument.1">
                  <p:embed/>
                </p:oleObj>
              </mc:Choice>
              <mc:Fallback>
                <p:oleObj name="think-cell Folie" r:id="rId5" imgW="338" imgH="338"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Rectangle 18"/>
          <p:cNvSpPr/>
          <p:nvPr/>
        </p:nvSpPr>
        <p:spPr>
          <a:xfrm>
            <a:off x="116378" y="549542"/>
            <a:ext cx="11947803" cy="5919497"/>
          </a:xfrm>
          <a:prstGeom prst="rect">
            <a:avLst/>
          </a:prstGeom>
          <a:solidFill>
            <a:srgbClr val="00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dirty="0"/>
              <a:t/>
            </a:r>
            <a:br>
              <a:rPr lang="en-US" dirty="0"/>
            </a:br>
            <a:r>
              <a:rPr lang="en-US" dirty="0"/>
              <a:t/>
            </a:r>
            <a:br>
              <a:rPr lang="en-US" dirty="0"/>
            </a:br>
            <a:endParaRPr lang="en-US"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13</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45" name="TextBox 27"/>
          <p:cNvSpPr txBox="1"/>
          <p:nvPr/>
        </p:nvSpPr>
        <p:spPr>
          <a:xfrm>
            <a:off x="4904844" y="3013502"/>
            <a:ext cx="3795109" cy="830997"/>
          </a:xfrm>
          <a:prstGeom prst="rect">
            <a:avLst/>
          </a:prstGeom>
          <a:noFill/>
        </p:spPr>
        <p:txBody>
          <a:bodyPr wrap="square" lIns="0" tIns="0" rIns="0" bIns="0" rtlCol="0">
            <a:spAutoFit/>
          </a:bodyPr>
          <a:lstStyle/>
          <a:p>
            <a:r>
              <a:rPr lang="en-US" sz="5400" b="1" dirty="0">
                <a:solidFill>
                  <a:schemeClr val="bg1"/>
                </a:solidFill>
                <a:latin typeface="+mj-lt"/>
              </a:rPr>
              <a:t>Backup</a:t>
            </a:r>
            <a:endParaRPr lang="de-DE" sz="5400" b="1" dirty="0">
              <a:solidFill>
                <a:schemeClr val="bg1"/>
              </a:solidFill>
              <a:latin typeface="+mj-lt"/>
            </a:endParaRPr>
          </a:p>
        </p:txBody>
      </p:sp>
    </p:spTree>
    <p:extLst>
      <p:ext uri="{BB962C8B-B14F-4D97-AF65-F5344CB8AC3E}">
        <p14:creationId xmlns:p14="http://schemas.microsoft.com/office/powerpoint/2010/main" val="360459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2"/>
            </p:custDataLst>
            <p:extLst>
              <p:ext uri="{D42A27DB-BD31-4B8C-83A1-F6EECF244321}">
                <p14:modId xmlns:p14="http://schemas.microsoft.com/office/powerpoint/2010/main" val="158538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115" name="think-cell Folie" r:id="rId8" imgW="338" imgH="338" progId="TCLayout.ActiveDocument.1">
                  <p:embed/>
                </p:oleObj>
              </mc:Choice>
              <mc:Fallback>
                <p:oleObj name="think-cell Folie" r:id="rId8" imgW="338" imgH="338"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0" name="Rechteck 7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dirty="0"/>
              <a:t>The CORPORATE Decides Where to Store Regulatory Data According to GDPR Rules</a:t>
            </a:r>
            <a:br>
              <a:rPr lang="en-US" dirty="0"/>
            </a:br>
            <a:r>
              <a:rPr lang="en-US" dirty="0"/>
              <a:t/>
            </a:r>
            <a:br>
              <a:rPr lang="en-US" dirty="0"/>
            </a:br>
            <a:endParaRPr lang="en-US"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14</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grpSp>
        <p:nvGrpSpPr>
          <p:cNvPr id="7" name="Group 162"/>
          <p:cNvGrpSpPr/>
          <p:nvPr/>
        </p:nvGrpSpPr>
        <p:grpSpPr>
          <a:xfrm>
            <a:off x="4871864" y="1242153"/>
            <a:ext cx="2847347" cy="1673111"/>
            <a:chOff x="4336511" y="1700808"/>
            <a:chExt cx="2847347" cy="1673111"/>
          </a:xfrm>
        </p:grpSpPr>
        <p:sp>
          <p:nvSpPr>
            <p:cNvPr id="8" name="Rectangle 164"/>
            <p:cNvSpPr/>
            <p:nvPr/>
          </p:nvSpPr>
          <p:spPr>
            <a:xfrm>
              <a:off x="4465463" y="1700808"/>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165"/>
            <p:cNvSpPr/>
            <p:nvPr/>
          </p:nvSpPr>
          <p:spPr>
            <a:xfrm>
              <a:off x="4400987" y="1772816"/>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166"/>
            <p:cNvSpPr/>
            <p:nvPr/>
          </p:nvSpPr>
          <p:spPr>
            <a:xfrm>
              <a:off x="4336511" y="1844824"/>
              <a:ext cx="2718395" cy="1529095"/>
            </a:xfrm>
            <a:prstGeom prst="rect">
              <a:avLst/>
            </a:prstGeom>
            <a:solidFill>
              <a:srgbClr val="FFFFFF">
                <a:lumMod val="95000"/>
              </a:srgbClr>
            </a:solidFill>
            <a:ln w="25400" cap="flat" cmpd="sng" algn="ctr">
              <a:solidFill>
                <a:srgbClr val="0068A9">
                  <a:shade val="50000"/>
                </a:srgbClr>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2500" b="0" i="0" u="none" strike="noStrike" kern="0" cap="none" spc="0" normalizeH="0" baseline="0" noProof="0">
                <a:ln>
                  <a:noFill/>
                </a:ln>
                <a:solidFill>
                  <a:srgbClr val="FFFFFF"/>
                </a:solidFill>
                <a:effectLst/>
                <a:uLnTx/>
                <a:uFillTx/>
                <a:latin typeface="Calibri"/>
                <a:ea typeface="+mn-ea"/>
                <a:cs typeface="+mn-cs"/>
              </a:endParaRPr>
            </a:p>
          </p:txBody>
        </p:sp>
      </p:grpSp>
      <p:cxnSp>
        <p:nvCxnSpPr>
          <p:cNvPr id="11" name="Gewinkelter Verbinder 10"/>
          <p:cNvCxnSpPr>
            <a:stCxn id="10" idx="2"/>
          </p:cNvCxnSpPr>
          <p:nvPr/>
        </p:nvCxnSpPr>
        <p:spPr>
          <a:xfrm rot="5400000">
            <a:off x="5248935" y="2304773"/>
            <a:ext cx="371636" cy="1592619"/>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cxnSp>
        <p:nvCxnSpPr>
          <p:cNvPr id="12" name="Gewinkelter Verbinder 11"/>
          <p:cNvCxnSpPr>
            <a:stCxn id="10" idx="2"/>
            <a:endCxn id="31" idx="0"/>
          </p:cNvCxnSpPr>
          <p:nvPr/>
        </p:nvCxnSpPr>
        <p:spPr>
          <a:xfrm rot="16200000" flipH="1">
            <a:off x="8155708" y="990618"/>
            <a:ext cx="371636" cy="4220928"/>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grpSp>
        <p:nvGrpSpPr>
          <p:cNvPr id="14" name="Gruppieren 13">
            <a:extLst>
              <a:ext uri="{FF2B5EF4-FFF2-40B4-BE49-F238E27FC236}">
                <a16:creationId xmlns:a16="http://schemas.microsoft.com/office/drawing/2014/main" xmlns="" id="{35B3AB32-1905-7D40-BEF6-7A5D820AB568}"/>
              </a:ext>
            </a:extLst>
          </p:cNvPr>
          <p:cNvGrpSpPr/>
          <p:nvPr/>
        </p:nvGrpSpPr>
        <p:grpSpPr>
          <a:xfrm>
            <a:off x="6018364" y="1412411"/>
            <a:ext cx="376845" cy="378872"/>
            <a:chOff x="315810" y="3576040"/>
            <a:chExt cx="437295" cy="439448"/>
          </a:xfrm>
        </p:grpSpPr>
        <p:sp>
          <p:nvSpPr>
            <p:cNvPr id="15"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 name="Gruppieren 16">
            <a:extLst>
              <a:ext uri="{FF2B5EF4-FFF2-40B4-BE49-F238E27FC236}">
                <a16:creationId xmlns:a16="http://schemas.microsoft.com/office/drawing/2014/main" xmlns="" id="{35B3AB32-1905-7D40-BEF6-7A5D820AB568}"/>
              </a:ext>
            </a:extLst>
          </p:cNvPr>
          <p:cNvGrpSpPr/>
          <p:nvPr/>
        </p:nvGrpSpPr>
        <p:grpSpPr>
          <a:xfrm>
            <a:off x="6731181" y="1867452"/>
            <a:ext cx="376845" cy="378872"/>
            <a:chOff x="315810" y="3576040"/>
            <a:chExt cx="437295" cy="439448"/>
          </a:xfrm>
        </p:grpSpPr>
        <p:sp>
          <p:nvSpPr>
            <p:cNvPr id="18"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0" name="Gruppieren 19">
            <a:extLst>
              <a:ext uri="{FF2B5EF4-FFF2-40B4-BE49-F238E27FC236}">
                <a16:creationId xmlns:a16="http://schemas.microsoft.com/office/drawing/2014/main" xmlns="" id="{35B3AB32-1905-7D40-BEF6-7A5D820AB568}"/>
              </a:ext>
            </a:extLst>
          </p:cNvPr>
          <p:cNvGrpSpPr/>
          <p:nvPr/>
        </p:nvGrpSpPr>
        <p:grpSpPr>
          <a:xfrm>
            <a:off x="6736119" y="2501488"/>
            <a:ext cx="376845" cy="378872"/>
            <a:chOff x="315810" y="3576040"/>
            <a:chExt cx="437295" cy="439448"/>
          </a:xfrm>
        </p:grpSpPr>
        <p:sp>
          <p:nvSpPr>
            <p:cNvPr id="21"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24" name="Gewinkelter Verbinder 23"/>
          <p:cNvCxnSpPr>
            <a:stCxn id="15" idx="4"/>
            <a:endCxn id="21" idx="2"/>
          </p:cNvCxnSpPr>
          <p:nvPr/>
        </p:nvCxnSpPr>
        <p:spPr>
          <a:xfrm rot="16200000" flipH="1">
            <a:off x="6021633" y="1976437"/>
            <a:ext cx="899641" cy="52933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Gewinkelter Verbinder 24"/>
          <p:cNvCxnSpPr>
            <a:stCxn id="15" idx="4"/>
            <a:endCxn id="18" idx="2"/>
          </p:cNvCxnSpPr>
          <p:nvPr/>
        </p:nvCxnSpPr>
        <p:spPr>
          <a:xfrm rot="16200000" flipH="1">
            <a:off x="6336182" y="1661888"/>
            <a:ext cx="265605" cy="52439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4862423" y="1873971"/>
            <a:ext cx="1235392" cy="738664"/>
          </a:xfrm>
          <a:prstGeom prst="rect">
            <a:avLst/>
          </a:prstGeom>
        </p:spPr>
        <p:txBody>
          <a:bodyPr wrap="square">
            <a:spAutoFit/>
          </a:bodyPr>
          <a:lstStyle/>
          <a:p>
            <a:pPr algn="ctr" defTabSz="914400"/>
            <a:r>
              <a:rPr lang="de-DE" sz="1400" b="1" dirty="0">
                <a:solidFill>
                  <a:srgbClr val="002D64"/>
                </a:solidFill>
                <a:latin typeface="Arial"/>
              </a:rPr>
              <a:t>Corporate </a:t>
            </a:r>
            <a:r>
              <a:rPr lang="de-DE" sz="1400" b="1" dirty="0" err="1">
                <a:solidFill>
                  <a:srgbClr val="002D64"/>
                </a:solidFill>
                <a:latin typeface="Arial"/>
              </a:rPr>
              <a:t>with</a:t>
            </a:r>
            <a:r>
              <a:rPr lang="de-DE" sz="1400" b="1" dirty="0">
                <a:solidFill>
                  <a:srgbClr val="002D64"/>
                </a:solidFill>
                <a:latin typeface="Arial"/>
              </a:rPr>
              <a:t/>
            </a:r>
            <a:br>
              <a:rPr lang="de-DE" sz="1400" b="1" dirty="0">
                <a:solidFill>
                  <a:srgbClr val="002D64"/>
                </a:solidFill>
                <a:latin typeface="Arial"/>
              </a:rPr>
            </a:br>
            <a:r>
              <a:rPr lang="de-DE" sz="1400" b="1" dirty="0" err="1">
                <a:solidFill>
                  <a:srgbClr val="002D64"/>
                </a:solidFill>
                <a:latin typeface="Arial"/>
              </a:rPr>
              <a:t>subsidiaries</a:t>
            </a:r>
            <a:endParaRPr lang="de-DE" sz="1400" b="1" dirty="0">
              <a:solidFill>
                <a:srgbClr val="002D64"/>
              </a:solidFill>
              <a:latin typeface="Arial"/>
            </a:endParaRPr>
          </a:p>
        </p:txBody>
      </p:sp>
      <p:grpSp>
        <p:nvGrpSpPr>
          <p:cNvPr id="29" name="Gruppieren 28"/>
          <p:cNvGrpSpPr/>
          <p:nvPr/>
        </p:nvGrpSpPr>
        <p:grpSpPr>
          <a:xfrm>
            <a:off x="9055506" y="3286900"/>
            <a:ext cx="2792968" cy="3045718"/>
            <a:chOff x="8421328" y="3291475"/>
            <a:chExt cx="2792968" cy="3045718"/>
          </a:xfrm>
        </p:grpSpPr>
        <p:sp>
          <p:nvSpPr>
            <p:cNvPr id="30" name="Rectangle 210"/>
            <p:cNvSpPr/>
            <p:nvPr/>
          </p:nvSpPr>
          <p:spPr>
            <a:xfrm>
              <a:off x="8421328" y="3702878"/>
              <a:ext cx="2792968" cy="2634315"/>
            </a:xfrm>
            <a:prstGeom prst="rect">
              <a:avLst/>
            </a:prstGeom>
            <a:solidFill>
              <a:srgbClr val="FFFFFF"/>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FFFFFF"/>
                </a:solidFill>
                <a:effectLst/>
                <a:uLnTx/>
                <a:uFillTx/>
                <a:latin typeface="Calibri"/>
                <a:ea typeface="+mn-ea"/>
                <a:cs typeface="+mn-cs"/>
              </a:endParaRPr>
            </a:p>
          </p:txBody>
        </p:sp>
        <p:sp>
          <p:nvSpPr>
            <p:cNvPr id="31" name="Rectangle 213"/>
            <p:cNvSpPr/>
            <p:nvPr/>
          </p:nvSpPr>
          <p:spPr>
            <a:xfrm>
              <a:off x="8421328" y="3291475"/>
              <a:ext cx="2792968" cy="559806"/>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latin typeface="Calibri"/>
                  <a:ea typeface="+mn-ea"/>
                  <a:cs typeface="+mn-cs"/>
                </a:rPr>
                <a:t> Multiple International Network Nodes (</a:t>
              </a:r>
              <a:r>
                <a:rPr lang="de-DE" sz="1200" b="1" kern="0" noProof="0" dirty="0">
                  <a:solidFill>
                    <a:srgbClr val="FFFFFF"/>
                  </a:solidFill>
                  <a:latin typeface="Calibri"/>
                </a:rPr>
                <a:t>National Cinfoni </a:t>
              </a:r>
              <a:r>
                <a:rPr lang="de-DE" sz="1200" b="1" kern="0" noProof="0" dirty="0" err="1">
                  <a:solidFill>
                    <a:srgbClr val="FFFFFF"/>
                  </a:solidFill>
                  <a:latin typeface="Calibri"/>
                </a:rPr>
                <a:t>Platforms</a:t>
              </a:r>
              <a:r>
                <a:rPr kumimoji="0" lang="de-DE" sz="1200" b="1" i="0" u="none" strike="noStrike" kern="0" cap="none" spc="0" normalizeH="0" baseline="0" noProof="0" dirty="0">
                  <a:ln>
                    <a:noFill/>
                  </a:ln>
                  <a:solidFill>
                    <a:srgbClr val="FFFFFF"/>
                  </a:solidFill>
                  <a:effectLst/>
                  <a:uLnTx/>
                  <a:uFillTx/>
                  <a:latin typeface="Calibri"/>
                  <a:ea typeface="+mn-ea"/>
                  <a:cs typeface="+mn-cs"/>
                </a:rPr>
                <a:t>)</a:t>
              </a:r>
            </a:p>
          </p:txBody>
        </p:sp>
        <p:pic>
          <p:nvPicPr>
            <p:cNvPr id="33" name="Grafik 32"/>
            <p:cNvPicPr>
              <a:picLocks noChangeAspect="1"/>
            </p:cNvPicPr>
            <p:nvPr/>
          </p:nvPicPr>
          <p:blipFill>
            <a:blip r:embed="rId10"/>
            <a:stretch>
              <a:fillRect/>
            </a:stretch>
          </p:blipFill>
          <p:spPr>
            <a:xfrm>
              <a:off x="9542653" y="3952971"/>
              <a:ext cx="625083" cy="520903"/>
            </a:xfrm>
            <a:prstGeom prst="rect">
              <a:avLst/>
            </a:prstGeom>
          </p:spPr>
        </p:pic>
        <p:pic>
          <p:nvPicPr>
            <p:cNvPr id="34" name="Grafik 33"/>
            <p:cNvPicPr>
              <a:picLocks noChangeAspect="1"/>
            </p:cNvPicPr>
            <p:nvPr/>
          </p:nvPicPr>
          <p:blipFill>
            <a:blip r:embed="rId10"/>
            <a:stretch>
              <a:fillRect/>
            </a:stretch>
          </p:blipFill>
          <p:spPr>
            <a:xfrm>
              <a:off x="8620839" y="3952971"/>
              <a:ext cx="625083" cy="520903"/>
            </a:xfrm>
            <a:prstGeom prst="rect">
              <a:avLst/>
            </a:prstGeom>
          </p:spPr>
        </p:pic>
        <p:pic>
          <p:nvPicPr>
            <p:cNvPr id="35" name="Grafik 34"/>
            <p:cNvPicPr>
              <a:picLocks noChangeAspect="1"/>
            </p:cNvPicPr>
            <p:nvPr/>
          </p:nvPicPr>
          <p:blipFill>
            <a:blip r:embed="rId10"/>
            <a:stretch>
              <a:fillRect/>
            </a:stretch>
          </p:blipFill>
          <p:spPr>
            <a:xfrm>
              <a:off x="10464468" y="3952971"/>
              <a:ext cx="625083" cy="520903"/>
            </a:xfrm>
            <a:prstGeom prst="rect">
              <a:avLst/>
            </a:prstGeom>
          </p:spPr>
        </p:pic>
      </p:grpSp>
      <p:grpSp>
        <p:nvGrpSpPr>
          <p:cNvPr id="43" name="Gruppieren 42"/>
          <p:cNvGrpSpPr/>
          <p:nvPr/>
        </p:nvGrpSpPr>
        <p:grpSpPr>
          <a:xfrm>
            <a:off x="3200427" y="3286900"/>
            <a:ext cx="2793222" cy="3050293"/>
            <a:chOff x="4834452" y="3286900"/>
            <a:chExt cx="2793222" cy="3050293"/>
          </a:xfrm>
        </p:grpSpPr>
        <p:sp>
          <p:nvSpPr>
            <p:cNvPr id="44" name="Rectangle 224"/>
            <p:cNvSpPr/>
            <p:nvPr/>
          </p:nvSpPr>
          <p:spPr>
            <a:xfrm>
              <a:off x="4834452" y="3788357"/>
              <a:ext cx="2793222" cy="2548836"/>
            </a:xfrm>
            <a:prstGeom prst="rect">
              <a:avLst/>
            </a:prstGeom>
            <a:solidFill>
              <a:srgbClr val="FFFFFF"/>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FFFFFF"/>
                </a:solidFill>
                <a:effectLst/>
                <a:uLnTx/>
                <a:uFillTx/>
                <a:latin typeface="Calibri"/>
                <a:ea typeface="+mn-ea"/>
                <a:cs typeface="+mn-cs"/>
              </a:endParaRPr>
            </a:p>
          </p:txBody>
        </p:sp>
        <p:sp>
          <p:nvSpPr>
            <p:cNvPr id="45" name="Rectangle 227"/>
            <p:cNvSpPr/>
            <p:nvPr/>
          </p:nvSpPr>
          <p:spPr>
            <a:xfrm>
              <a:off x="4834452" y="3286900"/>
              <a:ext cx="2793222" cy="568957"/>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latin typeface="Calibri"/>
                  <a:ea typeface="+mn-ea"/>
                  <a:cs typeface="+mn-cs"/>
                </a:rPr>
                <a:t> Single Network </a:t>
              </a:r>
              <a:r>
                <a:rPr kumimoji="0" lang="de-DE" sz="1200" b="1" i="0" u="none" strike="noStrike" kern="0" cap="none" spc="0" normalizeH="0" baseline="0" noProof="0" dirty="0" err="1">
                  <a:ln>
                    <a:noFill/>
                  </a:ln>
                  <a:solidFill>
                    <a:srgbClr val="FFFFFF"/>
                  </a:solidFill>
                  <a:effectLst/>
                  <a:uLnTx/>
                  <a:uFillTx/>
                  <a:latin typeface="Calibri"/>
                  <a:ea typeface="+mn-ea"/>
                  <a:cs typeface="+mn-cs"/>
                </a:rPr>
                <a:t>Node</a:t>
              </a:r>
              <a:r>
                <a:rPr kumimoji="0" lang="de-DE" sz="1200" b="1" i="0" u="none" strike="noStrike" kern="0" cap="none" spc="0" normalizeH="0" noProof="0" dirty="0">
                  <a:ln>
                    <a:noFill/>
                  </a:ln>
                  <a:solidFill>
                    <a:srgbClr val="FFFFFF"/>
                  </a:solidFill>
                  <a:effectLst/>
                  <a:uLnTx/>
                  <a:uFillTx/>
                  <a:latin typeface="Calibri"/>
                  <a:ea typeface="+mn-ea"/>
                  <a:cs typeface="+mn-cs"/>
                </a:rPr>
                <a:t> </a:t>
              </a:r>
              <a:br>
                <a:rPr kumimoji="0" lang="de-DE" sz="1200" b="1" i="0" u="none" strike="noStrike" kern="0" cap="none" spc="0" normalizeH="0" noProof="0" dirty="0">
                  <a:ln>
                    <a:noFill/>
                  </a:ln>
                  <a:solidFill>
                    <a:srgbClr val="FFFFFF"/>
                  </a:solidFill>
                  <a:effectLst/>
                  <a:uLnTx/>
                  <a:uFillTx/>
                  <a:latin typeface="Calibri"/>
                  <a:ea typeface="+mn-ea"/>
                  <a:cs typeface="+mn-cs"/>
                </a:rPr>
              </a:br>
              <a:r>
                <a:rPr kumimoji="0" lang="de-DE" sz="1200" b="1" i="0" u="none" strike="noStrike" kern="0" cap="none" spc="0" normalizeH="0" noProof="0" dirty="0">
                  <a:ln>
                    <a:noFill/>
                  </a:ln>
                  <a:solidFill>
                    <a:srgbClr val="FFFFFF"/>
                  </a:solidFill>
                  <a:effectLst/>
                  <a:uLnTx/>
                  <a:uFillTx/>
                  <a:latin typeface="Calibri"/>
                  <a:ea typeface="+mn-ea"/>
                  <a:cs typeface="+mn-cs"/>
                </a:rPr>
                <a:t>(Cinfoni </a:t>
              </a:r>
              <a:r>
                <a:rPr kumimoji="0" lang="de-DE" sz="1200" b="1" i="0" u="none" strike="noStrike" kern="0" cap="none" spc="0" normalizeH="0" noProof="0" dirty="0" err="1">
                  <a:ln>
                    <a:noFill/>
                  </a:ln>
                  <a:solidFill>
                    <a:srgbClr val="FFFFFF"/>
                  </a:solidFill>
                  <a:effectLst/>
                  <a:uLnTx/>
                  <a:uFillTx/>
                  <a:latin typeface="Calibri"/>
                  <a:ea typeface="+mn-ea"/>
                  <a:cs typeface="+mn-cs"/>
                </a:rPr>
                <a:t>Platform</a:t>
              </a:r>
              <a:r>
                <a:rPr kumimoji="0" lang="de-DE" sz="1200" b="1" i="0" u="none" strike="noStrike" kern="0" cap="none" spc="0" normalizeH="0" noProof="0" dirty="0">
                  <a:ln>
                    <a:noFill/>
                  </a:ln>
                  <a:solidFill>
                    <a:srgbClr val="FFFFFF"/>
                  </a:solidFill>
                  <a:effectLst/>
                  <a:uLnTx/>
                  <a:uFillTx/>
                  <a:latin typeface="Calibri"/>
                  <a:ea typeface="+mn-ea"/>
                  <a:cs typeface="+mn-cs"/>
                </a:rPr>
                <a:t> Luxembourg)</a:t>
              </a:r>
              <a:endParaRPr kumimoji="0" lang="de-DE" sz="1200" b="1" i="0" u="none" strike="noStrike" kern="0" cap="none" spc="0" normalizeH="0" baseline="0" noProof="0" dirty="0">
                <a:ln>
                  <a:noFill/>
                </a:ln>
                <a:solidFill>
                  <a:srgbClr val="FFFFFF"/>
                </a:solidFill>
                <a:effectLst/>
                <a:uLnTx/>
                <a:uFillTx/>
                <a:latin typeface="Calibri"/>
                <a:ea typeface="+mn-ea"/>
                <a:cs typeface="+mn-cs"/>
              </a:endParaRPr>
            </a:p>
          </p:txBody>
        </p:sp>
        <p:pic>
          <p:nvPicPr>
            <p:cNvPr id="47" name="Grafik 46"/>
            <p:cNvPicPr>
              <a:picLocks noChangeAspect="1"/>
            </p:cNvPicPr>
            <p:nvPr/>
          </p:nvPicPr>
          <p:blipFill>
            <a:blip r:embed="rId10"/>
            <a:stretch>
              <a:fillRect/>
            </a:stretch>
          </p:blipFill>
          <p:spPr>
            <a:xfrm>
              <a:off x="5948970" y="3957890"/>
              <a:ext cx="625083" cy="520903"/>
            </a:xfrm>
            <a:prstGeom prst="rect">
              <a:avLst/>
            </a:prstGeom>
          </p:spPr>
        </p:pic>
        <p:pic>
          <p:nvPicPr>
            <p:cNvPr id="48" name="Grafik 47"/>
            <p:cNvPicPr>
              <a:picLocks noChangeAspect="1"/>
            </p:cNvPicPr>
            <p:nvPr/>
          </p:nvPicPr>
          <p:blipFill>
            <a:blip r:embed="rId10"/>
            <a:stretch>
              <a:fillRect/>
            </a:stretch>
          </p:blipFill>
          <p:spPr>
            <a:xfrm>
              <a:off x="5027156" y="3957890"/>
              <a:ext cx="625083" cy="520903"/>
            </a:xfrm>
            <a:prstGeom prst="rect">
              <a:avLst/>
            </a:prstGeom>
          </p:spPr>
        </p:pic>
        <p:pic>
          <p:nvPicPr>
            <p:cNvPr id="49" name="Grafik 48"/>
            <p:cNvPicPr>
              <a:picLocks noChangeAspect="1"/>
            </p:cNvPicPr>
            <p:nvPr/>
          </p:nvPicPr>
          <p:blipFill>
            <a:blip r:embed="rId10"/>
            <a:stretch>
              <a:fillRect/>
            </a:stretch>
          </p:blipFill>
          <p:spPr>
            <a:xfrm>
              <a:off x="6870785" y="3957890"/>
              <a:ext cx="625083" cy="520903"/>
            </a:xfrm>
            <a:prstGeom prst="rect">
              <a:avLst/>
            </a:prstGeom>
          </p:spPr>
        </p:pic>
      </p:grpSp>
      <p:cxnSp>
        <p:nvCxnSpPr>
          <p:cNvPr id="82" name="Gewinkelter Verbinder 81"/>
          <p:cNvCxnSpPr>
            <a:stCxn id="10" idx="2"/>
            <a:endCxn id="71" idx="0"/>
          </p:cNvCxnSpPr>
          <p:nvPr/>
        </p:nvCxnSpPr>
        <p:spPr>
          <a:xfrm rot="5400000">
            <a:off x="3794054" y="849892"/>
            <a:ext cx="371636" cy="4502380"/>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pic>
        <p:nvPicPr>
          <p:cNvPr id="87" name="Grafik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2576" y="3899835"/>
            <a:ext cx="225268" cy="150141"/>
          </a:xfrm>
          <a:prstGeom prst="rect">
            <a:avLst/>
          </a:prstGeom>
        </p:spPr>
      </p:pic>
      <p:grpSp>
        <p:nvGrpSpPr>
          <p:cNvPr id="69" name="Gruppieren 68"/>
          <p:cNvGrpSpPr/>
          <p:nvPr/>
        </p:nvGrpSpPr>
        <p:grpSpPr>
          <a:xfrm>
            <a:off x="332071" y="3286900"/>
            <a:ext cx="2793222" cy="3048508"/>
            <a:chOff x="-1968353" y="3291817"/>
            <a:chExt cx="2793222" cy="3048508"/>
          </a:xfrm>
        </p:grpSpPr>
        <p:sp>
          <p:nvSpPr>
            <p:cNvPr id="70" name="Rectangle 215"/>
            <p:cNvSpPr/>
            <p:nvPr/>
          </p:nvSpPr>
          <p:spPr>
            <a:xfrm>
              <a:off x="-1968353" y="3715229"/>
              <a:ext cx="2793222" cy="2625096"/>
            </a:xfrm>
            <a:prstGeom prst="rect">
              <a:avLst/>
            </a:prstGeom>
            <a:solidFill>
              <a:srgbClr val="FFFFFF"/>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FFFFFF"/>
                </a:solidFill>
                <a:effectLst/>
                <a:uLnTx/>
                <a:uFillTx/>
                <a:latin typeface="Calibri"/>
                <a:ea typeface="+mn-ea"/>
                <a:cs typeface="+mn-cs"/>
              </a:endParaRPr>
            </a:p>
          </p:txBody>
        </p:sp>
        <p:sp>
          <p:nvSpPr>
            <p:cNvPr id="71" name="Rectangle 235"/>
            <p:cNvSpPr/>
            <p:nvPr/>
          </p:nvSpPr>
          <p:spPr>
            <a:xfrm>
              <a:off x="-1968353" y="3291817"/>
              <a:ext cx="2793222" cy="568957"/>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FFFF"/>
                  </a:solidFill>
                  <a:effectLst/>
                  <a:uLnTx/>
                  <a:uFillTx/>
                  <a:latin typeface="Calibri"/>
                  <a:ea typeface="+mn-ea"/>
                  <a:cs typeface="+mn-cs"/>
                </a:rPr>
                <a:t>Single Network </a:t>
              </a:r>
              <a:r>
                <a:rPr kumimoji="0" lang="de-DE" sz="1200" b="1" i="0" u="none" strike="noStrike" kern="0" cap="none" spc="0" normalizeH="0" baseline="0" noProof="0" dirty="0" err="1">
                  <a:ln>
                    <a:noFill/>
                  </a:ln>
                  <a:solidFill>
                    <a:srgbClr val="FFFFFF"/>
                  </a:solidFill>
                  <a:effectLst/>
                  <a:uLnTx/>
                  <a:uFillTx/>
                  <a:latin typeface="Calibri"/>
                  <a:ea typeface="+mn-ea"/>
                  <a:cs typeface="+mn-cs"/>
                </a:rPr>
                <a:t>Node</a:t>
              </a:r>
              <a:r>
                <a:rPr kumimoji="0" lang="de-DE" sz="1200" b="1" i="0" u="none" strike="noStrike" kern="0" cap="none" spc="0" normalizeH="0" baseline="0" noProof="0" dirty="0">
                  <a:ln>
                    <a:noFill/>
                  </a:ln>
                  <a:solidFill>
                    <a:srgbClr val="FFFFFF"/>
                  </a:solidFill>
                  <a:effectLst/>
                  <a:uLnTx/>
                  <a:uFillTx/>
                  <a:latin typeface="Calibri"/>
                  <a:ea typeface="+mn-ea"/>
                  <a:cs typeface="+mn-cs"/>
                </a:rPr>
                <a:t/>
              </a:r>
              <a:br>
                <a:rPr kumimoji="0" lang="de-DE" sz="1200" b="1" i="0" u="none" strike="noStrike" kern="0" cap="none" spc="0" normalizeH="0" baseline="0" noProof="0" dirty="0">
                  <a:ln>
                    <a:noFill/>
                  </a:ln>
                  <a:solidFill>
                    <a:srgbClr val="FFFFFF"/>
                  </a:solidFill>
                  <a:effectLst/>
                  <a:uLnTx/>
                  <a:uFillTx/>
                  <a:latin typeface="Calibri"/>
                  <a:ea typeface="+mn-ea"/>
                  <a:cs typeface="+mn-cs"/>
                </a:rPr>
              </a:br>
              <a:r>
                <a:rPr kumimoji="0" lang="de-DE" sz="1200" b="1" i="0" u="none" strike="noStrike" kern="0" cap="none" spc="0" normalizeH="0" baseline="0" noProof="0" dirty="0">
                  <a:ln>
                    <a:noFill/>
                  </a:ln>
                  <a:solidFill>
                    <a:srgbClr val="FFFFFF"/>
                  </a:solidFill>
                  <a:effectLst/>
                  <a:uLnTx/>
                  <a:uFillTx/>
                  <a:latin typeface="Calibri"/>
                  <a:ea typeface="+mn-ea"/>
                  <a:cs typeface="+mn-cs"/>
                </a:rPr>
                <a:t>(Corporate Wallet)</a:t>
              </a:r>
            </a:p>
          </p:txBody>
        </p:sp>
        <p:pic>
          <p:nvPicPr>
            <p:cNvPr id="73" name="Grafik 72"/>
            <p:cNvPicPr>
              <a:picLocks noChangeAspect="1"/>
            </p:cNvPicPr>
            <p:nvPr/>
          </p:nvPicPr>
          <p:blipFill>
            <a:blip r:embed="rId10"/>
            <a:stretch>
              <a:fillRect/>
            </a:stretch>
          </p:blipFill>
          <p:spPr>
            <a:xfrm>
              <a:off x="-852026" y="3957264"/>
              <a:ext cx="625083" cy="520903"/>
            </a:xfrm>
            <a:prstGeom prst="rect">
              <a:avLst/>
            </a:prstGeom>
          </p:spPr>
        </p:pic>
        <p:pic>
          <p:nvPicPr>
            <p:cNvPr id="76" name="Grafik 75"/>
            <p:cNvPicPr>
              <a:picLocks noChangeAspect="1"/>
            </p:cNvPicPr>
            <p:nvPr/>
          </p:nvPicPr>
          <p:blipFill>
            <a:blip r:embed="rId10"/>
            <a:stretch>
              <a:fillRect/>
            </a:stretch>
          </p:blipFill>
          <p:spPr>
            <a:xfrm>
              <a:off x="-1810968" y="3957264"/>
              <a:ext cx="625083" cy="520903"/>
            </a:xfrm>
            <a:prstGeom prst="rect">
              <a:avLst/>
            </a:prstGeom>
          </p:spPr>
        </p:pic>
        <p:pic>
          <p:nvPicPr>
            <p:cNvPr id="79" name="Grafik 78"/>
            <p:cNvPicPr>
              <a:picLocks noChangeAspect="1"/>
            </p:cNvPicPr>
            <p:nvPr/>
          </p:nvPicPr>
          <p:blipFill>
            <a:blip r:embed="rId10"/>
            <a:stretch>
              <a:fillRect/>
            </a:stretch>
          </p:blipFill>
          <p:spPr>
            <a:xfrm>
              <a:off x="106915" y="3957264"/>
              <a:ext cx="625083" cy="520903"/>
            </a:xfrm>
            <a:prstGeom prst="rect">
              <a:avLst/>
            </a:prstGeom>
          </p:spPr>
        </p:pic>
      </p:grpSp>
      <p:pic>
        <p:nvPicPr>
          <p:cNvPr id="83" name="Grafik 82"/>
          <p:cNvPicPr>
            <a:picLocks noChangeAspect="1"/>
          </p:cNvPicPr>
          <p:nvPr/>
        </p:nvPicPr>
        <p:blipFill>
          <a:blip r:embed="rId12"/>
          <a:stretch>
            <a:fillRect/>
          </a:stretch>
        </p:blipFill>
        <p:spPr>
          <a:xfrm>
            <a:off x="422952" y="4513447"/>
            <a:ext cx="2611405" cy="1809442"/>
          </a:xfrm>
          <a:prstGeom prst="rect">
            <a:avLst/>
          </a:prstGeom>
        </p:spPr>
      </p:pic>
      <p:sp>
        <p:nvSpPr>
          <p:cNvPr id="27" name="Rechteck 26"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51" name="Rechteck 50"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cxnSp>
        <p:nvCxnSpPr>
          <p:cNvPr id="95" name="Gerade Verbindung mit Pfeil 94"/>
          <p:cNvCxnSpPr/>
          <p:nvPr/>
        </p:nvCxnSpPr>
        <p:spPr>
          <a:xfrm flipH="1">
            <a:off x="1546168" y="4450945"/>
            <a:ext cx="215766" cy="694632"/>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flipH="1">
            <a:off x="1620982" y="4475884"/>
            <a:ext cx="1122218" cy="694632"/>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2" name="Grafik 101"/>
          <p:cNvPicPr>
            <a:picLocks noChangeAspect="1"/>
          </p:cNvPicPr>
          <p:nvPr/>
        </p:nvPicPr>
        <p:blipFill>
          <a:blip r:embed="rId12"/>
          <a:stretch>
            <a:fillRect/>
          </a:stretch>
        </p:blipFill>
        <p:spPr>
          <a:xfrm>
            <a:off x="3305268" y="4513447"/>
            <a:ext cx="2611405" cy="1801011"/>
          </a:xfrm>
          <a:prstGeom prst="rect">
            <a:avLst/>
          </a:prstGeom>
        </p:spPr>
      </p:pic>
      <p:pic>
        <p:nvPicPr>
          <p:cNvPr id="103" name="Grafik 102"/>
          <p:cNvPicPr>
            <a:picLocks noChangeAspect="1"/>
          </p:cNvPicPr>
          <p:nvPr/>
        </p:nvPicPr>
        <p:blipFill>
          <a:blip r:embed="rId12"/>
          <a:stretch>
            <a:fillRect/>
          </a:stretch>
        </p:blipFill>
        <p:spPr>
          <a:xfrm>
            <a:off x="9143079" y="4513447"/>
            <a:ext cx="2611405" cy="1799115"/>
          </a:xfrm>
          <a:prstGeom prst="rect">
            <a:avLst/>
          </a:prstGeom>
        </p:spPr>
      </p:pic>
      <p:cxnSp>
        <p:nvCxnSpPr>
          <p:cNvPr id="118" name="Gerade Verbindung mit Pfeil 117"/>
          <p:cNvCxnSpPr/>
          <p:nvPr/>
        </p:nvCxnSpPr>
        <p:spPr>
          <a:xfrm flipH="1">
            <a:off x="4610970" y="4475530"/>
            <a:ext cx="926746" cy="82799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4586032" y="4496821"/>
            <a:ext cx="24939" cy="78176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a:off x="3733182" y="4490712"/>
            <a:ext cx="793472" cy="812808"/>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126"/>
          <p:cNvCxnSpPr/>
          <p:nvPr/>
        </p:nvCxnSpPr>
        <p:spPr>
          <a:xfrm flipH="1">
            <a:off x="10837127" y="4469299"/>
            <a:ext cx="594969" cy="406093"/>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p:nvPr/>
        </p:nvCxnSpPr>
        <p:spPr>
          <a:xfrm>
            <a:off x="9594085" y="4469299"/>
            <a:ext cx="129315" cy="1098021"/>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p:cNvCxnSpPr/>
          <p:nvPr/>
        </p:nvCxnSpPr>
        <p:spPr>
          <a:xfrm flipH="1">
            <a:off x="10415611" y="4488508"/>
            <a:ext cx="33171" cy="773348"/>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6" name="Grafik 135"/>
          <p:cNvPicPr>
            <a:picLocks noChangeAspect="1"/>
          </p:cNvPicPr>
          <p:nvPr/>
        </p:nvPicPr>
        <p:blipFill>
          <a:blip r:embed="rId13"/>
          <a:stretch>
            <a:fillRect/>
          </a:stretch>
        </p:blipFill>
        <p:spPr>
          <a:xfrm>
            <a:off x="6348651" y="1441873"/>
            <a:ext cx="259867" cy="157171"/>
          </a:xfrm>
          <a:prstGeom prst="rect">
            <a:avLst/>
          </a:prstGeom>
        </p:spPr>
      </p:pic>
      <p:pic>
        <p:nvPicPr>
          <p:cNvPr id="137" name="Grafik 136"/>
          <p:cNvPicPr>
            <a:picLocks noChangeAspect="1"/>
          </p:cNvPicPr>
          <p:nvPr/>
        </p:nvPicPr>
        <p:blipFill>
          <a:blip r:embed="rId14"/>
          <a:stretch>
            <a:fillRect/>
          </a:stretch>
        </p:blipFill>
        <p:spPr>
          <a:xfrm>
            <a:off x="7049378" y="1818318"/>
            <a:ext cx="254408" cy="161717"/>
          </a:xfrm>
          <a:prstGeom prst="rect">
            <a:avLst/>
          </a:prstGeom>
        </p:spPr>
      </p:pic>
      <p:pic>
        <p:nvPicPr>
          <p:cNvPr id="138" name="Grafik 137"/>
          <p:cNvPicPr>
            <a:picLocks noChangeAspect="1"/>
          </p:cNvPicPr>
          <p:nvPr/>
        </p:nvPicPr>
        <p:blipFill>
          <a:blip r:embed="rId15"/>
          <a:stretch>
            <a:fillRect/>
          </a:stretch>
        </p:blipFill>
        <p:spPr>
          <a:xfrm>
            <a:off x="7051776" y="2432628"/>
            <a:ext cx="246784" cy="166916"/>
          </a:xfrm>
          <a:prstGeom prst="rect">
            <a:avLst/>
          </a:prstGeom>
        </p:spPr>
      </p:pic>
      <p:pic>
        <p:nvPicPr>
          <p:cNvPr id="139" name="Grafik 138"/>
          <p:cNvPicPr>
            <a:picLocks noChangeAspect="1"/>
          </p:cNvPicPr>
          <p:nvPr/>
        </p:nvPicPr>
        <p:blipFill>
          <a:blip r:embed="rId13"/>
          <a:stretch>
            <a:fillRect/>
          </a:stretch>
        </p:blipFill>
        <p:spPr>
          <a:xfrm>
            <a:off x="2003529" y="3879304"/>
            <a:ext cx="259867" cy="157171"/>
          </a:xfrm>
          <a:prstGeom prst="rect">
            <a:avLst/>
          </a:prstGeom>
        </p:spPr>
      </p:pic>
      <p:pic>
        <p:nvPicPr>
          <p:cNvPr id="141" name="Grafik 140"/>
          <p:cNvPicPr>
            <a:picLocks noChangeAspect="1"/>
          </p:cNvPicPr>
          <p:nvPr/>
        </p:nvPicPr>
        <p:blipFill>
          <a:blip r:embed="rId13"/>
          <a:stretch>
            <a:fillRect/>
          </a:stretch>
        </p:blipFill>
        <p:spPr>
          <a:xfrm>
            <a:off x="4840731" y="3885497"/>
            <a:ext cx="259867" cy="157171"/>
          </a:xfrm>
          <a:prstGeom prst="rect">
            <a:avLst/>
          </a:prstGeom>
        </p:spPr>
      </p:pic>
      <p:pic>
        <p:nvPicPr>
          <p:cNvPr id="142" name="Grafik 141"/>
          <p:cNvPicPr>
            <a:picLocks noChangeAspect="1"/>
          </p:cNvPicPr>
          <p:nvPr/>
        </p:nvPicPr>
        <p:blipFill>
          <a:blip r:embed="rId13"/>
          <a:stretch>
            <a:fillRect/>
          </a:stretch>
        </p:blipFill>
        <p:spPr>
          <a:xfrm>
            <a:off x="10724407" y="3871645"/>
            <a:ext cx="259867" cy="157171"/>
          </a:xfrm>
          <a:prstGeom prst="rect">
            <a:avLst/>
          </a:prstGeom>
        </p:spPr>
      </p:pic>
      <p:pic>
        <p:nvPicPr>
          <p:cNvPr id="143" name="Grafik 142"/>
          <p:cNvPicPr>
            <a:picLocks noChangeAspect="1"/>
          </p:cNvPicPr>
          <p:nvPr/>
        </p:nvPicPr>
        <p:blipFill>
          <a:blip r:embed="rId14"/>
          <a:stretch>
            <a:fillRect/>
          </a:stretch>
        </p:blipFill>
        <p:spPr>
          <a:xfrm>
            <a:off x="2846929" y="3874877"/>
            <a:ext cx="254408" cy="161717"/>
          </a:xfrm>
          <a:prstGeom prst="rect">
            <a:avLst/>
          </a:prstGeom>
        </p:spPr>
      </p:pic>
      <p:pic>
        <p:nvPicPr>
          <p:cNvPr id="145" name="Grafik 144"/>
          <p:cNvPicPr>
            <a:picLocks noChangeAspect="1"/>
          </p:cNvPicPr>
          <p:nvPr/>
        </p:nvPicPr>
        <p:blipFill>
          <a:blip r:embed="rId14"/>
          <a:stretch>
            <a:fillRect/>
          </a:stretch>
        </p:blipFill>
        <p:spPr>
          <a:xfrm>
            <a:off x="5715687" y="3870991"/>
            <a:ext cx="254408" cy="161717"/>
          </a:xfrm>
          <a:prstGeom prst="rect">
            <a:avLst/>
          </a:prstGeom>
        </p:spPr>
      </p:pic>
      <p:pic>
        <p:nvPicPr>
          <p:cNvPr id="146" name="Grafik 145"/>
          <p:cNvPicPr>
            <a:picLocks noChangeAspect="1"/>
          </p:cNvPicPr>
          <p:nvPr/>
        </p:nvPicPr>
        <p:blipFill>
          <a:blip r:embed="rId14"/>
          <a:stretch>
            <a:fillRect/>
          </a:stretch>
        </p:blipFill>
        <p:spPr>
          <a:xfrm>
            <a:off x="11562199" y="3866564"/>
            <a:ext cx="254408" cy="161717"/>
          </a:xfrm>
          <a:prstGeom prst="rect">
            <a:avLst/>
          </a:prstGeom>
        </p:spPr>
      </p:pic>
      <p:pic>
        <p:nvPicPr>
          <p:cNvPr id="147" name="Grafik 146"/>
          <p:cNvPicPr>
            <a:picLocks noChangeAspect="1"/>
          </p:cNvPicPr>
          <p:nvPr/>
        </p:nvPicPr>
        <p:blipFill>
          <a:blip r:embed="rId15"/>
          <a:stretch>
            <a:fillRect/>
          </a:stretch>
        </p:blipFill>
        <p:spPr>
          <a:xfrm>
            <a:off x="9798886" y="3879304"/>
            <a:ext cx="246784" cy="166916"/>
          </a:xfrm>
          <a:prstGeom prst="rect">
            <a:avLst/>
          </a:prstGeom>
        </p:spPr>
      </p:pic>
      <p:pic>
        <p:nvPicPr>
          <p:cNvPr id="148" name="Grafik 147"/>
          <p:cNvPicPr>
            <a:picLocks noChangeAspect="1"/>
          </p:cNvPicPr>
          <p:nvPr/>
        </p:nvPicPr>
        <p:blipFill>
          <a:blip r:embed="rId15"/>
          <a:stretch>
            <a:fillRect/>
          </a:stretch>
        </p:blipFill>
        <p:spPr>
          <a:xfrm>
            <a:off x="3931999" y="3882198"/>
            <a:ext cx="246784" cy="166916"/>
          </a:xfrm>
          <a:prstGeom prst="rect">
            <a:avLst/>
          </a:prstGeom>
        </p:spPr>
      </p:pic>
      <p:pic>
        <p:nvPicPr>
          <p:cNvPr id="150" name="Grafik 149"/>
          <p:cNvPicPr>
            <a:picLocks noChangeAspect="1"/>
          </p:cNvPicPr>
          <p:nvPr/>
        </p:nvPicPr>
        <p:blipFill>
          <a:blip r:embed="rId15"/>
          <a:stretch>
            <a:fillRect/>
          </a:stretch>
        </p:blipFill>
        <p:spPr>
          <a:xfrm>
            <a:off x="1027398" y="3879489"/>
            <a:ext cx="246784" cy="166916"/>
          </a:xfrm>
          <a:prstGeom prst="rect">
            <a:avLst/>
          </a:prstGeom>
        </p:spPr>
      </p:pic>
      <p:cxnSp>
        <p:nvCxnSpPr>
          <p:cNvPr id="152" name="Gerade Verbindung mit Pfeil 151"/>
          <p:cNvCxnSpPr/>
          <p:nvPr/>
        </p:nvCxnSpPr>
        <p:spPr>
          <a:xfrm>
            <a:off x="791822" y="4447978"/>
            <a:ext cx="704468" cy="705912"/>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53" name="Grafik 1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89536" y="3876047"/>
            <a:ext cx="225268" cy="150141"/>
          </a:xfrm>
          <a:prstGeom prst="rect">
            <a:avLst/>
          </a:prstGeom>
        </p:spPr>
      </p:pic>
      <p:grpSp>
        <p:nvGrpSpPr>
          <p:cNvPr id="154" name="Gruppieren 153"/>
          <p:cNvGrpSpPr/>
          <p:nvPr/>
        </p:nvGrpSpPr>
        <p:grpSpPr>
          <a:xfrm>
            <a:off x="3718139" y="3286899"/>
            <a:ext cx="5243232" cy="3048508"/>
            <a:chOff x="-1193383" y="3286900"/>
            <a:chExt cx="5243232" cy="3048508"/>
          </a:xfrm>
        </p:grpSpPr>
        <p:sp>
          <p:nvSpPr>
            <p:cNvPr id="155" name="Rectangle 215"/>
            <p:cNvSpPr/>
            <p:nvPr/>
          </p:nvSpPr>
          <p:spPr>
            <a:xfrm>
              <a:off x="1256627" y="3710312"/>
              <a:ext cx="2793222" cy="2625096"/>
            </a:xfrm>
            <a:prstGeom prst="rect">
              <a:avLst/>
            </a:prstGeom>
            <a:solidFill>
              <a:srgbClr val="FFFFFF"/>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FFFFFF"/>
                </a:solidFill>
                <a:effectLst/>
                <a:uLnTx/>
                <a:uFillTx/>
                <a:latin typeface="Calibri"/>
                <a:ea typeface="+mn-ea"/>
                <a:cs typeface="+mn-cs"/>
              </a:endParaRPr>
            </a:p>
          </p:txBody>
        </p:sp>
        <p:sp>
          <p:nvSpPr>
            <p:cNvPr id="156" name="Rectangle 235"/>
            <p:cNvSpPr/>
            <p:nvPr/>
          </p:nvSpPr>
          <p:spPr>
            <a:xfrm>
              <a:off x="1256627" y="3286900"/>
              <a:ext cx="2793222" cy="568957"/>
            </a:xfrm>
            <a:prstGeom prst="rect">
              <a:avLst/>
            </a:prstGeom>
            <a:solidFill>
              <a:srgbClr val="002B64"/>
            </a:solidFill>
            <a:ln w="25400" cap="flat" cmpd="sng" algn="ctr">
              <a:solidFill>
                <a:srgbClr val="002B64"/>
              </a:solidFill>
              <a:prstDash val="solid"/>
            </a:ln>
            <a:effectLst/>
          </p:spPr>
          <p:txBody>
            <a:bodyPr rtlCol="0" anchor="ctr"/>
            <a:lstStyle/>
            <a:p>
              <a:pPr marL="0" marR="0" lvl="0" indent="0" algn="ctr" defTabSz="605284" eaLnBrk="1" fontAlgn="auto" latinLnBrk="0" hangingPunct="1">
                <a:lnSpc>
                  <a:spcPct val="100000"/>
                </a:lnSpc>
                <a:spcBef>
                  <a:spcPts val="0"/>
                </a:spcBef>
                <a:spcAft>
                  <a:spcPts val="0"/>
                </a:spcAft>
                <a:buClrTx/>
                <a:buSzTx/>
                <a:buFontTx/>
                <a:buNone/>
                <a:tabLst/>
                <a:defRPr/>
              </a:pPr>
              <a:r>
                <a:rPr lang="de-DE" sz="1200" b="1" kern="0" dirty="0">
                  <a:solidFill>
                    <a:srgbClr val="FFFFFF"/>
                  </a:solidFill>
                  <a:latin typeface="Calibri"/>
                </a:rPr>
                <a:t>Multiple</a:t>
              </a:r>
              <a:r>
                <a:rPr kumimoji="0" lang="de-DE" sz="1200" b="1" i="0" u="none" strike="noStrike" kern="0" cap="none" spc="0" normalizeH="0" baseline="0" noProof="0" dirty="0">
                  <a:ln>
                    <a:noFill/>
                  </a:ln>
                  <a:solidFill>
                    <a:srgbClr val="FFFFFF"/>
                  </a:solidFill>
                  <a:effectLst/>
                  <a:uLnTx/>
                  <a:uFillTx/>
                  <a:latin typeface="Calibri"/>
                  <a:ea typeface="+mn-ea"/>
                  <a:cs typeface="+mn-cs"/>
                </a:rPr>
                <a:t> Network Nodes</a:t>
              </a:r>
              <a:br>
                <a:rPr kumimoji="0" lang="de-DE" sz="1200" b="1" i="0" u="none" strike="noStrike" kern="0" cap="none" spc="0" normalizeH="0" baseline="0" noProof="0" dirty="0">
                  <a:ln>
                    <a:noFill/>
                  </a:ln>
                  <a:solidFill>
                    <a:srgbClr val="FFFFFF"/>
                  </a:solidFill>
                  <a:effectLst/>
                  <a:uLnTx/>
                  <a:uFillTx/>
                  <a:latin typeface="Calibri"/>
                  <a:ea typeface="+mn-ea"/>
                  <a:cs typeface="+mn-cs"/>
                </a:rPr>
              </a:br>
              <a:r>
                <a:rPr kumimoji="0" lang="de-DE" sz="1200" b="1" i="0" u="none" strike="noStrike" kern="0" cap="none" spc="0" normalizeH="0" baseline="0" noProof="0" dirty="0">
                  <a:ln>
                    <a:noFill/>
                  </a:ln>
                  <a:solidFill>
                    <a:srgbClr val="FFFFFF"/>
                  </a:solidFill>
                  <a:effectLst/>
                  <a:uLnTx/>
                  <a:uFillTx/>
                  <a:latin typeface="Calibri"/>
                  <a:ea typeface="+mn-ea"/>
                  <a:cs typeface="+mn-cs"/>
                </a:rPr>
                <a:t>(Corporate Wallet)</a:t>
              </a:r>
            </a:p>
          </p:txBody>
        </p:sp>
        <p:pic>
          <p:nvPicPr>
            <p:cNvPr id="157" name="Grafik 156"/>
            <p:cNvPicPr>
              <a:picLocks noChangeAspect="1"/>
            </p:cNvPicPr>
            <p:nvPr/>
          </p:nvPicPr>
          <p:blipFill>
            <a:blip r:embed="rId10"/>
            <a:stretch>
              <a:fillRect/>
            </a:stretch>
          </p:blipFill>
          <p:spPr>
            <a:xfrm>
              <a:off x="2348188" y="3942987"/>
              <a:ext cx="625083" cy="520903"/>
            </a:xfrm>
            <a:prstGeom prst="rect">
              <a:avLst/>
            </a:prstGeom>
          </p:spPr>
        </p:pic>
        <p:pic>
          <p:nvPicPr>
            <p:cNvPr id="158" name="Grafik 157"/>
            <p:cNvPicPr>
              <a:picLocks noChangeAspect="1"/>
            </p:cNvPicPr>
            <p:nvPr/>
          </p:nvPicPr>
          <p:blipFill>
            <a:blip r:embed="rId10"/>
            <a:stretch>
              <a:fillRect/>
            </a:stretch>
          </p:blipFill>
          <p:spPr>
            <a:xfrm>
              <a:off x="1394546" y="3942987"/>
              <a:ext cx="625083" cy="520903"/>
            </a:xfrm>
            <a:prstGeom prst="rect">
              <a:avLst/>
            </a:prstGeom>
          </p:spPr>
        </p:pic>
        <p:cxnSp>
          <p:nvCxnSpPr>
            <p:cNvPr id="159" name="Gerade Verbindung mit Pfeil 158"/>
            <p:cNvCxnSpPr/>
            <p:nvPr/>
          </p:nvCxnSpPr>
          <p:spPr>
            <a:xfrm>
              <a:off x="-1193383" y="4447978"/>
              <a:ext cx="704468" cy="705912"/>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60" name="Grafik 159"/>
            <p:cNvPicPr>
              <a:picLocks noChangeAspect="1"/>
            </p:cNvPicPr>
            <p:nvPr/>
          </p:nvPicPr>
          <p:blipFill>
            <a:blip r:embed="rId10"/>
            <a:stretch>
              <a:fillRect/>
            </a:stretch>
          </p:blipFill>
          <p:spPr>
            <a:xfrm>
              <a:off x="3301830" y="3942987"/>
              <a:ext cx="625083" cy="520903"/>
            </a:xfrm>
            <a:prstGeom prst="rect">
              <a:avLst/>
            </a:prstGeom>
          </p:spPr>
        </p:pic>
      </p:grpSp>
      <p:pic>
        <p:nvPicPr>
          <p:cNvPr id="161" name="Grafik 160"/>
          <p:cNvPicPr>
            <a:picLocks noChangeAspect="1"/>
          </p:cNvPicPr>
          <p:nvPr/>
        </p:nvPicPr>
        <p:blipFill>
          <a:blip r:embed="rId12"/>
          <a:stretch>
            <a:fillRect/>
          </a:stretch>
        </p:blipFill>
        <p:spPr>
          <a:xfrm>
            <a:off x="6326418" y="4513446"/>
            <a:ext cx="2611405" cy="1796301"/>
          </a:xfrm>
          <a:prstGeom prst="rect">
            <a:avLst/>
          </a:prstGeom>
        </p:spPr>
      </p:pic>
      <p:cxnSp>
        <p:nvCxnSpPr>
          <p:cNvPr id="162" name="Gerade Verbindung mit Pfeil 161"/>
          <p:cNvCxnSpPr/>
          <p:nvPr/>
        </p:nvCxnSpPr>
        <p:spPr>
          <a:xfrm>
            <a:off x="6641402" y="4464603"/>
            <a:ext cx="807353" cy="1229614"/>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flipH="1">
            <a:off x="7448755" y="4447977"/>
            <a:ext cx="158269" cy="680973"/>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p:nvPr/>
        </p:nvCxnSpPr>
        <p:spPr>
          <a:xfrm flipH="1">
            <a:off x="8279713" y="4447263"/>
            <a:ext cx="246180" cy="856256"/>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65" name="Grafik 164"/>
          <p:cNvPicPr>
            <a:picLocks noChangeAspect="1"/>
          </p:cNvPicPr>
          <p:nvPr/>
        </p:nvPicPr>
        <p:blipFill>
          <a:blip r:embed="rId13"/>
          <a:stretch>
            <a:fillRect/>
          </a:stretch>
        </p:blipFill>
        <p:spPr>
          <a:xfrm>
            <a:off x="7799576" y="3879303"/>
            <a:ext cx="259867" cy="157171"/>
          </a:xfrm>
          <a:prstGeom prst="rect">
            <a:avLst/>
          </a:prstGeom>
        </p:spPr>
      </p:pic>
      <p:pic>
        <p:nvPicPr>
          <p:cNvPr id="166" name="Grafik 165"/>
          <p:cNvPicPr>
            <a:picLocks noChangeAspect="1"/>
          </p:cNvPicPr>
          <p:nvPr/>
        </p:nvPicPr>
        <p:blipFill>
          <a:blip r:embed="rId14"/>
          <a:stretch>
            <a:fillRect/>
          </a:stretch>
        </p:blipFill>
        <p:spPr>
          <a:xfrm>
            <a:off x="8684278" y="3874975"/>
            <a:ext cx="254408" cy="161717"/>
          </a:xfrm>
          <a:prstGeom prst="rect">
            <a:avLst/>
          </a:prstGeom>
        </p:spPr>
      </p:pic>
      <p:pic>
        <p:nvPicPr>
          <p:cNvPr id="167" name="Grafik 166"/>
          <p:cNvPicPr>
            <a:picLocks noChangeAspect="1"/>
          </p:cNvPicPr>
          <p:nvPr/>
        </p:nvPicPr>
        <p:blipFill>
          <a:blip r:embed="rId15"/>
          <a:stretch>
            <a:fillRect/>
          </a:stretch>
        </p:blipFill>
        <p:spPr>
          <a:xfrm>
            <a:off x="6851905" y="3879303"/>
            <a:ext cx="246784" cy="166916"/>
          </a:xfrm>
          <a:prstGeom prst="rect">
            <a:avLst/>
          </a:prstGeom>
        </p:spPr>
      </p:pic>
      <p:cxnSp>
        <p:nvCxnSpPr>
          <p:cNvPr id="168" name="Gewinkelter Verbinder 167"/>
          <p:cNvCxnSpPr>
            <a:stCxn id="10" idx="2"/>
            <a:endCxn id="156" idx="0"/>
          </p:cNvCxnSpPr>
          <p:nvPr/>
        </p:nvCxnSpPr>
        <p:spPr>
          <a:xfrm rot="16200000" flipH="1">
            <a:off x="6712094" y="2434232"/>
            <a:ext cx="371635" cy="1333698"/>
          </a:xfrm>
          <a:prstGeom prst="bentConnector3">
            <a:avLst>
              <a:gd name="adj1" fmla="val 50000"/>
            </a:avLst>
          </a:prstGeom>
          <a:noFill/>
          <a:ln w="12700" cap="flat" cmpd="sng" algn="ctr">
            <a:solidFill>
              <a:srgbClr val="0068A9">
                <a:shade val="95000"/>
                <a:satMod val="105000"/>
              </a:srgbClr>
            </a:solidFill>
            <a:prstDash val="solid"/>
            <a:tailEnd type="triangle"/>
          </a:ln>
          <a:effectLst/>
        </p:spPr>
      </p:cxnSp>
    </p:spTree>
    <p:extLst>
      <p:ext uri="{BB962C8B-B14F-4D97-AF65-F5344CB8AC3E}">
        <p14:creationId xmlns:p14="http://schemas.microsoft.com/office/powerpoint/2010/main" val="236270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Logo.jpg" descr="Logo.jpg"/>
          <p:cNvPicPr>
            <a:picLocks noChangeAspect="1"/>
          </p:cNvPicPr>
          <p:nvPr/>
        </p:nvPicPr>
        <p:blipFill>
          <a:blip r:embed="rId3"/>
          <a:stretch>
            <a:fillRect/>
          </a:stretch>
        </p:blipFill>
        <p:spPr>
          <a:xfrm>
            <a:off x="-1" y="0"/>
            <a:ext cx="12206125" cy="6859588"/>
          </a:xfrm>
          <a:prstGeom prst="rect">
            <a:avLst/>
          </a:prstGeom>
          <a:solidFill>
            <a:schemeClr val="bg1"/>
          </a:solidFill>
          <a:ln w="12700">
            <a:solidFill>
              <a:schemeClr val="bg1"/>
            </a:solidFill>
            <a:miter lim="400000"/>
          </a:ln>
        </p:spPr>
      </p:pic>
      <p:sp>
        <p:nvSpPr>
          <p:cNvPr id="11" name="Rechteck 10"/>
          <p:cNvSpPr/>
          <p:nvPr/>
        </p:nvSpPr>
        <p:spPr>
          <a:xfrm>
            <a:off x="498765" y="468535"/>
            <a:ext cx="1209124" cy="967299"/>
          </a:xfrm>
          <a:prstGeom prst="rect">
            <a:avLst/>
          </a:prstGeom>
          <a:solidFill>
            <a:srgbClr val="1F1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2"/>
          </p:nvPr>
        </p:nvSpPr>
        <p:spPr/>
        <p:txBody>
          <a:bodyPr/>
          <a:lstStyle/>
          <a:p>
            <a:r>
              <a:rPr lang="de-DE"/>
              <a:t>12.12.2019</a:t>
            </a:r>
          </a:p>
        </p:txBody>
      </p:sp>
      <p:sp>
        <p:nvSpPr>
          <p:cNvPr id="3" name="Fußzeilenplatzhalter 2"/>
          <p:cNvSpPr>
            <a:spLocks noGrp="1"/>
          </p:cNvSpPr>
          <p:nvPr>
            <p:ph type="ftr" sz="quarter" idx="3"/>
          </p:nvPr>
        </p:nvSpPr>
        <p:spPr/>
        <p:txBody>
          <a:bodyPr/>
          <a:lstStyle/>
          <a:p>
            <a:r>
              <a:rPr lang="en-US" dirty="0"/>
              <a:t>| Arvato Financial Solutions | Cinfoni Network | ATEL                                                                                                  - CONFIDENTIAL -</a:t>
            </a:r>
            <a:endParaRPr lang="de-DE" dirty="0"/>
          </a:p>
        </p:txBody>
      </p:sp>
      <p:sp>
        <p:nvSpPr>
          <p:cNvPr id="4" name="Foliennummernplatzhalter 3"/>
          <p:cNvSpPr>
            <a:spLocks noGrp="1"/>
          </p:cNvSpPr>
          <p:nvPr>
            <p:ph type="sldNum" sz="quarter" idx="4"/>
          </p:nvPr>
        </p:nvSpPr>
        <p:spPr/>
        <p:txBody>
          <a:bodyPr/>
          <a:lstStyle/>
          <a:p>
            <a:fld id="{A5FE0BE9-2605-47C0-8F30-F383CC1BC3CC}" type="slidenum">
              <a:rPr lang="de-DE" smtClean="0"/>
              <a:pPr/>
              <a:t>2</a:t>
            </a:fld>
            <a:endParaRPr lang="de-DE" dirty="0"/>
          </a:p>
        </p:txBody>
      </p:sp>
    </p:spTree>
    <p:extLst>
      <p:ext uri="{BB962C8B-B14F-4D97-AF65-F5344CB8AC3E}">
        <p14:creationId xmlns:p14="http://schemas.microsoft.com/office/powerpoint/2010/main" val="161787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a:t>A Strong Network for Financial Services (FS)</a:t>
            </a:r>
            <a:br>
              <a:rPr lang="en-US"/>
            </a:br>
            <a:r>
              <a:rPr lang="en-US"/>
              <a:t>Bertelsmann and Arvato Affiliations Provide Unique Value for FS</a:t>
            </a:r>
            <a:endParaRPr lang="en-GB" dirty="0"/>
          </a:p>
        </p:txBody>
      </p:sp>
      <p:sp>
        <p:nvSpPr>
          <p:cNvPr id="5" name="Datumsplatzhalter 4"/>
          <p:cNvSpPr>
            <a:spLocks noGrp="1"/>
          </p:cNvSpPr>
          <p:nvPr>
            <p:ph type="dt" sz="half" idx="2"/>
          </p:nvPr>
        </p:nvSpPr>
        <p:spPr/>
        <p:txBody>
          <a:bodyPr/>
          <a:lstStyle/>
          <a:p>
            <a:r>
              <a:rPr lang="de-DE"/>
              <a:t>12.12.2019</a:t>
            </a:r>
            <a:endParaRPr lang="de-DE" dirty="0"/>
          </a:p>
        </p:txBody>
      </p:sp>
      <p:sp>
        <p:nvSpPr>
          <p:cNvPr id="15" name="Foliennummernplatzhalter 14"/>
          <p:cNvSpPr>
            <a:spLocks noGrp="1"/>
          </p:cNvSpPr>
          <p:nvPr>
            <p:ph type="sldNum" sz="quarter" idx="4"/>
          </p:nvPr>
        </p:nvSpPr>
        <p:spPr/>
        <p:txBody>
          <a:bodyPr/>
          <a:lstStyle/>
          <a:p>
            <a:fld id="{A5FE0BE9-2605-47C0-8F30-F383CC1BC3CC}" type="slidenum">
              <a:rPr lang="de-DE" smtClean="0"/>
              <a:pPr/>
              <a:t>3</a:t>
            </a:fld>
            <a:endParaRPr lang="de-DE" dirty="0"/>
          </a:p>
        </p:txBody>
      </p:sp>
      <p:sp>
        <p:nvSpPr>
          <p:cNvPr id="13" name="Fußzeilenplatzhalter 12"/>
          <p:cNvSpPr>
            <a:spLocks noGrp="1"/>
          </p:cNvSpPr>
          <p:nvPr>
            <p:ph type="ftr" sz="quarter" idx="3"/>
          </p:nvPr>
        </p:nvSpPr>
        <p:spPr/>
        <p:txBody>
          <a:bodyPr/>
          <a:lstStyle/>
          <a:p>
            <a:r>
              <a:rPr lang="en-US"/>
              <a:t>| Arvato Financial Solutions | Cinfoni Network | ATEL                                                                                                  - CONFIDENTIAL -</a:t>
            </a:r>
            <a:endParaRPr lang="de-DE" dirty="0"/>
          </a:p>
        </p:txBody>
      </p:sp>
      <p:sp>
        <p:nvSpPr>
          <p:cNvPr id="58" name="Rectangle 18"/>
          <p:cNvSpPr/>
          <p:nvPr/>
        </p:nvSpPr>
        <p:spPr>
          <a:xfrm>
            <a:off x="274683" y="1297679"/>
            <a:ext cx="11789498" cy="5213475"/>
          </a:xfrm>
          <a:prstGeom prst="rect">
            <a:avLst/>
          </a:prstGeom>
          <a:solidFill>
            <a:srgbClr val="00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78" name="Isosceles Triangle 54">
            <a:extLst>
              <a:ext uri="{FF2B5EF4-FFF2-40B4-BE49-F238E27FC236}">
                <a16:creationId xmlns:a16="http://schemas.microsoft.com/office/drawing/2014/main" xmlns="" id="{E10026D1-78AB-4AC3-BA69-B74CA0FB61F6}"/>
              </a:ext>
            </a:extLst>
          </p:cNvPr>
          <p:cNvSpPr/>
          <p:nvPr/>
        </p:nvSpPr>
        <p:spPr>
          <a:xfrm>
            <a:off x="2861727" y="3563940"/>
            <a:ext cx="1018182" cy="1816668"/>
          </a:xfrm>
          <a:prstGeom prst="triangle">
            <a:avLst/>
          </a:prstGeom>
          <a:solidFill>
            <a:srgbClr val="FFFFFF">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9" name="TextBox 5">
            <a:extLst>
              <a:ext uri="{FF2B5EF4-FFF2-40B4-BE49-F238E27FC236}">
                <a16:creationId xmlns:a16="http://schemas.microsoft.com/office/drawing/2014/main" xmlns="" id="{38F620CA-9B61-49A4-8E08-7462346A3FD9}"/>
              </a:ext>
            </a:extLst>
          </p:cNvPr>
          <p:cNvSpPr txBox="1"/>
          <p:nvPr/>
        </p:nvSpPr>
        <p:spPr>
          <a:xfrm>
            <a:off x="274683" y="1800734"/>
            <a:ext cx="2732549" cy="492315"/>
          </a:xfrm>
          <a:prstGeom prst="rect">
            <a:avLst/>
          </a:prstGeom>
          <a:noFill/>
          <a:ln w="3175">
            <a:noFill/>
          </a:ln>
        </p:spPr>
        <p:txBody>
          <a:bodyPr wrap="square" lIns="89977" tIns="0" rIns="89977" bIns="0" rtlCol="0">
            <a:spAutoFit/>
          </a:bodyPr>
          <a:lstStyle/>
          <a:p>
            <a:pPr algn="ctr">
              <a:buClr>
                <a:schemeClr val="accent1"/>
              </a:buClr>
              <a:buSzPct val="85000"/>
            </a:pPr>
            <a:r>
              <a:rPr lang="en-US" sz="1600" cap="all" spc="300" dirty="0">
                <a:solidFill>
                  <a:schemeClr val="bg1"/>
                </a:solidFill>
              </a:rPr>
              <a:t>Parent </a:t>
            </a:r>
            <a:br>
              <a:rPr lang="en-US" sz="1600" cap="all" spc="300" dirty="0">
                <a:solidFill>
                  <a:schemeClr val="bg1"/>
                </a:solidFill>
              </a:rPr>
            </a:br>
            <a:r>
              <a:rPr lang="en-US" sz="1600" cap="all" spc="300" dirty="0">
                <a:solidFill>
                  <a:schemeClr val="bg1"/>
                </a:solidFill>
              </a:rPr>
              <a:t>Company</a:t>
            </a:r>
          </a:p>
        </p:txBody>
      </p:sp>
      <p:sp>
        <p:nvSpPr>
          <p:cNvPr id="82" name="TextBox 10">
            <a:extLst>
              <a:ext uri="{FF2B5EF4-FFF2-40B4-BE49-F238E27FC236}">
                <a16:creationId xmlns:a16="http://schemas.microsoft.com/office/drawing/2014/main" xmlns="" id="{226BD3EF-7234-480C-BC76-61F9DF5010A4}"/>
              </a:ext>
            </a:extLst>
          </p:cNvPr>
          <p:cNvSpPr txBox="1"/>
          <p:nvPr/>
        </p:nvSpPr>
        <p:spPr>
          <a:xfrm>
            <a:off x="274683" y="3446822"/>
            <a:ext cx="2732549" cy="492315"/>
          </a:xfrm>
          <a:prstGeom prst="rect">
            <a:avLst/>
          </a:prstGeom>
          <a:noFill/>
          <a:ln w="3175">
            <a:noFill/>
          </a:ln>
        </p:spPr>
        <p:txBody>
          <a:bodyPr wrap="square" lIns="89977" tIns="0" rIns="89977" bIns="0" rtlCol="0">
            <a:spAutoFit/>
          </a:bodyPr>
          <a:lstStyle/>
          <a:p>
            <a:pPr algn="ctr">
              <a:buClr>
                <a:schemeClr val="accent1"/>
              </a:buClr>
              <a:buSzPct val="85000"/>
            </a:pPr>
            <a:r>
              <a:rPr lang="en-US" sz="1600" cap="all" spc="300" dirty="0">
                <a:solidFill>
                  <a:schemeClr val="bg1"/>
                </a:solidFill>
              </a:rPr>
              <a:t>Divisions of BERTELSMANN</a:t>
            </a:r>
          </a:p>
        </p:txBody>
      </p:sp>
      <p:sp>
        <p:nvSpPr>
          <p:cNvPr id="83" name="TextBox 11">
            <a:extLst>
              <a:ext uri="{FF2B5EF4-FFF2-40B4-BE49-F238E27FC236}">
                <a16:creationId xmlns:a16="http://schemas.microsoft.com/office/drawing/2014/main" xmlns="" id="{05CFA3BB-06FB-4FF9-9E36-48443AE84512}"/>
              </a:ext>
            </a:extLst>
          </p:cNvPr>
          <p:cNvSpPr txBox="1"/>
          <p:nvPr/>
        </p:nvSpPr>
        <p:spPr>
          <a:xfrm>
            <a:off x="274683" y="5085573"/>
            <a:ext cx="2732549" cy="492315"/>
          </a:xfrm>
          <a:prstGeom prst="rect">
            <a:avLst/>
          </a:prstGeom>
          <a:noFill/>
          <a:ln w="3175">
            <a:noFill/>
          </a:ln>
        </p:spPr>
        <p:txBody>
          <a:bodyPr wrap="square" lIns="89977" tIns="0" rIns="89977" bIns="0" rtlCol="0">
            <a:spAutoFit/>
          </a:bodyPr>
          <a:lstStyle/>
          <a:p>
            <a:pPr algn="ctr">
              <a:buClr>
                <a:schemeClr val="accent1"/>
              </a:buClr>
              <a:buSzPct val="85000"/>
            </a:pPr>
            <a:r>
              <a:rPr lang="en-US" sz="1600" cap="all" spc="300" dirty="0">
                <a:solidFill>
                  <a:schemeClr val="bg1"/>
                </a:solidFill>
              </a:rPr>
              <a:t>Solution Lines </a:t>
            </a:r>
            <a:br>
              <a:rPr lang="en-US" sz="1600" cap="all" spc="300" dirty="0">
                <a:solidFill>
                  <a:schemeClr val="bg1"/>
                </a:solidFill>
              </a:rPr>
            </a:br>
            <a:r>
              <a:rPr lang="en-US" sz="1600" cap="all" spc="300" dirty="0">
                <a:solidFill>
                  <a:schemeClr val="bg1"/>
                </a:solidFill>
              </a:rPr>
              <a:t>of Arvato</a:t>
            </a:r>
          </a:p>
        </p:txBody>
      </p:sp>
      <p:cxnSp>
        <p:nvCxnSpPr>
          <p:cNvPr id="84" name="Straight Connector 15">
            <a:extLst>
              <a:ext uri="{FF2B5EF4-FFF2-40B4-BE49-F238E27FC236}">
                <a16:creationId xmlns:a16="http://schemas.microsoft.com/office/drawing/2014/main" xmlns="" id="{EBB221F9-3820-43BF-B6BD-043A02191566}"/>
              </a:ext>
            </a:extLst>
          </p:cNvPr>
          <p:cNvCxnSpPr/>
          <p:nvPr/>
        </p:nvCxnSpPr>
        <p:spPr>
          <a:xfrm>
            <a:off x="2852185" y="5331729"/>
            <a:ext cx="525643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5" name="Group 68">
            <a:extLst>
              <a:ext uri="{FF2B5EF4-FFF2-40B4-BE49-F238E27FC236}">
                <a16:creationId xmlns:a16="http://schemas.microsoft.com/office/drawing/2014/main" xmlns="" id="{9B699B2E-9A2E-47D4-9F9D-08618CCD1A06}"/>
              </a:ext>
            </a:extLst>
          </p:cNvPr>
          <p:cNvGrpSpPr/>
          <p:nvPr/>
        </p:nvGrpSpPr>
        <p:grpSpPr>
          <a:xfrm>
            <a:off x="2827859" y="4788410"/>
            <a:ext cx="3687448" cy="1086638"/>
            <a:chOff x="2828596" y="4844341"/>
            <a:chExt cx="3688408" cy="1086921"/>
          </a:xfrm>
        </p:grpSpPr>
        <p:sp>
          <p:nvSpPr>
            <p:cNvPr id="86" name="Oval 7">
              <a:extLst>
                <a:ext uri="{FF2B5EF4-FFF2-40B4-BE49-F238E27FC236}">
                  <a16:creationId xmlns:a16="http://schemas.microsoft.com/office/drawing/2014/main" xmlns="" id="{3C300FFB-0BA3-4457-94CF-43AAF8014A7B}"/>
                </a:ext>
              </a:extLst>
            </p:cNvPr>
            <p:cNvSpPr/>
            <p:nvPr/>
          </p:nvSpPr>
          <p:spPr>
            <a:xfrm>
              <a:off x="2828596" y="4844341"/>
              <a:ext cx="1086921" cy="1086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solidFill>
                  <a:schemeClr val="bg1"/>
                </a:solidFill>
                <a:latin typeface="+mj-lt"/>
              </a:endParaRPr>
            </a:p>
          </p:txBody>
        </p:sp>
        <p:sp>
          <p:nvSpPr>
            <p:cNvPr id="87" name="Oval 8">
              <a:extLst>
                <a:ext uri="{FF2B5EF4-FFF2-40B4-BE49-F238E27FC236}">
                  <a16:creationId xmlns:a16="http://schemas.microsoft.com/office/drawing/2014/main" xmlns="" id="{AD7D1B4C-B62F-4050-A131-7DD9053D270B}"/>
                </a:ext>
              </a:extLst>
            </p:cNvPr>
            <p:cNvSpPr/>
            <p:nvPr/>
          </p:nvSpPr>
          <p:spPr>
            <a:xfrm>
              <a:off x="4129339" y="4844341"/>
              <a:ext cx="1086921" cy="1086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solidFill>
                  <a:schemeClr val="accent1"/>
                </a:solidFill>
              </a:endParaRPr>
            </a:p>
          </p:txBody>
        </p:sp>
        <p:sp>
          <p:nvSpPr>
            <p:cNvPr id="88" name="Oval 9">
              <a:extLst>
                <a:ext uri="{FF2B5EF4-FFF2-40B4-BE49-F238E27FC236}">
                  <a16:creationId xmlns:a16="http://schemas.microsoft.com/office/drawing/2014/main" xmlns="" id="{8AF20D94-442E-419A-BD39-2C73F70C0C4D}"/>
                </a:ext>
              </a:extLst>
            </p:cNvPr>
            <p:cNvSpPr/>
            <p:nvPr/>
          </p:nvSpPr>
          <p:spPr>
            <a:xfrm>
              <a:off x="5430083" y="4844341"/>
              <a:ext cx="1086921" cy="1086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solidFill>
                  <a:schemeClr val="accent1"/>
                </a:solidFill>
              </a:endParaRPr>
            </a:p>
          </p:txBody>
        </p:sp>
      </p:grpSp>
      <p:cxnSp>
        <p:nvCxnSpPr>
          <p:cNvPr id="89" name="Straight Connector 13">
            <a:extLst>
              <a:ext uri="{FF2B5EF4-FFF2-40B4-BE49-F238E27FC236}">
                <a16:creationId xmlns:a16="http://schemas.microsoft.com/office/drawing/2014/main" xmlns="" id="{30C11124-1504-4E9D-A7CE-A4354F14EFA4}"/>
              </a:ext>
            </a:extLst>
          </p:cNvPr>
          <p:cNvCxnSpPr>
            <a:cxnSpLocks/>
          </p:cNvCxnSpPr>
          <p:nvPr/>
        </p:nvCxnSpPr>
        <p:spPr>
          <a:xfrm>
            <a:off x="2848543" y="2046891"/>
            <a:ext cx="525893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Group 20">
            <a:extLst>
              <a:ext uri="{FF2B5EF4-FFF2-40B4-BE49-F238E27FC236}">
                <a16:creationId xmlns:a16="http://schemas.microsoft.com/office/drawing/2014/main" xmlns="" id="{8C9BE10D-7767-4446-99F1-E36031EBEF16}"/>
              </a:ext>
            </a:extLst>
          </p:cNvPr>
          <p:cNvGrpSpPr/>
          <p:nvPr/>
        </p:nvGrpSpPr>
        <p:grpSpPr>
          <a:xfrm>
            <a:off x="2827860" y="1800734"/>
            <a:ext cx="1769984" cy="492315"/>
            <a:chOff x="2862470" y="1608278"/>
            <a:chExt cx="1770445" cy="492443"/>
          </a:xfrm>
        </p:grpSpPr>
        <p:sp>
          <p:nvSpPr>
            <p:cNvPr id="91" name="Rectangle 16">
              <a:extLst>
                <a:ext uri="{FF2B5EF4-FFF2-40B4-BE49-F238E27FC236}">
                  <a16:creationId xmlns:a16="http://schemas.microsoft.com/office/drawing/2014/main" xmlns="" id="{8BF973E1-6209-4A0D-A0BF-47EBF4B725AF}"/>
                </a:ext>
              </a:extLst>
            </p:cNvPr>
            <p:cNvSpPr/>
            <p:nvPr/>
          </p:nvSpPr>
          <p:spPr>
            <a:xfrm>
              <a:off x="2862470" y="1608278"/>
              <a:ext cx="1770445"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en-US" sz="1400" dirty="0">
                <a:solidFill>
                  <a:schemeClr val="bg1"/>
                </a:solidFill>
              </a:endParaRPr>
            </a:p>
          </p:txBody>
        </p:sp>
        <p:pic>
          <p:nvPicPr>
            <p:cNvPr id="92" name="Grafik 38" descr="Markenarchitektur_inkl_BeAG.png">
              <a:extLst>
                <a:ext uri="{FF2B5EF4-FFF2-40B4-BE49-F238E27FC236}">
                  <a16:creationId xmlns:a16="http://schemas.microsoft.com/office/drawing/2014/main" xmlns="" id="{79E98A61-6AAA-48BB-8BBE-121694FAFDF5}"/>
                </a:ext>
              </a:extLst>
            </p:cNvPr>
            <p:cNvPicPr>
              <a:picLocks noChangeAspect="1"/>
            </p:cNvPicPr>
            <p:nvPr/>
          </p:nvPicPr>
          <p:blipFill>
            <a:blip r:embed="rId3" cstate="print"/>
            <a:srcRect l="27897" r="28597" b="82032"/>
            <a:stretch>
              <a:fillRect/>
            </a:stretch>
          </p:blipFill>
          <p:spPr>
            <a:xfrm>
              <a:off x="3077813" y="1763059"/>
              <a:ext cx="1339759" cy="182880"/>
            </a:xfrm>
            <a:prstGeom prst="rect">
              <a:avLst/>
            </a:prstGeom>
          </p:spPr>
        </p:pic>
      </p:grpSp>
      <p:graphicFrame>
        <p:nvGraphicFramePr>
          <p:cNvPr id="93" name="Table 64">
            <a:extLst>
              <a:ext uri="{FF2B5EF4-FFF2-40B4-BE49-F238E27FC236}">
                <a16:creationId xmlns:a16="http://schemas.microsoft.com/office/drawing/2014/main" xmlns="" id="{22001184-2806-4E42-BB20-A2C3FECB93C3}"/>
              </a:ext>
            </a:extLst>
          </p:cNvPr>
          <p:cNvGraphicFramePr>
            <a:graphicFrameLocks noGrp="1"/>
          </p:cNvGraphicFramePr>
          <p:nvPr>
            <p:extLst>
              <p:ext uri="{D42A27DB-BD31-4B8C-83A1-F6EECF244321}">
                <p14:modId xmlns:p14="http://schemas.microsoft.com/office/powerpoint/2010/main" val="3940780591"/>
              </p:ext>
            </p:extLst>
          </p:nvPr>
        </p:nvGraphicFramePr>
        <p:xfrm>
          <a:off x="8113924" y="1376299"/>
          <a:ext cx="3367785" cy="1341180"/>
        </p:xfrm>
        <a:graphic>
          <a:graphicData uri="http://schemas.openxmlformats.org/drawingml/2006/table">
            <a:tbl>
              <a:tblPr firstRow="1" bandRow="1">
                <a:tableStyleId>{5940675A-B579-460E-94D1-54222C63F5DA}</a:tableStyleId>
              </a:tblPr>
              <a:tblGrid>
                <a:gridCol w="2086799">
                  <a:extLst>
                    <a:ext uri="{9D8B030D-6E8A-4147-A177-3AD203B41FA5}">
                      <a16:colId xmlns:a16="http://schemas.microsoft.com/office/drawing/2014/main" xmlns="" val="4151561822"/>
                    </a:ext>
                  </a:extLst>
                </a:gridCol>
                <a:gridCol w="1280986">
                  <a:extLst>
                    <a:ext uri="{9D8B030D-6E8A-4147-A177-3AD203B41FA5}">
                      <a16:colId xmlns:a16="http://schemas.microsoft.com/office/drawing/2014/main" xmlns="" val="3255886707"/>
                    </a:ext>
                  </a:extLst>
                </a:gridCol>
              </a:tblGrid>
              <a:tr h="447060">
                <a:tc>
                  <a:txBody>
                    <a:bodyPr/>
                    <a:lstStyle/>
                    <a:p>
                      <a:pPr algn="r"/>
                      <a:r>
                        <a:rPr kumimoji="0" lang="en-GB" sz="1600" b="1" i="0" u="none" strike="noStrike" kern="0" cap="none" spc="0" normalizeH="0" baseline="0" dirty="0">
                          <a:ln>
                            <a:noFill/>
                          </a:ln>
                          <a:solidFill>
                            <a:srgbClr val="FFFFFF"/>
                          </a:solidFill>
                          <a:effectLst/>
                          <a:uLnTx/>
                          <a:uFillTx/>
                          <a:latin typeface="+mj-lt"/>
                        </a:rPr>
                        <a:t>Revenue</a:t>
                      </a:r>
                      <a:endParaRPr lang="en-US" sz="1600" dirty="0">
                        <a:latin typeface="+mj-lt"/>
                      </a:endParaRPr>
                    </a:p>
                  </a:txBody>
                  <a:tcPr marL="0" marR="274249"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€17.7bn </a:t>
                      </a:r>
                    </a:p>
                  </a:txBody>
                  <a:tcPr marL="91416"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2991381801"/>
                  </a:ext>
                </a:extLst>
              </a:tr>
              <a:tr h="447060">
                <a:tc>
                  <a:txBody>
                    <a:bodyPr/>
                    <a:lstStyle/>
                    <a:p>
                      <a:pPr marL="0" marR="0" lvl="0" indent="0" algn="r" defTabSz="806501"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FFFFFF"/>
                          </a:solidFill>
                          <a:effectLst/>
                          <a:uLnTx/>
                          <a:uFillTx/>
                          <a:latin typeface="+mj-lt"/>
                        </a:rPr>
                        <a:t>Operating EBITDA</a:t>
                      </a:r>
                    </a:p>
                  </a:txBody>
                  <a:tcPr marL="0" marR="274249" marT="0" marB="0" anchor="ctr">
                    <a:lnL w="6350" cap="flat" cmpd="sng" algn="ctr">
                      <a:solidFill>
                        <a:schemeClr val="bg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€2.59bn </a:t>
                      </a:r>
                    </a:p>
                  </a:txBody>
                  <a:tcPr marL="91416" marR="0" marT="0" marB="0" anchor="ctr">
                    <a:lnL w="12700" cmpd="sng">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422843995"/>
                  </a:ext>
                </a:extLst>
              </a:tr>
              <a:tr h="447060">
                <a:tc>
                  <a:txBody>
                    <a:bodyPr/>
                    <a:lstStyle/>
                    <a:p>
                      <a:pPr algn="r"/>
                      <a:r>
                        <a:rPr kumimoji="0" lang="en-GB" sz="1600" b="1" i="0" u="none" strike="noStrike" kern="0" cap="none" spc="0" normalizeH="0" baseline="0" dirty="0">
                          <a:ln>
                            <a:noFill/>
                          </a:ln>
                          <a:solidFill>
                            <a:srgbClr val="FFFFFF"/>
                          </a:solidFill>
                          <a:effectLst/>
                          <a:uLnTx/>
                          <a:uFillTx/>
                          <a:latin typeface="+mj-lt"/>
                        </a:rPr>
                        <a:t>Employees</a:t>
                      </a:r>
                      <a:endParaRPr lang="en-US" sz="1600" dirty="0">
                        <a:latin typeface="+mj-lt"/>
                      </a:endParaRPr>
                    </a:p>
                  </a:txBody>
                  <a:tcPr marL="0" marR="274249" marT="0" marB="0" anchor="ctr">
                    <a:lnL w="6350" cap="flat" cmpd="sng" algn="ctr">
                      <a:solidFill>
                        <a:schemeClr val="bg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117,220</a:t>
                      </a:r>
                    </a:p>
                  </a:txBody>
                  <a:tcPr marL="91416" marR="0" marT="0" marB="0" anchor="ctr">
                    <a:lnL w="12700" cmpd="sng">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1669814922"/>
                  </a:ext>
                </a:extLst>
              </a:tr>
            </a:tbl>
          </a:graphicData>
        </a:graphic>
      </p:graphicFrame>
      <p:graphicFrame>
        <p:nvGraphicFramePr>
          <p:cNvPr id="94" name="Table 66">
            <a:extLst>
              <a:ext uri="{FF2B5EF4-FFF2-40B4-BE49-F238E27FC236}">
                <a16:creationId xmlns:a16="http://schemas.microsoft.com/office/drawing/2014/main" xmlns="" id="{4A4E6B69-8ED3-45BA-AF08-58DB3F154B68}"/>
              </a:ext>
            </a:extLst>
          </p:cNvPr>
          <p:cNvGraphicFramePr>
            <a:graphicFrameLocks noGrp="1"/>
          </p:cNvGraphicFramePr>
          <p:nvPr>
            <p:extLst>
              <p:ext uri="{D42A27DB-BD31-4B8C-83A1-F6EECF244321}">
                <p14:modId xmlns:p14="http://schemas.microsoft.com/office/powerpoint/2010/main" val="4265020654"/>
              </p:ext>
            </p:extLst>
          </p:nvPr>
        </p:nvGraphicFramePr>
        <p:xfrm>
          <a:off x="8111395" y="4656971"/>
          <a:ext cx="3367785" cy="1341180"/>
        </p:xfrm>
        <a:graphic>
          <a:graphicData uri="http://schemas.openxmlformats.org/drawingml/2006/table">
            <a:tbl>
              <a:tblPr firstRow="1" bandRow="1">
                <a:tableStyleId>{5940675A-B579-460E-94D1-54222C63F5DA}</a:tableStyleId>
              </a:tblPr>
              <a:tblGrid>
                <a:gridCol w="2086799">
                  <a:extLst>
                    <a:ext uri="{9D8B030D-6E8A-4147-A177-3AD203B41FA5}">
                      <a16:colId xmlns:a16="http://schemas.microsoft.com/office/drawing/2014/main" xmlns="" val="4151561822"/>
                    </a:ext>
                  </a:extLst>
                </a:gridCol>
                <a:gridCol w="1280986">
                  <a:extLst>
                    <a:ext uri="{9D8B030D-6E8A-4147-A177-3AD203B41FA5}">
                      <a16:colId xmlns:a16="http://schemas.microsoft.com/office/drawing/2014/main" xmlns="" val="3255886707"/>
                    </a:ext>
                  </a:extLst>
                </a:gridCol>
              </a:tblGrid>
              <a:tr h="447060">
                <a:tc>
                  <a:txBody>
                    <a:bodyPr/>
                    <a:lstStyle/>
                    <a:p>
                      <a:pPr algn="r"/>
                      <a:r>
                        <a:rPr kumimoji="0" lang="en-GB" sz="1600" b="1" i="0" u="none" strike="noStrike" kern="0" cap="none" spc="0" normalizeH="0" baseline="0" dirty="0">
                          <a:ln>
                            <a:noFill/>
                          </a:ln>
                          <a:solidFill>
                            <a:srgbClr val="FFFFFF"/>
                          </a:solidFill>
                          <a:effectLst/>
                          <a:uLnTx/>
                          <a:uFillTx/>
                          <a:latin typeface="+mj-lt"/>
                        </a:rPr>
                        <a:t>Revenue</a:t>
                      </a:r>
                      <a:endParaRPr lang="en-US" sz="1600" dirty="0">
                        <a:latin typeface="+mj-lt"/>
                      </a:endParaRPr>
                    </a:p>
                  </a:txBody>
                  <a:tcPr marL="0" marR="274249"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 €4.1bn</a:t>
                      </a:r>
                    </a:p>
                  </a:txBody>
                  <a:tcPr marL="91416"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2991381801"/>
                  </a:ext>
                </a:extLst>
              </a:tr>
              <a:tr h="447060">
                <a:tc>
                  <a:txBody>
                    <a:bodyPr/>
                    <a:lstStyle/>
                    <a:p>
                      <a:pPr marL="0" marR="0" lvl="0" indent="0" algn="r" defTabSz="806501"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FFFFFF"/>
                          </a:solidFill>
                          <a:effectLst/>
                          <a:uLnTx/>
                          <a:uFillTx/>
                          <a:latin typeface="+mj-lt"/>
                        </a:rPr>
                        <a:t>Employees</a:t>
                      </a:r>
                    </a:p>
                  </a:txBody>
                  <a:tcPr marL="0" marR="274249" marT="0" marB="0" anchor="ctr">
                    <a:lnL w="6350" cap="flat" cmpd="sng" algn="ctr">
                      <a:solidFill>
                        <a:schemeClr val="bg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&gt;75,000</a:t>
                      </a:r>
                    </a:p>
                  </a:txBody>
                  <a:tcPr marL="91416" marR="0" marT="0" marB="0" anchor="ctr">
                    <a:lnL w="12700" cmpd="sng">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422843995"/>
                  </a:ext>
                </a:extLst>
              </a:tr>
              <a:tr h="447060">
                <a:tc>
                  <a:txBody>
                    <a:bodyPr/>
                    <a:lstStyle/>
                    <a:p>
                      <a:pPr algn="r"/>
                      <a:r>
                        <a:rPr kumimoji="0" lang="en-GB" sz="1600" b="1" i="0" u="none" strike="noStrike" kern="0" cap="none" spc="0" normalizeH="0" baseline="0" dirty="0">
                          <a:ln>
                            <a:noFill/>
                          </a:ln>
                          <a:solidFill>
                            <a:srgbClr val="FFFFFF"/>
                          </a:solidFill>
                          <a:effectLst/>
                          <a:uLnTx/>
                          <a:uFillTx/>
                          <a:latin typeface="+mj-lt"/>
                        </a:rPr>
                        <a:t>Countries</a:t>
                      </a:r>
                      <a:endParaRPr lang="en-US" sz="1600" dirty="0">
                        <a:latin typeface="+mj-lt"/>
                      </a:endParaRPr>
                    </a:p>
                  </a:txBody>
                  <a:tcPr marL="0" marR="274249" marT="0" marB="0" anchor="ctr">
                    <a:lnL w="6350" cap="flat" cmpd="sng" algn="ctr">
                      <a:solidFill>
                        <a:schemeClr val="bg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alpha val="25000"/>
                      </a:schemeClr>
                    </a:solidFill>
                  </a:tcPr>
                </a:tc>
                <a:tc>
                  <a:txBody>
                    <a:bodyPr/>
                    <a:lstStyle/>
                    <a:p>
                      <a:pPr marL="0" marR="0" lvl="0" indent="0" algn="l" defTabSz="806501"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Calibri" panose="020F0502020204030204" pitchFamily="34" charset="0"/>
                        </a:rPr>
                        <a:t>40+</a:t>
                      </a:r>
                    </a:p>
                  </a:txBody>
                  <a:tcPr marL="91416" marR="0" marT="0" marB="0" anchor="ctr">
                    <a:lnL w="12700" cmpd="sng">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alpha val="25000"/>
                      </a:schemeClr>
                    </a:solidFill>
                  </a:tcPr>
                </a:tc>
                <a:extLst>
                  <a:ext uri="{0D108BD9-81ED-4DB2-BD59-A6C34878D82A}">
                    <a16:rowId xmlns:a16="http://schemas.microsoft.com/office/drawing/2014/main" xmlns="" val="1669814922"/>
                  </a:ext>
                </a:extLst>
              </a:tr>
            </a:tbl>
          </a:graphicData>
        </a:graphic>
      </p:graphicFrame>
      <p:sp>
        <p:nvSpPr>
          <p:cNvPr id="95" name="TextBox 67">
            <a:extLst>
              <a:ext uri="{FF2B5EF4-FFF2-40B4-BE49-F238E27FC236}">
                <a16:creationId xmlns:a16="http://schemas.microsoft.com/office/drawing/2014/main" xmlns="" id="{82949B45-82CE-4631-8C03-14414AF3B8E5}"/>
              </a:ext>
            </a:extLst>
          </p:cNvPr>
          <p:cNvSpPr txBox="1"/>
          <p:nvPr/>
        </p:nvSpPr>
        <p:spPr>
          <a:xfrm>
            <a:off x="4597843" y="1447349"/>
            <a:ext cx="3489869" cy="553854"/>
          </a:xfrm>
          <a:prstGeom prst="rect">
            <a:avLst/>
          </a:prstGeom>
          <a:noFill/>
          <a:ln w="3175">
            <a:noFill/>
          </a:ln>
        </p:spPr>
        <p:txBody>
          <a:bodyPr wrap="square" lIns="89977" tIns="0" rIns="89977" bIns="0" rtlCol="0">
            <a:spAutoFit/>
          </a:bodyPr>
          <a:lstStyle/>
          <a:p>
            <a:pPr algn="ctr">
              <a:buClr>
                <a:schemeClr val="accent1"/>
              </a:buClr>
              <a:buSzPct val="85000"/>
            </a:pPr>
            <a:r>
              <a:rPr lang="en-US" sz="1200" b="1" dirty="0">
                <a:solidFill>
                  <a:schemeClr val="bg1"/>
                </a:solidFill>
              </a:rPr>
              <a:t>Shareholder Structure</a:t>
            </a:r>
          </a:p>
          <a:p>
            <a:pPr algn="ctr">
              <a:buClr>
                <a:schemeClr val="accent1"/>
              </a:buClr>
              <a:buSzPct val="85000"/>
            </a:pPr>
            <a:r>
              <a:rPr lang="en-US" sz="1200" dirty="0">
                <a:solidFill>
                  <a:schemeClr val="bg1"/>
                </a:solidFill>
              </a:rPr>
              <a:t>80.9% Charitable Foundations </a:t>
            </a:r>
            <a:br>
              <a:rPr lang="en-US" sz="1200" dirty="0">
                <a:solidFill>
                  <a:schemeClr val="bg1"/>
                </a:solidFill>
              </a:rPr>
            </a:br>
            <a:r>
              <a:rPr lang="en-US" sz="1200" dirty="0">
                <a:solidFill>
                  <a:schemeClr val="bg1"/>
                </a:solidFill>
              </a:rPr>
              <a:t>19.1% </a:t>
            </a:r>
            <a:r>
              <a:rPr lang="en-US" sz="1200" dirty="0" err="1">
                <a:solidFill>
                  <a:schemeClr val="bg1"/>
                </a:solidFill>
              </a:rPr>
              <a:t>Mohn</a:t>
            </a:r>
            <a:r>
              <a:rPr lang="en-US" sz="1200" dirty="0">
                <a:solidFill>
                  <a:schemeClr val="bg1"/>
                </a:solidFill>
              </a:rPr>
              <a:t> Family</a:t>
            </a:r>
          </a:p>
        </p:txBody>
      </p:sp>
      <p:sp>
        <p:nvSpPr>
          <p:cNvPr id="96" name="Textfeld 95"/>
          <p:cNvSpPr txBox="1"/>
          <p:nvPr/>
        </p:nvSpPr>
        <p:spPr>
          <a:xfrm>
            <a:off x="9300136" y="6287329"/>
            <a:ext cx="2615373" cy="169233"/>
          </a:xfrm>
          <a:prstGeom prst="rect">
            <a:avLst/>
          </a:prstGeom>
          <a:noFill/>
          <a:ln w="3175">
            <a:noFill/>
          </a:ln>
        </p:spPr>
        <p:txBody>
          <a:bodyPr wrap="square" lIns="89977" tIns="0" rIns="89977" bIns="0" rtlCol="0">
            <a:spAutoFit/>
          </a:bodyPr>
          <a:lstStyle/>
          <a:p>
            <a:pPr algn="r">
              <a:buClr>
                <a:schemeClr val="accent1"/>
              </a:buClr>
              <a:buSzPct val="85000"/>
            </a:pPr>
            <a:r>
              <a:rPr lang="en-GB" sz="1100" dirty="0">
                <a:solidFill>
                  <a:schemeClr val="bg1"/>
                </a:solidFill>
              </a:rPr>
              <a:t>2018</a:t>
            </a:r>
          </a:p>
        </p:txBody>
      </p:sp>
      <p:grpSp>
        <p:nvGrpSpPr>
          <p:cNvPr id="97" name="Gruppieren 96"/>
          <p:cNvGrpSpPr/>
          <p:nvPr/>
        </p:nvGrpSpPr>
        <p:grpSpPr>
          <a:xfrm>
            <a:off x="2861725" y="3419612"/>
            <a:ext cx="8490822" cy="548497"/>
            <a:chOff x="2862470" y="3475187"/>
            <a:chExt cx="8493033" cy="548640"/>
          </a:xfrm>
        </p:grpSpPr>
        <p:cxnSp>
          <p:nvCxnSpPr>
            <p:cNvPr id="98" name="Straight Connector 14">
              <a:extLst>
                <a:ext uri="{FF2B5EF4-FFF2-40B4-BE49-F238E27FC236}">
                  <a16:creationId xmlns:a16="http://schemas.microsoft.com/office/drawing/2014/main" xmlns="" id="{E83A4A13-A4C2-4F21-9CDC-2E0E1EED86CB}"/>
                </a:ext>
              </a:extLst>
            </p:cNvPr>
            <p:cNvCxnSpPr/>
            <p:nvPr/>
          </p:nvCxnSpPr>
          <p:spPr>
            <a:xfrm>
              <a:off x="2862470" y="3748625"/>
              <a:ext cx="8001000" cy="0"/>
            </a:xfrm>
            <a:prstGeom prst="line">
              <a:avLst/>
            </a:prstGeom>
            <a:ln w="6350">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17">
              <a:extLst>
                <a:ext uri="{FF2B5EF4-FFF2-40B4-BE49-F238E27FC236}">
                  <a16:creationId xmlns:a16="http://schemas.microsoft.com/office/drawing/2014/main" xmlns="" id="{F5144229-EDC0-4DA8-9E09-4AFC7DA0CA76}"/>
                </a:ext>
              </a:extLst>
            </p:cNvPr>
            <p:cNvSpPr/>
            <p:nvPr/>
          </p:nvSpPr>
          <p:spPr>
            <a:xfrm>
              <a:off x="2862471" y="3502404"/>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sp>
          <p:nvSpPr>
            <p:cNvPr id="100" name="Rectangle 28">
              <a:extLst>
                <a:ext uri="{FF2B5EF4-FFF2-40B4-BE49-F238E27FC236}">
                  <a16:creationId xmlns:a16="http://schemas.microsoft.com/office/drawing/2014/main" xmlns="" id="{5D38F331-94B6-4C48-9415-8809EFBA3D76}"/>
                </a:ext>
              </a:extLst>
            </p:cNvPr>
            <p:cNvSpPr/>
            <p:nvPr/>
          </p:nvSpPr>
          <p:spPr>
            <a:xfrm>
              <a:off x="6122769" y="3497038"/>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grpSp>
          <p:nvGrpSpPr>
            <p:cNvPr id="101" name="Gruppieren 100"/>
            <p:cNvGrpSpPr/>
            <p:nvPr/>
          </p:nvGrpSpPr>
          <p:grpSpPr>
            <a:xfrm>
              <a:off x="8270573" y="3497038"/>
              <a:ext cx="934278" cy="492443"/>
              <a:chOff x="3949064" y="3503376"/>
              <a:chExt cx="934278" cy="492443"/>
            </a:xfrm>
          </p:grpSpPr>
          <p:sp>
            <p:nvSpPr>
              <p:cNvPr id="118" name="Rectangle 27">
                <a:extLst>
                  <a:ext uri="{FF2B5EF4-FFF2-40B4-BE49-F238E27FC236}">
                    <a16:creationId xmlns:a16="http://schemas.microsoft.com/office/drawing/2014/main" xmlns="" id="{6D000B26-A4D2-4AC7-AFF3-864DB4FDD7AC}"/>
                  </a:ext>
                </a:extLst>
              </p:cNvPr>
              <p:cNvSpPr/>
              <p:nvPr/>
            </p:nvSpPr>
            <p:spPr>
              <a:xfrm>
                <a:off x="3949064" y="3503376"/>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19" name="Grafik 40">
                <a:extLst>
                  <a:ext uri="{FF2B5EF4-FFF2-40B4-BE49-F238E27FC236}">
                    <a16:creationId xmlns:a16="http://schemas.microsoft.com/office/drawing/2014/main" xmlns="" id="{FD1F80B3-7470-49AA-9594-517DF49E9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6240" y="3611465"/>
                <a:ext cx="686385" cy="274320"/>
              </a:xfrm>
              <a:prstGeom prst="rect">
                <a:avLst/>
              </a:prstGeom>
            </p:spPr>
          </p:pic>
        </p:grpSp>
        <p:grpSp>
          <p:nvGrpSpPr>
            <p:cNvPr id="102" name="Gruppieren 101"/>
            <p:cNvGrpSpPr/>
            <p:nvPr/>
          </p:nvGrpSpPr>
          <p:grpSpPr>
            <a:xfrm>
              <a:off x="5036176" y="3502404"/>
              <a:ext cx="934278" cy="492443"/>
              <a:chOff x="6101937" y="3502404"/>
              <a:chExt cx="934278" cy="492443"/>
            </a:xfrm>
          </p:grpSpPr>
          <p:sp>
            <p:nvSpPr>
              <p:cNvPr id="116" name="Rectangle 29">
                <a:extLst>
                  <a:ext uri="{FF2B5EF4-FFF2-40B4-BE49-F238E27FC236}">
                    <a16:creationId xmlns:a16="http://schemas.microsoft.com/office/drawing/2014/main" xmlns="" id="{CFD2CDC9-010C-45B8-B835-78B38ADABDC4}"/>
                  </a:ext>
                </a:extLst>
              </p:cNvPr>
              <p:cNvSpPr/>
              <p:nvPr/>
            </p:nvSpPr>
            <p:spPr>
              <a:xfrm>
                <a:off x="6101937" y="3502404"/>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17" name="Picture 33">
                <a:extLst>
                  <a:ext uri="{FF2B5EF4-FFF2-40B4-BE49-F238E27FC236}">
                    <a16:creationId xmlns:a16="http://schemas.microsoft.com/office/drawing/2014/main" xmlns="" id="{E75AA98F-4DD6-4189-B1E2-0A9BD94F89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035" y="3588605"/>
                <a:ext cx="640082" cy="320040"/>
              </a:xfrm>
              <a:prstGeom prst="rect">
                <a:avLst/>
              </a:prstGeom>
            </p:spPr>
          </p:pic>
        </p:grpSp>
        <p:grpSp>
          <p:nvGrpSpPr>
            <p:cNvPr id="103" name="Gruppieren 102"/>
            <p:cNvGrpSpPr/>
            <p:nvPr/>
          </p:nvGrpSpPr>
          <p:grpSpPr>
            <a:xfrm>
              <a:off x="3949064" y="3502404"/>
              <a:ext cx="934278" cy="492443"/>
              <a:chOff x="7181759" y="3502404"/>
              <a:chExt cx="934278" cy="492443"/>
            </a:xfrm>
          </p:grpSpPr>
          <p:sp>
            <p:nvSpPr>
              <p:cNvPr id="114" name="Rectangle 30">
                <a:extLst>
                  <a:ext uri="{FF2B5EF4-FFF2-40B4-BE49-F238E27FC236}">
                    <a16:creationId xmlns:a16="http://schemas.microsoft.com/office/drawing/2014/main" xmlns="" id="{FB3C9D12-E56E-4875-9B20-115D4FC293AC}"/>
                  </a:ext>
                </a:extLst>
              </p:cNvPr>
              <p:cNvSpPr/>
              <p:nvPr/>
            </p:nvSpPr>
            <p:spPr>
              <a:xfrm>
                <a:off x="7181759" y="3502404"/>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15" name="Picture 38">
                <a:extLst>
                  <a:ext uri="{FF2B5EF4-FFF2-40B4-BE49-F238E27FC236}">
                    <a16:creationId xmlns:a16="http://schemas.microsoft.com/office/drawing/2014/main" xmlns="" id="{6AADCB5E-631A-4A29-9BC6-CBAA050CFC8F}"/>
                  </a:ext>
                </a:extLst>
              </p:cNvPr>
              <p:cNvPicPr>
                <a:picLocks noChangeAspect="1"/>
              </p:cNvPicPr>
              <p:nvPr/>
            </p:nvPicPr>
            <p:blipFill>
              <a:blip r:embed="rId6"/>
              <a:stretch>
                <a:fillRect/>
              </a:stretch>
            </p:blipFill>
            <p:spPr>
              <a:xfrm>
                <a:off x="7384477" y="3588605"/>
                <a:ext cx="533400" cy="320040"/>
              </a:xfrm>
              <a:prstGeom prst="rect">
                <a:avLst/>
              </a:prstGeom>
            </p:spPr>
          </p:pic>
        </p:grpSp>
        <p:grpSp>
          <p:nvGrpSpPr>
            <p:cNvPr id="104" name="Gruppieren 103"/>
            <p:cNvGrpSpPr/>
            <p:nvPr/>
          </p:nvGrpSpPr>
          <p:grpSpPr>
            <a:xfrm>
              <a:off x="10421225" y="3494091"/>
              <a:ext cx="934278" cy="492443"/>
              <a:chOff x="10421225" y="3502404"/>
              <a:chExt cx="934278" cy="492443"/>
            </a:xfrm>
          </p:grpSpPr>
          <p:sp>
            <p:nvSpPr>
              <p:cNvPr id="112" name="Rectangle 33">
                <a:extLst>
                  <a:ext uri="{FF2B5EF4-FFF2-40B4-BE49-F238E27FC236}">
                    <a16:creationId xmlns:a16="http://schemas.microsoft.com/office/drawing/2014/main" xmlns="" id="{744A5C77-AB0E-49E9-9F14-404E0DBB22D7}"/>
                  </a:ext>
                </a:extLst>
              </p:cNvPr>
              <p:cNvSpPr/>
              <p:nvPr/>
            </p:nvSpPr>
            <p:spPr>
              <a:xfrm>
                <a:off x="10421225" y="3502404"/>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13" name="Picture 42">
                <a:extLst>
                  <a:ext uri="{FF2B5EF4-FFF2-40B4-BE49-F238E27FC236}">
                    <a16:creationId xmlns:a16="http://schemas.microsoft.com/office/drawing/2014/main" xmlns="" id="{37922019-DA56-45FB-BC49-2D21D34FCDE4}"/>
                  </a:ext>
                </a:extLst>
              </p:cNvPr>
              <p:cNvPicPr>
                <a:picLocks noChangeAspect="1"/>
              </p:cNvPicPr>
              <p:nvPr/>
            </p:nvPicPr>
            <p:blipFill>
              <a:blip r:embed="rId7"/>
              <a:stretch>
                <a:fillRect/>
              </a:stretch>
            </p:blipFill>
            <p:spPr>
              <a:xfrm>
                <a:off x="10457705" y="3520025"/>
                <a:ext cx="811530" cy="457200"/>
              </a:xfrm>
              <a:prstGeom prst="rect">
                <a:avLst/>
              </a:prstGeom>
            </p:spPr>
          </p:pic>
        </p:grpSp>
        <p:grpSp>
          <p:nvGrpSpPr>
            <p:cNvPr id="105" name="Gruppieren 104"/>
            <p:cNvGrpSpPr/>
            <p:nvPr/>
          </p:nvGrpSpPr>
          <p:grpSpPr>
            <a:xfrm>
              <a:off x="7202591" y="3491345"/>
              <a:ext cx="934278" cy="495189"/>
              <a:chOff x="8261581" y="3499658"/>
              <a:chExt cx="934278" cy="495189"/>
            </a:xfrm>
          </p:grpSpPr>
          <p:sp>
            <p:nvSpPr>
              <p:cNvPr id="110" name="Rectangle 31">
                <a:extLst>
                  <a:ext uri="{FF2B5EF4-FFF2-40B4-BE49-F238E27FC236}">
                    <a16:creationId xmlns:a16="http://schemas.microsoft.com/office/drawing/2014/main" xmlns="" id="{833E5320-9CCE-4E74-9AA9-73C4FF55B81B}"/>
                  </a:ext>
                </a:extLst>
              </p:cNvPr>
              <p:cNvSpPr/>
              <p:nvPr/>
            </p:nvSpPr>
            <p:spPr>
              <a:xfrm>
                <a:off x="8261581" y="3499658"/>
                <a:ext cx="934278" cy="495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11" name="Picture 44">
                <a:extLst>
                  <a:ext uri="{FF2B5EF4-FFF2-40B4-BE49-F238E27FC236}">
                    <a16:creationId xmlns:a16="http://schemas.microsoft.com/office/drawing/2014/main" xmlns="" id="{77511142-C76F-4EA3-A0A4-8DC513E81E6C}"/>
                  </a:ext>
                </a:extLst>
              </p:cNvPr>
              <p:cNvPicPr>
                <a:picLocks noChangeAspect="1"/>
              </p:cNvPicPr>
              <p:nvPr/>
            </p:nvPicPr>
            <p:blipFill>
              <a:blip r:embed="rId8"/>
              <a:stretch>
                <a:fillRect/>
              </a:stretch>
            </p:blipFill>
            <p:spPr>
              <a:xfrm>
                <a:off x="8413896" y="3542885"/>
                <a:ext cx="622512" cy="411480"/>
              </a:xfrm>
              <a:prstGeom prst="rect">
                <a:avLst/>
              </a:prstGeom>
            </p:spPr>
          </p:pic>
        </p:grpSp>
        <p:pic>
          <p:nvPicPr>
            <p:cNvPr id="106" name="Picture 48">
              <a:extLst>
                <a:ext uri="{FF2B5EF4-FFF2-40B4-BE49-F238E27FC236}">
                  <a16:creationId xmlns:a16="http://schemas.microsoft.com/office/drawing/2014/main" xmlns="" id="{91B63F9D-1690-45C1-A5FC-7C7BDE03650F}"/>
                </a:ext>
              </a:extLst>
            </p:cNvPr>
            <p:cNvPicPr>
              <a:picLocks noChangeAspect="1"/>
            </p:cNvPicPr>
            <p:nvPr/>
          </p:nvPicPr>
          <p:blipFill>
            <a:blip r:embed="rId9"/>
            <a:stretch>
              <a:fillRect/>
            </a:stretch>
          </p:blipFill>
          <p:spPr>
            <a:xfrm>
              <a:off x="6113474" y="3475187"/>
              <a:ext cx="974780" cy="548640"/>
            </a:xfrm>
            <a:prstGeom prst="rect">
              <a:avLst/>
            </a:prstGeom>
          </p:spPr>
        </p:pic>
        <p:grpSp>
          <p:nvGrpSpPr>
            <p:cNvPr id="107" name="Gruppieren 106"/>
            <p:cNvGrpSpPr/>
            <p:nvPr/>
          </p:nvGrpSpPr>
          <p:grpSpPr>
            <a:xfrm>
              <a:off x="9341403" y="3494091"/>
              <a:ext cx="934278" cy="492443"/>
              <a:chOff x="9341403" y="3502404"/>
              <a:chExt cx="934278" cy="492443"/>
            </a:xfrm>
          </p:grpSpPr>
          <p:sp>
            <p:nvSpPr>
              <p:cNvPr id="108" name="Rectangle 32">
                <a:extLst>
                  <a:ext uri="{FF2B5EF4-FFF2-40B4-BE49-F238E27FC236}">
                    <a16:creationId xmlns:a16="http://schemas.microsoft.com/office/drawing/2014/main" xmlns="" id="{963C4FFF-2F8D-44EA-959B-CA8A88867A8F}"/>
                  </a:ext>
                </a:extLst>
              </p:cNvPr>
              <p:cNvSpPr/>
              <p:nvPr/>
            </p:nvSpPr>
            <p:spPr>
              <a:xfrm>
                <a:off x="9341403" y="3502404"/>
                <a:ext cx="93427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7" tIns="89977" rIns="89977" bIns="89977" numCol="1" spcCol="0" rtlCol="0" fromWordArt="0" anchor="ctr" anchorCtr="0" forceAA="0" compatLnSpc="1">
                <a:prstTxWarp prst="textNoShape">
                  <a:avLst/>
                </a:prstTxWarp>
                <a:noAutofit/>
              </a:bodyPr>
              <a:lstStyle/>
              <a:p>
                <a:pPr algn="ctr"/>
                <a:endParaRPr lang="de-DE" sz="1400" dirty="0">
                  <a:solidFill>
                    <a:schemeClr val="bg1"/>
                  </a:solidFill>
                </a:endParaRPr>
              </a:p>
            </p:txBody>
          </p:sp>
          <p:pic>
            <p:nvPicPr>
              <p:cNvPr id="109" name="Picture 49">
                <a:extLst>
                  <a:ext uri="{FF2B5EF4-FFF2-40B4-BE49-F238E27FC236}">
                    <a16:creationId xmlns:a16="http://schemas.microsoft.com/office/drawing/2014/main" xmlns="" id="{5121DFB6-5371-40E9-B2FA-2921830046FC}"/>
                  </a:ext>
                </a:extLst>
              </p:cNvPr>
              <p:cNvPicPr>
                <a:picLocks noChangeAspect="1"/>
              </p:cNvPicPr>
              <p:nvPr/>
            </p:nvPicPr>
            <p:blipFill>
              <a:blip r:embed="rId10"/>
              <a:stretch>
                <a:fillRect/>
              </a:stretch>
            </p:blipFill>
            <p:spPr>
              <a:xfrm>
                <a:off x="9402777" y="3520025"/>
                <a:ext cx="811530" cy="457200"/>
              </a:xfrm>
              <a:prstGeom prst="rect">
                <a:avLst/>
              </a:prstGeom>
            </p:spPr>
          </p:pic>
        </p:grpSp>
      </p:grpSp>
      <p:sp>
        <p:nvSpPr>
          <p:cNvPr id="120" name="Oval 9">
            <a:extLst>
              <a:ext uri="{FF2B5EF4-FFF2-40B4-BE49-F238E27FC236}">
                <a16:creationId xmlns:a16="http://schemas.microsoft.com/office/drawing/2014/main" xmlns="" id="{8AF20D94-442E-419A-BD39-2C73F70C0C4D}"/>
              </a:ext>
            </a:extLst>
          </p:cNvPr>
          <p:cNvSpPr/>
          <p:nvPr/>
        </p:nvSpPr>
        <p:spPr>
          <a:xfrm>
            <a:off x="6712712" y="4784241"/>
            <a:ext cx="1086638" cy="1086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solidFill>
                <a:schemeClr val="accent1"/>
              </a:solidFill>
            </a:endParaRPr>
          </a:p>
        </p:txBody>
      </p:sp>
      <p:pic>
        <p:nvPicPr>
          <p:cNvPr id="121" name="Grafik 120">
            <a:extLst>
              <a:ext uri="{FF2B5EF4-FFF2-40B4-BE49-F238E27FC236}">
                <a16:creationId xmlns:a16="http://schemas.microsoft.com/office/drawing/2014/main" xmlns="" id="{67563538-12D2-A54B-A89E-8111E192EC8C}"/>
              </a:ext>
            </a:extLst>
          </p:cNvPr>
          <p:cNvPicPr>
            <a:picLocks noChangeAspect="1"/>
          </p:cNvPicPr>
          <p:nvPr/>
        </p:nvPicPr>
        <p:blipFill rotWithShape="1">
          <a:blip r:embed="rId11"/>
          <a:srcRect l="8411" t="896" r="13254"/>
          <a:stretch/>
        </p:blipFill>
        <p:spPr>
          <a:xfrm>
            <a:off x="6860169" y="5057220"/>
            <a:ext cx="808809" cy="575909"/>
          </a:xfrm>
          <a:prstGeom prst="rect">
            <a:avLst/>
          </a:prstGeom>
        </p:spPr>
      </p:pic>
      <p:pic>
        <p:nvPicPr>
          <p:cNvPr id="122" name="Grafik 121">
            <a:extLst>
              <a:ext uri="{FF2B5EF4-FFF2-40B4-BE49-F238E27FC236}">
                <a16:creationId xmlns:a16="http://schemas.microsoft.com/office/drawing/2014/main" xmlns="" id="{791B090B-35A6-3D4D-B993-57844F351DF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539936" y="5054752"/>
            <a:ext cx="877511" cy="545614"/>
          </a:xfrm>
          <a:prstGeom prst="rect">
            <a:avLst/>
          </a:prstGeom>
        </p:spPr>
      </p:pic>
      <p:pic>
        <p:nvPicPr>
          <p:cNvPr id="123" name="Grafik 122">
            <a:extLst>
              <a:ext uri="{FF2B5EF4-FFF2-40B4-BE49-F238E27FC236}">
                <a16:creationId xmlns:a16="http://schemas.microsoft.com/office/drawing/2014/main" xmlns="" id="{EA18A37C-6149-7D4A-BE0C-662DC8D7A2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942995" y="5050750"/>
            <a:ext cx="878080" cy="545614"/>
          </a:xfrm>
          <a:prstGeom prst="rect">
            <a:avLst/>
          </a:prstGeom>
        </p:spPr>
      </p:pic>
      <p:pic>
        <p:nvPicPr>
          <p:cNvPr id="124" name="Grafik 123">
            <a:extLst>
              <a:ext uri="{FF2B5EF4-FFF2-40B4-BE49-F238E27FC236}">
                <a16:creationId xmlns:a16="http://schemas.microsoft.com/office/drawing/2014/main" xmlns="" id="{ED62008E-2EF0-FC43-B200-AE870BDE298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238912" y="5061217"/>
            <a:ext cx="878080" cy="545614"/>
          </a:xfrm>
          <a:prstGeom prst="rect">
            <a:avLst/>
          </a:prstGeom>
        </p:spPr>
      </p:pic>
      <p:pic>
        <p:nvPicPr>
          <p:cNvPr id="125" name="Grafik 124" descr="Markenarchitektur_inkl_BeAG.png">
            <a:extLst>
              <a:ext uri="{FF2B5EF4-FFF2-40B4-BE49-F238E27FC236}">
                <a16:creationId xmlns:a16="http://schemas.microsoft.com/office/drawing/2014/main" xmlns="" id="{04535F78-F93E-084E-9126-C281E6823E2B}"/>
              </a:ext>
            </a:extLst>
          </p:cNvPr>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a:xfrm>
            <a:off x="2942994" y="3501927"/>
            <a:ext cx="782692" cy="358303"/>
          </a:xfrm>
          <a:prstGeom prst="rect">
            <a:avLst/>
          </a:prstGeom>
        </p:spPr>
      </p:pic>
      <p:sp>
        <p:nvSpPr>
          <p:cNvPr id="126" name="Rechteck 125"/>
          <p:cNvSpPr/>
          <p:nvPr/>
        </p:nvSpPr>
        <p:spPr>
          <a:xfrm>
            <a:off x="2539786" y="6055366"/>
            <a:ext cx="1837111" cy="584775"/>
          </a:xfrm>
          <a:prstGeom prst="rect">
            <a:avLst/>
          </a:prstGeom>
        </p:spPr>
        <p:txBody>
          <a:bodyPr wrap="square">
            <a:spAutoFit/>
          </a:bodyPr>
          <a:lstStyle/>
          <a:p>
            <a:pPr>
              <a:buClr>
                <a:schemeClr val="accent1"/>
              </a:buClr>
              <a:buSzPct val="85000"/>
            </a:pPr>
            <a:r>
              <a:rPr lang="de-DE" sz="1600" b="1" dirty="0">
                <a:solidFill>
                  <a:schemeClr val="bg1"/>
                </a:solidFill>
              </a:rPr>
              <a:t>BFS finance GmbH	</a:t>
            </a:r>
          </a:p>
        </p:txBody>
      </p:sp>
      <p:pic>
        <p:nvPicPr>
          <p:cNvPr id="128" name="Picture 1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2439075" y="5815919"/>
            <a:ext cx="1863486" cy="80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400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par>
                                <p:cTn id="12" presetID="10" presetClass="entr" presetSubtype="0" fill="hold"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par>
                                <p:cTn id="40" presetID="10" presetClass="entr" presetSubtype="0"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nodeType="with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par>
                                <p:cTn id="49" presetID="10"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par>
                                <p:cTn id="52" presetID="10" presetClass="entr" presetSubtype="0" fill="hold"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500"/>
                                        <p:tgtEl>
                                          <p:spTgt spid="123"/>
                                        </p:tgtEl>
                                      </p:cBhvr>
                                    </p:animEffect>
                                  </p:childTnLst>
                                </p:cTn>
                              </p:par>
                              <p:par>
                                <p:cTn id="55" presetID="10" presetClass="entr" presetSubtype="0" fill="hold"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2" grpId="0"/>
      <p:bldP spid="83" grpId="0"/>
      <p:bldP spid="95" grpId="0"/>
      <p:bldP spid="1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875337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55" name="think-cell Folie" r:id="rId6" imgW="395" imgH="394" progId="TCLayout.ActiveDocument.1">
                  <p:embed/>
                </p:oleObj>
              </mc:Choice>
              <mc:Fallback>
                <p:oleObj name="think-cell Foli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de-DE" dirty="0"/>
              <a:t>The </a:t>
            </a:r>
            <a:r>
              <a:rPr lang="de-DE" dirty="0" err="1"/>
              <a:t>Onboarding</a:t>
            </a:r>
            <a:r>
              <a:rPr lang="de-DE" dirty="0"/>
              <a:t> Challenge </a:t>
            </a:r>
            <a:br>
              <a:rPr lang="de-DE" dirty="0"/>
            </a:br>
            <a:r>
              <a:rPr lang="en-US" dirty="0"/>
              <a:t>Financial Institutions Suffer from Constantly Increasing Regulatory Requirements</a:t>
            </a:r>
            <a:endParaRPr lang="en-GB"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4</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29" name="Freihandform 52"/>
          <p:cNvSpPr/>
          <p:nvPr/>
        </p:nvSpPr>
        <p:spPr>
          <a:xfrm rot="5400000">
            <a:off x="7839116" y="171226"/>
            <a:ext cx="2288986" cy="4820945"/>
          </a:xfrm>
          <a:custGeom>
            <a:avLst/>
            <a:gdLst>
              <a:gd name="connsiteX0" fmla="*/ 0 w 3216191"/>
              <a:gd name="connsiteY0" fmla="*/ 0 h 4815576"/>
              <a:gd name="connsiteX1" fmla="*/ 2870060 w 3216191"/>
              <a:gd name="connsiteY1" fmla="*/ 0 h 4815576"/>
              <a:gd name="connsiteX2" fmla="*/ 2870060 w 3216191"/>
              <a:gd name="connsiteY2" fmla="*/ 2354274 h 4815576"/>
              <a:gd name="connsiteX3" fmla="*/ 3109163 w 3216191"/>
              <a:gd name="connsiteY3" fmla="*/ 2354274 h 4815576"/>
              <a:gd name="connsiteX4" fmla="*/ 3109163 w 3216191"/>
              <a:gd name="connsiteY4" fmla="*/ 2300760 h 4815576"/>
              <a:gd name="connsiteX5" fmla="*/ 3216191 w 3216191"/>
              <a:gd name="connsiteY5" fmla="*/ 2407788 h 4815576"/>
              <a:gd name="connsiteX6" fmla="*/ 3109163 w 3216191"/>
              <a:gd name="connsiteY6" fmla="*/ 2514816 h 4815576"/>
              <a:gd name="connsiteX7" fmla="*/ 3109163 w 3216191"/>
              <a:gd name="connsiteY7" fmla="*/ 2461302 h 4815576"/>
              <a:gd name="connsiteX8" fmla="*/ 2870060 w 3216191"/>
              <a:gd name="connsiteY8" fmla="*/ 2461302 h 4815576"/>
              <a:gd name="connsiteX9" fmla="*/ 2870060 w 3216191"/>
              <a:gd name="connsiteY9" fmla="*/ 4815576 h 4815576"/>
              <a:gd name="connsiteX10" fmla="*/ 0 w 3216191"/>
              <a:gd name="connsiteY10" fmla="*/ 4815576 h 481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6191" h="4815576">
                <a:moveTo>
                  <a:pt x="0" y="0"/>
                </a:moveTo>
                <a:lnTo>
                  <a:pt x="2870060" y="0"/>
                </a:lnTo>
                <a:lnTo>
                  <a:pt x="2870060" y="2354274"/>
                </a:lnTo>
                <a:lnTo>
                  <a:pt x="3109163" y="2354274"/>
                </a:lnTo>
                <a:lnTo>
                  <a:pt x="3109163" y="2300760"/>
                </a:lnTo>
                <a:lnTo>
                  <a:pt x="3216191" y="2407788"/>
                </a:lnTo>
                <a:lnTo>
                  <a:pt x="3109163" y="2514816"/>
                </a:lnTo>
                <a:lnTo>
                  <a:pt x="3109163" y="2461302"/>
                </a:lnTo>
                <a:lnTo>
                  <a:pt x="2870060" y="2461302"/>
                </a:lnTo>
                <a:lnTo>
                  <a:pt x="2870060" y="4815576"/>
                </a:lnTo>
                <a:lnTo>
                  <a:pt x="0" y="4815576"/>
                </a:lnTo>
                <a:close/>
              </a:path>
            </a:pathLst>
          </a:custGeom>
          <a:solidFill>
            <a:schemeClr val="bg1"/>
          </a:solidFill>
          <a:ln w="12700">
            <a:solidFill>
              <a:srgbClr val="26203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vert270" wrap="square" lIns="90000" tIns="90000" rIns="90000" bIns="90000" numCol="1" spcCol="0" rtlCol="0" fromWordArt="0" anchor="t" anchorCtr="0" forceAA="0" compatLnSpc="1">
            <a:prstTxWarp prst="textNoShape">
              <a:avLst/>
            </a:prstTxWarp>
            <a:noAutofit/>
          </a:bodyPr>
          <a:lstStyle/>
          <a:p>
            <a:pPr>
              <a:buClr>
                <a:schemeClr val="accent1"/>
              </a:buClr>
            </a:pPr>
            <a:endParaRPr lang="en-US" sz="1600" dirty="0"/>
          </a:p>
        </p:txBody>
      </p:sp>
      <p:sp>
        <p:nvSpPr>
          <p:cNvPr id="52" name="Rechteck 51"/>
          <p:cNvSpPr/>
          <p:nvPr/>
        </p:nvSpPr>
        <p:spPr>
          <a:xfrm>
            <a:off x="6643143" y="3949058"/>
            <a:ext cx="4680932" cy="1659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90000" rIns="0" bIns="90000" numCol="1" spcCol="0" rtlCol="0" fromWordArt="0" anchor="ctr" anchorCtr="0" forceAA="0" compatLnSpc="1">
            <a:prstTxWarp prst="textNoShape">
              <a:avLst/>
            </a:prstTxWarp>
            <a:noAutofit/>
          </a:bodyPr>
          <a:lstStyle>
            <a:defPPr>
              <a:defRPr lang="en-US"/>
            </a:defPPr>
            <a:lvl1pPr marL="0" algn="l" defTabSz="605284" rtl="0" eaLnBrk="1" latinLnBrk="0" hangingPunct="1">
              <a:defRPr sz="2500" kern="1200">
                <a:solidFill>
                  <a:schemeClr val="lt1"/>
                </a:solidFill>
                <a:latin typeface="+mn-lt"/>
                <a:ea typeface="+mn-ea"/>
                <a:cs typeface="+mn-cs"/>
              </a:defRPr>
            </a:lvl1pPr>
            <a:lvl2pPr marL="605284" algn="l" defTabSz="605284" rtl="0" eaLnBrk="1" latinLnBrk="0" hangingPunct="1">
              <a:defRPr sz="2500" kern="1200">
                <a:solidFill>
                  <a:schemeClr val="lt1"/>
                </a:solidFill>
                <a:latin typeface="+mn-lt"/>
                <a:ea typeface="+mn-ea"/>
                <a:cs typeface="+mn-cs"/>
              </a:defRPr>
            </a:lvl2pPr>
            <a:lvl3pPr marL="1210569" algn="l" defTabSz="605284" rtl="0" eaLnBrk="1" latinLnBrk="0" hangingPunct="1">
              <a:defRPr sz="2500" kern="1200">
                <a:solidFill>
                  <a:schemeClr val="lt1"/>
                </a:solidFill>
                <a:latin typeface="+mn-lt"/>
                <a:ea typeface="+mn-ea"/>
                <a:cs typeface="+mn-cs"/>
              </a:defRPr>
            </a:lvl3pPr>
            <a:lvl4pPr marL="1815853" algn="l" defTabSz="605284" rtl="0" eaLnBrk="1" latinLnBrk="0" hangingPunct="1">
              <a:defRPr sz="2500" kern="1200">
                <a:solidFill>
                  <a:schemeClr val="lt1"/>
                </a:solidFill>
                <a:latin typeface="+mn-lt"/>
                <a:ea typeface="+mn-ea"/>
                <a:cs typeface="+mn-cs"/>
              </a:defRPr>
            </a:lvl4pPr>
            <a:lvl5pPr marL="2421137" algn="l" defTabSz="605284" rtl="0" eaLnBrk="1" latinLnBrk="0" hangingPunct="1">
              <a:defRPr sz="2500" kern="1200">
                <a:solidFill>
                  <a:schemeClr val="lt1"/>
                </a:solidFill>
                <a:latin typeface="+mn-lt"/>
                <a:ea typeface="+mn-ea"/>
                <a:cs typeface="+mn-cs"/>
              </a:defRPr>
            </a:lvl5pPr>
            <a:lvl6pPr marL="3026418" algn="l" defTabSz="605284" rtl="0" eaLnBrk="1" latinLnBrk="0" hangingPunct="1">
              <a:defRPr sz="2500" kern="1200">
                <a:solidFill>
                  <a:schemeClr val="lt1"/>
                </a:solidFill>
                <a:latin typeface="+mn-lt"/>
                <a:ea typeface="+mn-ea"/>
                <a:cs typeface="+mn-cs"/>
              </a:defRPr>
            </a:lvl6pPr>
            <a:lvl7pPr marL="3631704" algn="l" defTabSz="605284" rtl="0" eaLnBrk="1" latinLnBrk="0" hangingPunct="1">
              <a:defRPr sz="2500" kern="1200">
                <a:solidFill>
                  <a:schemeClr val="lt1"/>
                </a:solidFill>
                <a:latin typeface="+mn-lt"/>
                <a:ea typeface="+mn-ea"/>
                <a:cs typeface="+mn-cs"/>
              </a:defRPr>
            </a:lvl7pPr>
            <a:lvl8pPr marL="4236990" algn="l" defTabSz="605284" rtl="0" eaLnBrk="1" latinLnBrk="0" hangingPunct="1">
              <a:defRPr sz="2500" kern="1200">
                <a:solidFill>
                  <a:schemeClr val="lt1"/>
                </a:solidFill>
                <a:latin typeface="+mn-lt"/>
                <a:ea typeface="+mn-ea"/>
                <a:cs typeface="+mn-cs"/>
              </a:defRPr>
            </a:lvl8pPr>
            <a:lvl9pPr marL="4842265" algn="l" defTabSz="605284" rtl="0" eaLnBrk="1" latinLnBrk="0" hangingPunct="1">
              <a:defRPr sz="2500" kern="1200">
                <a:solidFill>
                  <a:schemeClr val="lt1"/>
                </a:solidFill>
                <a:latin typeface="+mn-lt"/>
                <a:ea typeface="+mn-ea"/>
                <a:cs typeface="+mn-cs"/>
              </a:defRPr>
            </a:lvl9pPr>
          </a:lstStyle>
          <a:p>
            <a:pPr algn="ctr"/>
            <a:endParaRPr lang="en-US" sz="1200" dirty="0" err="1">
              <a:solidFill>
                <a:schemeClr val="tx1"/>
              </a:solidFill>
              <a:latin typeface="Calibri Light" panose="020F0302020204030204" pitchFamily="34" charset="0"/>
            </a:endParaRPr>
          </a:p>
        </p:txBody>
      </p:sp>
      <p:cxnSp>
        <p:nvCxnSpPr>
          <p:cNvPr id="53" name="Gerader Verbinder 52"/>
          <p:cNvCxnSpPr/>
          <p:nvPr/>
        </p:nvCxnSpPr>
        <p:spPr>
          <a:xfrm>
            <a:off x="6643143" y="3920995"/>
            <a:ext cx="4680000" cy="0"/>
          </a:xfrm>
          <a:prstGeom prst="line">
            <a:avLst/>
          </a:prstGeom>
          <a:ln>
            <a:solidFill>
              <a:srgbClr val="262032"/>
            </a:solidFill>
          </a:ln>
        </p:spPr>
        <p:style>
          <a:lnRef idx="1">
            <a:schemeClr val="accent1"/>
          </a:lnRef>
          <a:fillRef idx="0">
            <a:schemeClr val="accent1"/>
          </a:fillRef>
          <a:effectRef idx="0">
            <a:schemeClr val="accent1"/>
          </a:effectRef>
          <a:fontRef idx="minor">
            <a:schemeClr val="tx1"/>
          </a:fontRef>
        </p:style>
      </p:cxnSp>
      <p:sp>
        <p:nvSpPr>
          <p:cNvPr id="54" name="Rectangle 12"/>
          <p:cNvSpPr/>
          <p:nvPr/>
        </p:nvSpPr>
        <p:spPr>
          <a:xfrm>
            <a:off x="6643143" y="3920815"/>
            <a:ext cx="4658707" cy="1894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180000" rIns="90000" bIns="180000" numCol="1" spcCol="0" rtlCol="0" fromWordArt="0" anchor="t" anchorCtr="0" forceAA="0" compatLnSpc="1">
            <a:prstTxWarp prst="textNoShape">
              <a:avLst/>
            </a:prstTxWarp>
            <a:noAutofit/>
          </a:bodyPr>
          <a:lstStyle>
            <a:defPPr>
              <a:defRPr lang="en-US"/>
            </a:defPPr>
            <a:lvl1pPr marL="0" algn="l" defTabSz="605284" rtl="0" eaLnBrk="1" latinLnBrk="0" hangingPunct="1">
              <a:defRPr sz="2500" kern="1200">
                <a:solidFill>
                  <a:schemeClr val="lt1"/>
                </a:solidFill>
                <a:latin typeface="+mn-lt"/>
                <a:ea typeface="+mn-ea"/>
                <a:cs typeface="+mn-cs"/>
              </a:defRPr>
            </a:lvl1pPr>
            <a:lvl2pPr marL="605284" algn="l" defTabSz="605284" rtl="0" eaLnBrk="1" latinLnBrk="0" hangingPunct="1">
              <a:defRPr sz="2500" kern="1200">
                <a:solidFill>
                  <a:schemeClr val="lt1"/>
                </a:solidFill>
                <a:latin typeface="+mn-lt"/>
                <a:ea typeface="+mn-ea"/>
                <a:cs typeface="+mn-cs"/>
              </a:defRPr>
            </a:lvl2pPr>
            <a:lvl3pPr marL="1210569" algn="l" defTabSz="605284" rtl="0" eaLnBrk="1" latinLnBrk="0" hangingPunct="1">
              <a:defRPr sz="2500" kern="1200">
                <a:solidFill>
                  <a:schemeClr val="lt1"/>
                </a:solidFill>
                <a:latin typeface="+mn-lt"/>
                <a:ea typeface="+mn-ea"/>
                <a:cs typeface="+mn-cs"/>
              </a:defRPr>
            </a:lvl3pPr>
            <a:lvl4pPr marL="1815853" algn="l" defTabSz="605284" rtl="0" eaLnBrk="1" latinLnBrk="0" hangingPunct="1">
              <a:defRPr sz="2500" kern="1200">
                <a:solidFill>
                  <a:schemeClr val="lt1"/>
                </a:solidFill>
                <a:latin typeface="+mn-lt"/>
                <a:ea typeface="+mn-ea"/>
                <a:cs typeface="+mn-cs"/>
              </a:defRPr>
            </a:lvl4pPr>
            <a:lvl5pPr marL="2421137" algn="l" defTabSz="605284" rtl="0" eaLnBrk="1" latinLnBrk="0" hangingPunct="1">
              <a:defRPr sz="2500" kern="1200">
                <a:solidFill>
                  <a:schemeClr val="lt1"/>
                </a:solidFill>
                <a:latin typeface="+mn-lt"/>
                <a:ea typeface="+mn-ea"/>
                <a:cs typeface="+mn-cs"/>
              </a:defRPr>
            </a:lvl5pPr>
            <a:lvl6pPr marL="3026418" algn="l" defTabSz="605284" rtl="0" eaLnBrk="1" latinLnBrk="0" hangingPunct="1">
              <a:defRPr sz="2500" kern="1200">
                <a:solidFill>
                  <a:schemeClr val="lt1"/>
                </a:solidFill>
                <a:latin typeface="+mn-lt"/>
                <a:ea typeface="+mn-ea"/>
                <a:cs typeface="+mn-cs"/>
              </a:defRPr>
            </a:lvl6pPr>
            <a:lvl7pPr marL="3631704" algn="l" defTabSz="605284" rtl="0" eaLnBrk="1" latinLnBrk="0" hangingPunct="1">
              <a:defRPr sz="2500" kern="1200">
                <a:solidFill>
                  <a:schemeClr val="lt1"/>
                </a:solidFill>
                <a:latin typeface="+mn-lt"/>
                <a:ea typeface="+mn-ea"/>
                <a:cs typeface="+mn-cs"/>
              </a:defRPr>
            </a:lvl7pPr>
            <a:lvl8pPr marL="4236990" algn="l" defTabSz="605284" rtl="0" eaLnBrk="1" latinLnBrk="0" hangingPunct="1">
              <a:defRPr sz="2500" kern="1200">
                <a:solidFill>
                  <a:schemeClr val="lt1"/>
                </a:solidFill>
                <a:latin typeface="+mn-lt"/>
                <a:ea typeface="+mn-ea"/>
                <a:cs typeface="+mn-cs"/>
              </a:defRPr>
            </a:lvl8pPr>
            <a:lvl9pPr marL="4842265" algn="l" defTabSz="605284" rtl="0" eaLnBrk="1" latinLnBrk="0" hangingPunct="1">
              <a:defRPr sz="2500" kern="1200">
                <a:solidFill>
                  <a:schemeClr val="lt1"/>
                </a:solidFill>
                <a:latin typeface="+mn-lt"/>
                <a:ea typeface="+mn-ea"/>
                <a:cs typeface="+mn-cs"/>
              </a:defRPr>
            </a:lvl9pPr>
          </a:lstStyle>
          <a:p>
            <a:pPr marL="285750" indent="-285750">
              <a:spcBef>
                <a:spcPts val="600"/>
              </a:spcBef>
              <a:buClr>
                <a:schemeClr val="tx1"/>
              </a:buClr>
              <a:buFont typeface="Wingdings" panose="05000000000000000000" pitchFamily="2" charset="2"/>
              <a:buChar char="§"/>
            </a:pPr>
            <a:r>
              <a:rPr lang="en-US" sz="1600" dirty="0">
                <a:solidFill>
                  <a:schemeClr val="tx1"/>
                </a:solidFill>
              </a:rPr>
              <a:t>Regulated financial institution as part of the Bertelsmann Group</a:t>
            </a:r>
          </a:p>
          <a:p>
            <a:pPr marL="285750" indent="-285750">
              <a:spcBef>
                <a:spcPts val="600"/>
              </a:spcBef>
              <a:buClr>
                <a:schemeClr val="tx1"/>
              </a:buClr>
              <a:buFont typeface="Wingdings" panose="05000000000000000000" pitchFamily="2" charset="2"/>
              <a:buChar char="§"/>
            </a:pPr>
            <a:r>
              <a:rPr lang="en-US" sz="1600" dirty="0">
                <a:solidFill>
                  <a:schemeClr val="tx1"/>
                </a:solidFill>
              </a:rPr>
              <a:t>Bertelsmann as corporate customer is directly affected "KYC Sufferer”</a:t>
            </a:r>
          </a:p>
          <a:p>
            <a:pPr marL="285750" indent="-285750">
              <a:spcBef>
                <a:spcPts val="600"/>
              </a:spcBef>
              <a:buClr>
                <a:schemeClr val="tx1"/>
              </a:buClr>
              <a:buFont typeface="Wingdings" panose="05000000000000000000" pitchFamily="2" charset="2"/>
              <a:buChar char="§"/>
            </a:pPr>
            <a:r>
              <a:rPr lang="en-US" sz="1600" dirty="0">
                <a:solidFill>
                  <a:schemeClr val="tx1"/>
                </a:solidFill>
              </a:rPr>
              <a:t>Arvato as International Service Group</a:t>
            </a:r>
          </a:p>
        </p:txBody>
      </p:sp>
      <p:cxnSp>
        <p:nvCxnSpPr>
          <p:cNvPr id="55" name="Gerader Verbinder 54"/>
          <p:cNvCxnSpPr/>
          <p:nvPr/>
        </p:nvCxnSpPr>
        <p:spPr>
          <a:xfrm>
            <a:off x="6643143" y="5624748"/>
            <a:ext cx="4680000" cy="0"/>
          </a:xfrm>
          <a:prstGeom prst="line">
            <a:avLst/>
          </a:prstGeom>
          <a:ln>
            <a:solidFill>
              <a:srgbClr val="262032"/>
            </a:solidFill>
          </a:ln>
        </p:spPr>
        <p:style>
          <a:lnRef idx="1">
            <a:schemeClr val="accent1"/>
          </a:lnRef>
          <a:fillRef idx="0">
            <a:schemeClr val="accent1"/>
          </a:fillRef>
          <a:effectRef idx="0">
            <a:schemeClr val="accent1"/>
          </a:effectRef>
          <a:fontRef idx="minor">
            <a:schemeClr val="tx1"/>
          </a:fontRef>
        </p:style>
      </p:cxnSp>
      <p:sp>
        <p:nvSpPr>
          <p:cNvPr id="56" name="TextBox 71"/>
          <p:cNvSpPr txBox="1"/>
          <p:nvPr/>
        </p:nvSpPr>
        <p:spPr>
          <a:xfrm>
            <a:off x="6643143" y="3626087"/>
            <a:ext cx="4452388" cy="246221"/>
          </a:xfrm>
          <a:prstGeom prst="rect">
            <a:avLst/>
          </a:prstGeom>
          <a:noFill/>
          <a:ln w="3175">
            <a:noFill/>
          </a:ln>
        </p:spPr>
        <p:txBody>
          <a:bodyPr wrap="square" lIns="90000" tIns="0" rIns="90000" bIns="0" rtlCol="0">
            <a:spAutoFit/>
          </a:bodyPr>
          <a:lstStyle>
            <a:defPPr>
              <a:defRPr lang="en-US"/>
            </a:defPPr>
            <a:lvl1pPr marL="0" algn="l" defTabSz="605284" rtl="0" eaLnBrk="1" latinLnBrk="0" hangingPunct="1">
              <a:defRPr sz="2500" kern="1200">
                <a:solidFill>
                  <a:schemeClr val="tx1"/>
                </a:solidFill>
                <a:latin typeface="+mn-lt"/>
                <a:ea typeface="+mn-ea"/>
                <a:cs typeface="+mn-cs"/>
              </a:defRPr>
            </a:lvl1pPr>
            <a:lvl2pPr marL="605284" algn="l" defTabSz="605284" rtl="0" eaLnBrk="1" latinLnBrk="0" hangingPunct="1">
              <a:defRPr sz="2500" kern="1200">
                <a:solidFill>
                  <a:schemeClr val="tx1"/>
                </a:solidFill>
                <a:latin typeface="+mn-lt"/>
                <a:ea typeface="+mn-ea"/>
                <a:cs typeface="+mn-cs"/>
              </a:defRPr>
            </a:lvl2pPr>
            <a:lvl3pPr marL="1210569" algn="l" defTabSz="605284" rtl="0" eaLnBrk="1" latinLnBrk="0" hangingPunct="1">
              <a:defRPr sz="2500" kern="1200">
                <a:solidFill>
                  <a:schemeClr val="tx1"/>
                </a:solidFill>
                <a:latin typeface="+mn-lt"/>
                <a:ea typeface="+mn-ea"/>
                <a:cs typeface="+mn-cs"/>
              </a:defRPr>
            </a:lvl3pPr>
            <a:lvl4pPr marL="1815853" algn="l" defTabSz="605284" rtl="0" eaLnBrk="1" latinLnBrk="0" hangingPunct="1">
              <a:defRPr sz="2500" kern="1200">
                <a:solidFill>
                  <a:schemeClr val="tx1"/>
                </a:solidFill>
                <a:latin typeface="+mn-lt"/>
                <a:ea typeface="+mn-ea"/>
                <a:cs typeface="+mn-cs"/>
              </a:defRPr>
            </a:lvl4pPr>
            <a:lvl5pPr marL="2421137" algn="l" defTabSz="605284" rtl="0" eaLnBrk="1" latinLnBrk="0" hangingPunct="1">
              <a:defRPr sz="2500" kern="1200">
                <a:solidFill>
                  <a:schemeClr val="tx1"/>
                </a:solidFill>
                <a:latin typeface="+mn-lt"/>
                <a:ea typeface="+mn-ea"/>
                <a:cs typeface="+mn-cs"/>
              </a:defRPr>
            </a:lvl5pPr>
            <a:lvl6pPr marL="3026418" algn="l" defTabSz="605284" rtl="0" eaLnBrk="1" latinLnBrk="0" hangingPunct="1">
              <a:defRPr sz="2500" kern="1200">
                <a:solidFill>
                  <a:schemeClr val="tx1"/>
                </a:solidFill>
                <a:latin typeface="+mn-lt"/>
                <a:ea typeface="+mn-ea"/>
                <a:cs typeface="+mn-cs"/>
              </a:defRPr>
            </a:lvl6pPr>
            <a:lvl7pPr marL="3631704" algn="l" defTabSz="605284" rtl="0" eaLnBrk="1" latinLnBrk="0" hangingPunct="1">
              <a:defRPr sz="2500" kern="1200">
                <a:solidFill>
                  <a:schemeClr val="tx1"/>
                </a:solidFill>
                <a:latin typeface="+mn-lt"/>
                <a:ea typeface="+mn-ea"/>
                <a:cs typeface="+mn-cs"/>
              </a:defRPr>
            </a:lvl7pPr>
            <a:lvl8pPr marL="4236990" algn="l" defTabSz="605284" rtl="0" eaLnBrk="1" latinLnBrk="0" hangingPunct="1">
              <a:defRPr sz="2500" kern="1200">
                <a:solidFill>
                  <a:schemeClr val="tx1"/>
                </a:solidFill>
                <a:latin typeface="+mn-lt"/>
                <a:ea typeface="+mn-ea"/>
                <a:cs typeface="+mn-cs"/>
              </a:defRPr>
            </a:lvl8pPr>
            <a:lvl9pPr marL="4842265" algn="l" defTabSz="605284" rtl="0" eaLnBrk="1" latinLnBrk="0" hangingPunct="1">
              <a:defRPr sz="2500" kern="1200">
                <a:solidFill>
                  <a:schemeClr val="tx1"/>
                </a:solidFill>
                <a:latin typeface="+mn-lt"/>
                <a:ea typeface="+mn-ea"/>
                <a:cs typeface="+mn-cs"/>
              </a:defRPr>
            </a:lvl9pPr>
          </a:lstStyle>
          <a:p>
            <a:pPr>
              <a:buClr>
                <a:schemeClr val="accent1"/>
              </a:buClr>
              <a:buSzPct val="85000"/>
            </a:pPr>
            <a:r>
              <a:rPr lang="en-US" sz="1600" b="1" dirty="0">
                <a:latin typeface="Calibri" panose="020F0502020204030204" pitchFamily="34" charset="0"/>
                <a:ea typeface="+mj-ea"/>
                <a:cs typeface="+mj-cs"/>
              </a:rPr>
              <a:t>Why BFS finance GmbH</a:t>
            </a:r>
          </a:p>
        </p:txBody>
      </p:sp>
      <p:cxnSp>
        <p:nvCxnSpPr>
          <p:cNvPr id="57" name="Gerade Verbindung 72"/>
          <p:cNvCxnSpPr/>
          <p:nvPr/>
        </p:nvCxnSpPr>
        <p:spPr bwMode="gray">
          <a:xfrm>
            <a:off x="6643143" y="3870031"/>
            <a:ext cx="4680000" cy="815"/>
          </a:xfrm>
          <a:prstGeom prst="line">
            <a:avLst/>
          </a:prstGeom>
          <a:noFill/>
          <a:ln w="12700">
            <a:solidFill>
              <a:srgbClr val="262032"/>
            </a:solidFill>
            <a:miter lim="800000"/>
            <a:headEnd type="none" w="med" len="med"/>
            <a:tailEnd type="none" w="med" len="med"/>
          </a:ln>
          <a:effectLst/>
        </p:spPr>
      </p:cxnSp>
      <p:sp>
        <p:nvSpPr>
          <p:cNvPr id="59" name="Rechteck 58"/>
          <p:cNvSpPr/>
          <p:nvPr/>
        </p:nvSpPr>
        <p:spPr>
          <a:xfrm>
            <a:off x="6643143" y="5636546"/>
            <a:ext cx="4680932" cy="754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90000" rIns="0" bIns="90000" numCol="1" spcCol="0" rtlCol="0" fromWordArt="0" anchor="ctr" anchorCtr="0" forceAA="0" compatLnSpc="1">
            <a:prstTxWarp prst="textNoShape">
              <a:avLst/>
            </a:prstTxWarp>
            <a:noAutofit/>
          </a:bodyPr>
          <a:lstStyle>
            <a:defPPr>
              <a:defRPr lang="en-US"/>
            </a:defPPr>
            <a:lvl1pPr marL="0" algn="l" defTabSz="605284" rtl="0" eaLnBrk="1" latinLnBrk="0" hangingPunct="1">
              <a:defRPr sz="2500" kern="1200">
                <a:solidFill>
                  <a:schemeClr val="lt1"/>
                </a:solidFill>
                <a:latin typeface="+mn-lt"/>
                <a:ea typeface="+mn-ea"/>
                <a:cs typeface="+mn-cs"/>
              </a:defRPr>
            </a:lvl1pPr>
            <a:lvl2pPr marL="605284" algn="l" defTabSz="605284" rtl="0" eaLnBrk="1" latinLnBrk="0" hangingPunct="1">
              <a:defRPr sz="2500" kern="1200">
                <a:solidFill>
                  <a:schemeClr val="lt1"/>
                </a:solidFill>
                <a:latin typeface="+mn-lt"/>
                <a:ea typeface="+mn-ea"/>
                <a:cs typeface="+mn-cs"/>
              </a:defRPr>
            </a:lvl2pPr>
            <a:lvl3pPr marL="1210569" algn="l" defTabSz="605284" rtl="0" eaLnBrk="1" latinLnBrk="0" hangingPunct="1">
              <a:defRPr sz="2500" kern="1200">
                <a:solidFill>
                  <a:schemeClr val="lt1"/>
                </a:solidFill>
                <a:latin typeface="+mn-lt"/>
                <a:ea typeface="+mn-ea"/>
                <a:cs typeface="+mn-cs"/>
              </a:defRPr>
            </a:lvl3pPr>
            <a:lvl4pPr marL="1815853" algn="l" defTabSz="605284" rtl="0" eaLnBrk="1" latinLnBrk="0" hangingPunct="1">
              <a:defRPr sz="2500" kern="1200">
                <a:solidFill>
                  <a:schemeClr val="lt1"/>
                </a:solidFill>
                <a:latin typeface="+mn-lt"/>
                <a:ea typeface="+mn-ea"/>
                <a:cs typeface="+mn-cs"/>
              </a:defRPr>
            </a:lvl4pPr>
            <a:lvl5pPr marL="2421137" algn="l" defTabSz="605284" rtl="0" eaLnBrk="1" latinLnBrk="0" hangingPunct="1">
              <a:defRPr sz="2500" kern="1200">
                <a:solidFill>
                  <a:schemeClr val="lt1"/>
                </a:solidFill>
                <a:latin typeface="+mn-lt"/>
                <a:ea typeface="+mn-ea"/>
                <a:cs typeface="+mn-cs"/>
              </a:defRPr>
            </a:lvl5pPr>
            <a:lvl6pPr marL="3026418" algn="l" defTabSz="605284" rtl="0" eaLnBrk="1" latinLnBrk="0" hangingPunct="1">
              <a:defRPr sz="2500" kern="1200">
                <a:solidFill>
                  <a:schemeClr val="lt1"/>
                </a:solidFill>
                <a:latin typeface="+mn-lt"/>
                <a:ea typeface="+mn-ea"/>
                <a:cs typeface="+mn-cs"/>
              </a:defRPr>
            </a:lvl6pPr>
            <a:lvl7pPr marL="3631704" algn="l" defTabSz="605284" rtl="0" eaLnBrk="1" latinLnBrk="0" hangingPunct="1">
              <a:defRPr sz="2500" kern="1200">
                <a:solidFill>
                  <a:schemeClr val="lt1"/>
                </a:solidFill>
                <a:latin typeface="+mn-lt"/>
                <a:ea typeface="+mn-ea"/>
                <a:cs typeface="+mn-cs"/>
              </a:defRPr>
            </a:lvl7pPr>
            <a:lvl8pPr marL="4236990" algn="l" defTabSz="605284" rtl="0" eaLnBrk="1" latinLnBrk="0" hangingPunct="1">
              <a:defRPr sz="2500" kern="1200">
                <a:solidFill>
                  <a:schemeClr val="lt1"/>
                </a:solidFill>
                <a:latin typeface="+mn-lt"/>
                <a:ea typeface="+mn-ea"/>
                <a:cs typeface="+mn-cs"/>
              </a:defRPr>
            </a:lvl8pPr>
            <a:lvl9pPr marL="4842265" algn="l" defTabSz="605284" rtl="0" eaLnBrk="1" latinLnBrk="0" hangingPunct="1">
              <a:defRPr sz="2500" kern="1200">
                <a:solidFill>
                  <a:schemeClr val="lt1"/>
                </a:solidFill>
                <a:latin typeface="+mn-lt"/>
                <a:ea typeface="+mn-ea"/>
                <a:cs typeface="+mn-cs"/>
              </a:defRPr>
            </a:lvl9pPr>
          </a:lstStyle>
          <a:p>
            <a:pPr marL="285750" indent="-285750">
              <a:spcBef>
                <a:spcPts val="600"/>
              </a:spcBef>
              <a:buClr>
                <a:schemeClr val="tx1"/>
              </a:buClr>
              <a:buFont typeface="Wingdings" panose="05000000000000000000" pitchFamily="2" charset="2"/>
              <a:buChar char="§"/>
            </a:pPr>
            <a:r>
              <a:rPr lang="en-US" sz="1600" dirty="0">
                <a:solidFill>
                  <a:schemeClr val="tx1"/>
                </a:solidFill>
              </a:rPr>
              <a:t>Arvato Systems with strong competences and partnerships in the Fintech/ </a:t>
            </a:r>
            <a:r>
              <a:rPr lang="en-US" sz="1600" dirty="0" err="1">
                <a:solidFill>
                  <a:schemeClr val="tx1"/>
                </a:solidFill>
              </a:rPr>
              <a:t>Regtech</a:t>
            </a:r>
            <a:r>
              <a:rPr lang="en-US" sz="1600" dirty="0">
                <a:solidFill>
                  <a:schemeClr val="tx1"/>
                </a:solidFill>
              </a:rPr>
              <a:t> industry</a:t>
            </a:r>
          </a:p>
        </p:txBody>
      </p:sp>
      <p:cxnSp>
        <p:nvCxnSpPr>
          <p:cNvPr id="60" name="Gerader Verbinder 59"/>
          <p:cNvCxnSpPr/>
          <p:nvPr/>
        </p:nvCxnSpPr>
        <p:spPr>
          <a:xfrm>
            <a:off x="6643143" y="6403747"/>
            <a:ext cx="4680000" cy="0"/>
          </a:xfrm>
          <a:prstGeom prst="line">
            <a:avLst/>
          </a:prstGeom>
          <a:ln>
            <a:solidFill>
              <a:srgbClr val="262032"/>
            </a:solidFill>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1643058" y="2520725"/>
            <a:ext cx="464930" cy="208975"/>
          </a:xfrm>
          <a:prstGeom prst="rect">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31733" tIns="31733" rIns="31733" bIns="31733" numCol="1" spcCol="0" rtlCol="0" fromWordArt="0" anchor="t" anchorCtr="0" forceAA="0" compatLnSpc="1">
            <a:prstTxWarp prst="textNoShape">
              <a:avLst/>
            </a:prstTxWarp>
            <a:noAutofit/>
          </a:bodyPr>
          <a:lstStyle>
            <a:defPPr>
              <a:defRPr lang="en-US"/>
            </a:defPPr>
            <a:lvl1pPr marL="0" algn="l" defTabSz="605284" rtl="0" eaLnBrk="1" latinLnBrk="0" hangingPunct="1">
              <a:defRPr sz="2500" kern="1200">
                <a:solidFill>
                  <a:schemeClr val="lt1"/>
                </a:solidFill>
                <a:latin typeface="+mn-lt"/>
                <a:ea typeface="+mn-ea"/>
                <a:cs typeface="+mn-cs"/>
              </a:defRPr>
            </a:lvl1pPr>
            <a:lvl2pPr marL="605284" algn="l" defTabSz="605284" rtl="0" eaLnBrk="1" latinLnBrk="0" hangingPunct="1">
              <a:defRPr sz="2500" kern="1200">
                <a:solidFill>
                  <a:schemeClr val="lt1"/>
                </a:solidFill>
                <a:latin typeface="+mn-lt"/>
                <a:ea typeface="+mn-ea"/>
                <a:cs typeface="+mn-cs"/>
              </a:defRPr>
            </a:lvl2pPr>
            <a:lvl3pPr marL="1210569" algn="l" defTabSz="605284" rtl="0" eaLnBrk="1" latinLnBrk="0" hangingPunct="1">
              <a:defRPr sz="2500" kern="1200">
                <a:solidFill>
                  <a:schemeClr val="lt1"/>
                </a:solidFill>
                <a:latin typeface="+mn-lt"/>
                <a:ea typeface="+mn-ea"/>
                <a:cs typeface="+mn-cs"/>
              </a:defRPr>
            </a:lvl3pPr>
            <a:lvl4pPr marL="1815853" algn="l" defTabSz="605284" rtl="0" eaLnBrk="1" latinLnBrk="0" hangingPunct="1">
              <a:defRPr sz="2500" kern="1200">
                <a:solidFill>
                  <a:schemeClr val="lt1"/>
                </a:solidFill>
                <a:latin typeface="+mn-lt"/>
                <a:ea typeface="+mn-ea"/>
                <a:cs typeface="+mn-cs"/>
              </a:defRPr>
            </a:lvl4pPr>
            <a:lvl5pPr marL="2421137" algn="l" defTabSz="605284" rtl="0" eaLnBrk="1" latinLnBrk="0" hangingPunct="1">
              <a:defRPr sz="2500" kern="1200">
                <a:solidFill>
                  <a:schemeClr val="lt1"/>
                </a:solidFill>
                <a:latin typeface="+mn-lt"/>
                <a:ea typeface="+mn-ea"/>
                <a:cs typeface="+mn-cs"/>
              </a:defRPr>
            </a:lvl5pPr>
            <a:lvl6pPr marL="3026418" algn="l" defTabSz="605284" rtl="0" eaLnBrk="1" latinLnBrk="0" hangingPunct="1">
              <a:defRPr sz="2500" kern="1200">
                <a:solidFill>
                  <a:schemeClr val="lt1"/>
                </a:solidFill>
                <a:latin typeface="+mn-lt"/>
                <a:ea typeface="+mn-ea"/>
                <a:cs typeface="+mn-cs"/>
              </a:defRPr>
            </a:lvl6pPr>
            <a:lvl7pPr marL="3631704" algn="l" defTabSz="605284" rtl="0" eaLnBrk="1" latinLnBrk="0" hangingPunct="1">
              <a:defRPr sz="2500" kern="1200">
                <a:solidFill>
                  <a:schemeClr val="lt1"/>
                </a:solidFill>
                <a:latin typeface="+mn-lt"/>
                <a:ea typeface="+mn-ea"/>
                <a:cs typeface="+mn-cs"/>
              </a:defRPr>
            </a:lvl7pPr>
            <a:lvl8pPr marL="4236990" algn="l" defTabSz="605284" rtl="0" eaLnBrk="1" latinLnBrk="0" hangingPunct="1">
              <a:defRPr sz="2500" kern="1200">
                <a:solidFill>
                  <a:schemeClr val="lt1"/>
                </a:solidFill>
                <a:latin typeface="+mn-lt"/>
                <a:ea typeface="+mn-ea"/>
                <a:cs typeface="+mn-cs"/>
              </a:defRPr>
            </a:lvl8pPr>
            <a:lvl9pPr marL="4842265" algn="l" defTabSz="605284" rtl="0" eaLnBrk="1" latinLnBrk="0" hangingPunct="1">
              <a:defRPr sz="2500" kern="1200">
                <a:solidFill>
                  <a:schemeClr val="lt1"/>
                </a:solidFill>
                <a:latin typeface="+mn-lt"/>
                <a:ea typeface="+mn-ea"/>
                <a:cs typeface="+mn-cs"/>
              </a:defRPr>
            </a:lvl9pPr>
          </a:lstStyle>
          <a:p>
            <a:pPr marL="0" marR="0" lvl="0" indent="0" algn="ctr" defTabSz="605284" rtl="0" eaLnBrk="1" fontAlgn="auto" latinLnBrk="0" hangingPunct="1">
              <a:lnSpc>
                <a:spcPct val="100000"/>
              </a:lnSpc>
              <a:spcBef>
                <a:spcPts val="0"/>
              </a:spcBef>
              <a:spcAft>
                <a:spcPts val="0"/>
              </a:spcAft>
              <a:buClrTx/>
              <a:buSzTx/>
              <a:buFontTx/>
              <a:buNone/>
              <a:tabLst/>
              <a:defRPr/>
            </a:pPr>
            <a:endParaRPr kumimoji="0" lang="en-US" sz="705" b="0" i="0" u="none" strike="noStrike" kern="1200" cap="all" spc="0" normalizeH="0" baseline="0" noProof="0" dirty="0">
              <a:ln>
                <a:noFill/>
              </a:ln>
              <a:solidFill>
                <a:schemeClr val="accent4">
                  <a:lumMod val="50000"/>
                </a:schemeClr>
              </a:solidFill>
              <a:effectLst/>
              <a:uLnTx/>
              <a:uFillTx/>
              <a:latin typeface="Calibri"/>
              <a:ea typeface="+mn-ea"/>
              <a:cs typeface="+mn-cs"/>
            </a:endParaRPr>
          </a:p>
        </p:txBody>
      </p:sp>
      <p:sp>
        <p:nvSpPr>
          <p:cNvPr id="63" name="TextBox 43"/>
          <p:cNvSpPr txBox="1"/>
          <p:nvPr/>
        </p:nvSpPr>
        <p:spPr>
          <a:xfrm>
            <a:off x="6741062" y="1517036"/>
            <a:ext cx="4359816" cy="1886185"/>
          </a:xfrm>
          <a:prstGeom prst="rect">
            <a:avLst/>
          </a:prstGeom>
          <a:noFill/>
        </p:spPr>
        <p:txBody>
          <a:bodyPr wrap="square" lIns="0" tIns="0" rIns="0" bIns="0" rtlCol="0" anchor="t">
            <a:noAutofit/>
          </a:bodyPr>
          <a:lstStyle/>
          <a:p>
            <a:pPr marL="115888" lvl="0" indent="-115888" defTabSz="605284">
              <a:spcBef>
                <a:spcPts val="100"/>
              </a:spcBef>
              <a:spcAft>
                <a:spcPts val="600"/>
              </a:spcAft>
              <a:buFont typeface="Arial" panose="020B0604020202020204" pitchFamily="34" charset="0"/>
              <a:buChar char="•"/>
              <a:defRPr/>
            </a:pPr>
            <a:r>
              <a:rPr lang="en-US" sz="1600" b="1" dirty="0">
                <a:latin typeface="Calibri" panose="020F0502020204030204" pitchFamily="34" charset="0"/>
                <a:ea typeface="+mj-ea"/>
                <a:cs typeface="+mj-cs"/>
              </a:rPr>
              <a:t>More than 45% of treasurers call for action in the field of digitization of KYC processes.</a:t>
            </a:r>
            <a:r>
              <a:rPr lang="en-US" sz="1600" baseline="30000" dirty="0">
                <a:latin typeface="Calibri" panose="020F0502020204030204" pitchFamily="34" charset="0"/>
                <a:ea typeface="+mj-ea"/>
                <a:cs typeface="+mj-cs"/>
              </a:rPr>
              <a:t>1)</a:t>
            </a:r>
            <a:r>
              <a:rPr lang="de-DE" sz="1600" baseline="30000" dirty="0">
                <a:latin typeface="Calibri" panose="020F0502020204030204" pitchFamily="34" charset="0"/>
                <a:ea typeface="+mj-ea"/>
                <a:cs typeface="+mj-cs"/>
              </a:rPr>
              <a:t> </a:t>
            </a:r>
            <a:endParaRPr lang="en-US" sz="1600" baseline="30000" dirty="0">
              <a:latin typeface="Calibri" panose="020F0502020204030204" pitchFamily="34" charset="0"/>
              <a:ea typeface="+mj-ea"/>
              <a:cs typeface="+mj-cs"/>
            </a:endParaRPr>
          </a:p>
          <a:p>
            <a:pPr marL="115888" lvl="0" indent="-115888" defTabSz="605284">
              <a:spcBef>
                <a:spcPts val="100"/>
              </a:spcBef>
              <a:spcAft>
                <a:spcPts val="600"/>
              </a:spcAft>
              <a:buFont typeface="Arial" panose="020B0604020202020204" pitchFamily="34" charset="0"/>
              <a:buChar char="•"/>
              <a:defRPr/>
            </a:pPr>
            <a:r>
              <a:rPr lang="en-US" sz="1600" b="1" dirty="0">
                <a:latin typeface="Calibri" panose="020F0502020204030204" pitchFamily="34" charset="0"/>
                <a:ea typeface="+mj-ea"/>
                <a:cs typeface="+mj-cs"/>
              </a:rPr>
              <a:t>KYC Trouble: Treasurers are willing to change banks</a:t>
            </a:r>
            <a:r>
              <a:rPr lang="de-DE" sz="1600" baseline="30000" dirty="0">
                <a:latin typeface="Calibri" panose="020F0502020204030204" pitchFamily="34" charset="0"/>
                <a:ea typeface="+mj-ea"/>
                <a:cs typeface="+mj-cs"/>
              </a:rPr>
              <a:t>2)</a:t>
            </a:r>
            <a:endParaRPr lang="en-US" sz="1600" baseline="30000" dirty="0">
              <a:latin typeface="Calibri" panose="020F0502020204030204" pitchFamily="34" charset="0"/>
              <a:ea typeface="+mj-ea"/>
              <a:cs typeface="+mj-cs"/>
            </a:endParaRPr>
          </a:p>
          <a:p>
            <a:pPr marL="115888" marR="0" indent="-115888" defTabSz="605284" fontAlgn="auto">
              <a:lnSpc>
                <a:spcPct val="100000"/>
              </a:lnSpc>
              <a:spcBef>
                <a:spcPts val="100"/>
              </a:spcBef>
              <a:spcAft>
                <a:spcPts val="600"/>
              </a:spcAft>
              <a:buClrTx/>
              <a:buSzTx/>
              <a:buFont typeface="Arial" panose="020B0604020202020204" pitchFamily="34" charset="0"/>
              <a:buChar char="•"/>
              <a:tabLst/>
              <a:defRPr/>
            </a:pPr>
            <a:r>
              <a:rPr lang="en-US" sz="1600" b="1" dirty="0">
                <a:latin typeface="Calibri" panose="020F0502020204030204" pitchFamily="34" charset="0"/>
                <a:ea typeface="+mj-ea"/>
                <a:cs typeface="+mj-cs"/>
              </a:rPr>
              <a:t>Treasurers call for coordinated approach to KYC requests</a:t>
            </a:r>
            <a:r>
              <a:rPr lang="en-US" sz="1600" baseline="30000" dirty="0">
                <a:latin typeface="Calibri" panose="020F0502020204030204" pitchFamily="34" charset="0"/>
                <a:ea typeface="+mj-ea"/>
                <a:cs typeface="+mj-cs"/>
              </a:rPr>
              <a:t>2)</a:t>
            </a:r>
          </a:p>
        </p:txBody>
      </p:sp>
      <p:sp>
        <p:nvSpPr>
          <p:cNvPr id="64" name="Rechteck 63"/>
          <p:cNvSpPr/>
          <p:nvPr/>
        </p:nvSpPr>
        <p:spPr>
          <a:xfrm>
            <a:off x="406757" y="6195532"/>
            <a:ext cx="6980990" cy="415498"/>
          </a:xfrm>
          <a:prstGeom prst="rect">
            <a:avLst/>
          </a:prstGeom>
        </p:spPr>
        <p:txBody>
          <a:bodyPr wrap="square">
            <a:spAutoFit/>
          </a:bodyPr>
          <a:lstStyle/>
          <a:p>
            <a:pPr marR="0" lvl="0" algn="l" defTabSz="605284" rtl="0" eaLnBrk="1" fontAlgn="auto" latinLnBrk="0" hangingPunct="1">
              <a:lnSpc>
                <a:spcPct val="100000"/>
              </a:lnSpc>
              <a:spcBef>
                <a:spcPts val="600"/>
              </a:spcBef>
              <a:spcAft>
                <a:spcPts val="0"/>
              </a:spcAft>
              <a:buClr>
                <a:srgbClr val="0068A9"/>
              </a:buClr>
              <a:buSzTx/>
              <a:tabLst/>
              <a:defRPr/>
            </a:pPr>
            <a:r>
              <a:rPr kumimoji="0" lang="de-DE" sz="800" b="0" i="0" u="none" strike="noStrike" kern="1200" cap="none" spc="0" normalizeH="0" baseline="0" noProof="0" dirty="0">
                <a:ln>
                  <a:noFill/>
                </a:ln>
                <a:effectLst/>
                <a:uLnTx/>
                <a:uFillTx/>
                <a:latin typeface="Calibri"/>
                <a:ea typeface="+mn-ea"/>
                <a:cs typeface="+mn-cs"/>
              </a:rPr>
              <a:t>1) </a:t>
            </a:r>
            <a:r>
              <a:rPr lang="de-DE" sz="800" dirty="0">
                <a:latin typeface="Calibri"/>
              </a:rPr>
              <a:t>Source</a:t>
            </a:r>
            <a:r>
              <a:rPr kumimoji="0" lang="de-DE" sz="800" b="0" i="0" u="none" strike="noStrike" kern="1200" cap="none" spc="0" normalizeH="0" baseline="0" noProof="0" dirty="0">
                <a:ln>
                  <a:noFill/>
                </a:ln>
                <a:effectLst/>
                <a:uLnTx/>
                <a:uFillTx/>
                <a:latin typeface="Calibri"/>
                <a:ea typeface="+mn-ea"/>
                <a:cs typeface="+mn-cs"/>
              </a:rPr>
              <a:t> (</a:t>
            </a:r>
            <a:r>
              <a:rPr kumimoji="0" lang="de-DE" sz="800" b="0" i="0" u="none" strike="noStrike" kern="1200" cap="none" spc="0" normalizeH="0" baseline="0" noProof="0" dirty="0" err="1">
                <a:ln>
                  <a:noFill/>
                </a:ln>
                <a:effectLst/>
                <a:uLnTx/>
                <a:uFillTx/>
                <a:latin typeface="Calibri"/>
                <a:ea typeface="+mn-ea"/>
                <a:cs typeface="+mn-cs"/>
              </a:rPr>
              <a:t>translated</a:t>
            </a:r>
            <a:r>
              <a:rPr kumimoji="0" lang="de-DE" sz="800" b="0" i="0" u="none" strike="noStrike" kern="1200" cap="none" spc="0" normalizeH="0" baseline="0" noProof="0" dirty="0">
                <a:ln>
                  <a:noFill/>
                </a:ln>
                <a:effectLst/>
                <a:uLnTx/>
                <a:uFillTx/>
                <a:latin typeface="Calibri"/>
                <a:ea typeface="+mn-ea"/>
                <a:cs typeface="+mn-cs"/>
              </a:rPr>
              <a:t>): Der Treasurer, Treasurer-Panel, November 2018, Banken-Digitalisierungsaktivitäten</a:t>
            </a:r>
          </a:p>
          <a:p>
            <a:pPr marR="0" lvl="0" algn="l" defTabSz="605284" rtl="0" eaLnBrk="1" fontAlgn="auto" latinLnBrk="0" hangingPunct="1">
              <a:lnSpc>
                <a:spcPct val="100000"/>
              </a:lnSpc>
              <a:spcBef>
                <a:spcPts val="600"/>
              </a:spcBef>
              <a:spcAft>
                <a:spcPts val="0"/>
              </a:spcAft>
              <a:buClr>
                <a:srgbClr val="0068A9"/>
              </a:buClr>
              <a:buSzTx/>
              <a:tabLst/>
              <a:defRPr/>
            </a:pPr>
            <a:r>
              <a:rPr lang="de-DE" sz="800" dirty="0">
                <a:latin typeface="Calibri"/>
              </a:rPr>
              <a:t>2) Source: Finance Magazin (23.04.2018)  </a:t>
            </a:r>
            <a:endParaRPr lang="en-US" sz="800" dirty="0">
              <a:latin typeface="Calibri"/>
            </a:endParaRPr>
          </a:p>
        </p:txBody>
      </p:sp>
      <p:grpSp>
        <p:nvGrpSpPr>
          <p:cNvPr id="51" name="Gruppieren 50"/>
          <p:cNvGrpSpPr/>
          <p:nvPr/>
        </p:nvGrpSpPr>
        <p:grpSpPr>
          <a:xfrm>
            <a:off x="700968" y="1707331"/>
            <a:ext cx="4786167" cy="3965926"/>
            <a:chOff x="564093" y="1394019"/>
            <a:chExt cx="5923944" cy="4773365"/>
          </a:xfrm>
        </p:grpSpPr>
        <p:sp>
          <p:nvSpPr>
            <p:cNvPr id="58" name="Freeform 6"/>
            <p:cNvSpPr>
              <a:spLocks/>
            </p:cNvSpPr>
            <p:nvPr/>
          </p:nvSpPr>
          <p:spPr bwMode="auto">
            <a:xfrm>
              <a:off x="2525414" y="5476590"/>
              <a:ext cx="2012409" cy="637486"/>
            </a:xfrm>
            <a:custGeom>
              <a:avLst/>
              <a:gdLst>
                <a:gd name="T0" fmla="*/ 3037 w 3628"/>
                <a:gd name="T1" fmla="*/ 0 h 1149"/>
                <a:gd name="T2" fmla="*/ 1837 w 3628"/>
                <a:gd name="T3" fmla="*/ 0 h 1149"/>
                <a:gd name="T4" fmla="*/ 1792 w 3628"/>
                <a:gd name="T5" fmla="*/ 0 h 1149"/>
                <a:gd name="T6" fmla="*/ 591 w 3628"/>
                <a:gd name="T7" fmla="*/ 0 h 1149"/>
                <a:gd name="T8" fmla="*/ 592 w 3628"/>
                <a:gd name="T9" fmla="*/ 108 h 1149"/>
                <a:gd name="T10" fmla="*/ 594 w 3628"/>
                <a:gd name="T11" fmla="*/ 214 h 1149"/>
                <a:gd name="T12" fmla="*/ 598 w 3628"/>
                <a:gd name="T13" fmla="*/ 317 h 1149"/>
                <a:gd name="T14" fmla="*/ 600 w 3628"/>
                <a:gd name="T15" fmla="*/ 419 h 1149"/>
                <a:gd name="T16" fmla="*/ 600 w 3628"/>
                <a:gd name="T17" fmla="*/ 468 h 1149"/>
                <a:gd name="T18" fmla="*/ 599 w 3628"/>
                <a:gd name="T19" fmla="*/ 516 h 1149"/>
                <a:gd name="T20" fmla="*/ 597 w 3628"/>
                <a:gd name="T21" fmla="*/ 564 h 1149"/>
                <a:gd name="T22" fmla="*/ 594 w 3628"/>
                <a:gd name="T23" fmla="*/ 610 h 1149"/>
                <a:gd name="T24" fmla="*/ 590 w 3628"/>
                <a:gd name="T25" fmla="*/ 654 h 1149"/>
                <a:gd name="T26" fmla="*/ 584 w 3628"/>
                <a:gd name="T27" fmla="*/ 698 h 1149"/>
                <a:gd name="T28" fmla="*/ 576 w 3628"/>
                <a:gd name="T29" fmla="*/ 740 h 1149"/>
                <a:gd name="T30" fmla="*/ 567 w 3628"/>
                <a:gd name="T31" fmla="*/ 780 h 1149"/>
                <a:gd name="T32" fmla="*/ 554 w 3628"/>
                <a:gd name="T33" fmla="*/ 820 h 1149"/>
                <a:gd name="T34" fmla="*/ 540 w 3628"/>
                <a:gd name="T35" fmla="*/ 857 h 1149"/>
                <a:gd name="T36" fmla="*/ 524 w 3628"/>
                <a:gd name="T37" fmla="*/ 892 h 1149"/>
                <a:gd name="T38" fmla="*/ 504 w 3628"/>
                <a:gd name="T39" fmla="*/ 925 h 1149"/>
                <a:gd name="T40" fmla="*/ 482 w 3628"/>
                <a:gd name="T41" fmla="*/ 958 h 1149"/>
                <a:gd name="T42" fmla="*/ 458 w 3628"/>
                <a:gd name="T43" fmla="*/ 986 h 1149"/>
                <a:gd name="T44" fmla="*/ 429 w 3628"/>
                <a:gd name="T45" fmla="*/ 1014 h 1149"/>
                <a:gd name="T46" fmla="*/ 398 w 3628"/>
                <a:gd name="T47" fmla="*/ 1039 h 1149"/>
                <a:gd name="T48" fmla="*/ 363 w 3628"/>
                <a:gd name="T49" fmla="*/ 1062 h 1149"/>
                <a:gd name="T50" fmla="*/ 323 w 3628"/>
                <a:gd name="T51" fmla="*/ 1081 h 1149"/>
                <a:gd name="T52" fmla="*/ 281 w 3628"/>
                <a:gd name="T53" fmla="*/ 1100 h 1149"/>
                <a:gd name="T54" fmla="*/ 233 w 3628"/>
                <a:gd name="T55" fmla="*/ 1115 h 1149"/>
                <a:gd name="T56" fmla="*/ 182 w 3628"/>
                <a:gd name="T57" fmla="*/ 1128 h 1149"/>
                <a:gd name="T58" fmla="*/ 127 w 3628"/>
                <a:gd name="T59" fmla="*/ 1137 h 1149"/>
                <a:gd name="T60" fmla="*/ 66 w 3628"/>
                <a:gd name="T61" fmla="*/ 1144 h 1149"/>
                <a:gd name="T62" fmla="*/ 0 w 3628"/>
                <a:gd name="T63" fmla="*/ 1149 h 1149"/>
                <a:gd name="T64" fmla="*/ 1792 w 3628"/>
                <a:gd name="T65" fmla="*/ 1149 h 1149"/>
                <a:gd name="T66" fmla="*/ 1837 w 3628"/>
                <a:gd name="T67" fmla="*/ 1149 h 1149"/>
                <a:gd name="T68" fmla="*/ 3628 w 3628"/>
                <a:gd name="T69" fmla="*/ 1149 h 1149"/>
                <a:gd name="T70" fmla="*/ 3563 w 3628"/>
                <a:gd name="T71" fmla="*/ 1144 h 1149"/>
                <a:gd name="T72" fmla="*/ 3503 w 3628"/>
                <a:gd name="T73" fmla="*/ 1137 h 1149"/>
                <a:gd name="T74" fmla="*/ 3446 w 3628"/>
                <a:gd name="T75" fmla="*/ 1128 h 1149"/>
                <a:gd name="T76" fmla="*/ 3395 w 3628"/>
                <a:gd name="T77" fmla="*/ 1115 h 1149"/>
                <a:gd name="T78" fmla="*/ 3349 w 3628"/>
                <a:gd name="T79" fmla="*/ 1100 h 1149"/>
                <a:gd name="T80" fmla="*/ 3306 w 3628"/>
                <a:gd name="T81" fmla="*/ 1081 h 1149"/>
                <a:gd name="T82" fmla="*/ 3266 w 3628"/>
                <a:gd name="T83" fmla="*/ 1062 h 1149"/>
                <a:gd name="T84" fmla="*/ 3231 w 3628"/>
                <a:gd name="T85" fmla="*/ 1039 h 1149"/>
                <a:gd name="T86" fmla="*/ 3199 w 3628"/>
                <a:gd name="T87" fmla="*/ 1014 h 1149"/>
                <a:gd name="T88" fmla="*/ 3172 w 3628"/>
                <a:gd name="T89" fmla="*/ 986 h 1149"/>
                <a:gd name="T90" fmla="*/ 3146 w 3628"/>
                <a:gd name="T91" fmla="*/ 958 h 1149"/>
                <a:gd name="T92" fmla="*/ 3124 w 3628"/>
                <a:gd name="T93" fmla="*/ 925 h 1149"/>
                <a:gd name="T94" fmla="*/ 3104 w 3628"/>
                <a:gd name="T95" fmla="*/ 892 h 1149"/>
                <a:gd name="T96" fmla="*/ 3088 w 3628"/>
                <a:gd name="T97" fmla="*/ 857 h 1149"/>
                <a:gd name="T98" fmla="*/ 3074 w 3628"/>
                <a:gd name="T99" fmla="*/ 820 h 1149"/>
                <a:gd name="T100" fmla="*/ 3063 w 3628"/>
                <a:gd name="T101" fmla="*/ 780 h 1149"/>
                <a:gd name="T102" fmla="*/ 3053 w 3628"/>
                <a:gd name="T103" fmla="*/ 740 h 1149"/>
                <a:gd name="T104" fmla="*/ 3045 w 3628"/>
                <a:gd name="T105" fmla="*/ 698 h 1149"/>
                <a:gd name="T106" fmla="*/ 3040 w 3628"/>
                <a:gd name="T107" fmla="*/ 654 h 1149"/>
                <a:gd name="T108" fmla="*/ 3035 w 3628"/>
                <a:gd name="T109" fmla="*/ 610 h 1149"/>
                <a:gd name="T110" fmla="*/ 3031 w 3628"/>
                <a:gd name="T111" fmla="*/ 564 h 1149"/>
                <a:gd name="T112" fmla="*/ 3030 w 3628"/>
                <a:gd name="T113" fmla="*/ 516 h 1149"/>
                <a:gd name="T114" fmla="*/ 3029 w 3628"/>
                <a:gd name="T115" fmla="*/ 468 h 1149"/>
                <a:gd name="T116" fmla="*/ 3029 w 3628"/>
                <a:gd name="T117" fmla="*/ 419 h 1149"/>
                <a:gd name="T118" fmla="*/ 3030 w 3628"/>
                <a:gd name="T119" fmla="*/ 317 h 1149"/>
                <a:gd name="T120" fmla="*/ 3034 w 3628"/>
                <a:gd name="T121" fmla="*/ 214 h 1149"/>
                <a:gd name="T122" fmla="*/ 3036 w 3628"/>
                <a:gd name="T123" fmla="*/ 108 h 1149"/>
                <a:gd name="T124" fmla="*/ 3037 w 3628"/>
                <a:gd name="T1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8" h="1149">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65" name="Freeform 7"/>
            <p:cNvSpPr>
              <a:spLocks/>
            </p:cNvSpPr>
            <p:nvPr/>
          </p:nvSpPr>
          <p:spPr bwMode="auto">
            <a:xfrm>
              <a:off x="2512088" y="6109631"/>
              <a:ext cx="2039064" cy="57753"/>
            </a:xfrm>
            <a:custGeom>
              <a:avLst/>
              <a:gdLst>
                <a:gd name="T0" fmla="*/ 53 w 3673"/>
                <a:gd name="T1" fmla="*/ 0 h 105"/>
                <a:gd name="T2" fmla="*/ 3621 w 3673"/>
                <a:gd name="T3" fmla="*/ 0 h 105"/>
                <a:gd name="T4" fmla="*/ 3631 w 3673"/>
                <a:gd name="T5" fmla="*/ 2 h 105"/>
                <a:gd name="T6" fmla="*/ 3640 w 3673"/>
                <a:gd name="T7" fmla="*/ 5 h 105"/>
                <a:gd name="T8" fmla="*/ 3650 w 3673"/>
                <a:gd name="T9" fmla="*/ 10 h 105"/>
                <a:gd name="T10" fmla="*/ 3658 w 3673"/>
                <a:gd name="T11" fmla="*/ 15 h 105"/>
                <a:gd name="T12" fmla="*/ 3664 w 3673"/>
                <a:gd name="T13" fmla="*/ 24 h 105"/>
                <a:gd name="T14" fmla="*/ 3668 w 3673"/>
                <a:gd name="T15" fmla="*/ 33 h 105"/>
                <a:gd name="T16" fmla="*/ 3672 w 3673"/>
                <a:gd name="T17" fmla="*/ 42 h 105"/>
                <a:gd name="T18" fmla="*/ 3673 w 3673"/>
                <a:gd name="T19" fmla="*/ 53 h 105"/>
                <a:gd name="T20" fmla="*/ 3673 w 3673"/>
                <a:gd name="T21" fmla="*/ 53 h 105"/>
                <a:gd name="T22" fmla="*/ 3672 w 3673"/>
                <a:gd name="T23" fmla="*/ 63 h 105"/>
                <a:gd name="T24" fmla="*/ 3668 w 3673"/>
                <a:gd name="T25" fmla="*/ 73 h 105"/>
                <a:gd name="T26" fmla="*/ 3664 w 3673"/>
                <a:gd name="T27" fmla="*/ 81 h 105"/>
                <a:gd name="T28" fmla="*/ 3658 w 3673"/>
                <a:gd name="T29" fmla="*/ 90 h 105"/>
                <a:gd name="T30" fmla="*/ 3650 w 3673"/>
                <a:gd name="T31" fmla="*/ 95 h 105"/>
                <a:gd name="T32" fmla="*/ 3640 w 3673"/>
                <a:gd name="T33" fmla="*/ 100 h 105"/>
                <a:gd name="T34" fmla="*/ 3631 w 3673"/>
                <a:gd name="T35" fmla="*/ 103 h 105"/>
                <a:gd name="T36" fmla="*/ 3621 w 3673"/>
                <a:gd name="T37" fmla="*/ 105 h 105"/>
                <a:gd name="T38" fmla="*/ 53 w 3673"/>
                <a:gd name="T39" fmla="*/ 105 h 105"/>
                <a:gd name="T40" fmla="*/ 42 w 3673"/>
                <a:gd name="T41" fmla="*/ 103 h 105"/>
                <a:gd name="T42" fmla="*/ 32 w 3673"/>
                <a:gd name="T43" fmla="*/ 100 h 105"/>
                <a:gd name="T44" fmla="*/ 24 w 3673"/>
                <a:gd name="T45" fmla="*/ 95 h 105"/>
                <a:gd name="T46" fmla="*/ 16 w 3673"/>
                <a:gd name="T47" fmla="*/ 90 h 105"/>
                <a:gd name="T48" fmla="*/ 9 w 3673"/>
                <a:gd name="T49" fmla="*/ 81 h 105"/>
                <a:gd name="T50" fmla="*/ 4 w 3673"/>
                <a:gd name="T51" fmla="*/ 73 h 105"/>
                <a:gd name="T52" fmla="*/ 2 w 3673"/>
                <a:gd name="T53" fmla="*/ 63 h 105"/>
                <a:gd name="T54" fmla="*/ 0 w 3673"/>
                <a:gd name="T55" fmla="*/ 53 h 105"/>
                <a:gd name="T56" fmla="*/ 0 w 3673"/>
                <a:gd name="T57" fmla="*/ 53 h 105"/>
                <a:gd name="T58" fmla="*/ 2 w 3673"/>
                <a:gd name="T59" fmla="*/ 42 h 105"/>
                <a:gd name="T60" fmla="*/ 4 w 3673"/>
                <a:gd name="T61" fmla="*/ 33 h 105"/>
                <a:gd name="T62" fmla="*/ 9 w 3673"/>
                <a:gd name="T63" fmla="*/ 24 h 105"/>
                <a:gd name="T64" fmla="*/ 16 w 3673"/>
                <a:gd name="T65" fmla="*/ 15 h 105"/>
                <a:gd name="T66" fmla="*/ 24 w 3673"/>
                <a:gd name="T67" fmla="*/ 10 h 105"/>
                <a:gd name="T68" fmla="*/ 32 w 3673"/>
                <a:gd name="T69" fmla="*/ 5 h 105"/>
                <a:gd name="T70" fmla="*/ 42 w 3673"/>
                <a:gd name="T71" fmla="*/ 2 h 105"/>
                <a:gd name="T72" fmla="*/ 53 w 3673"/>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3" h="105">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66" name="Freeform 8"/>
            <p:cNvSpPr>
              <a:spLocks/>
            </p:cNvSpPr>
            <p:nvPr/>
          </p:nvSpPr>
          <p:spPr bwMode="auto">
            <a:xfrm>
              <a:off x="564093" y="1394019"/>
              <a:ext cx="5923944" cy="4107004"/>
            </a:xfrm>
            <a:custGeom>
              <a:avLst/>
              <a:gdLst>
                <a:gd name="T0" fmla="*/ 10459 w 10666"/>
                <a:gd name="T1" fmla="*/ 0 h 7397"/>
                <a:gd name="T2" fmla="*/ 10500 w 10666"/>
                <a:gd name="T3" fmla="*/ 5 h 7397"/>
                <a:gd name="T4" fmla="*/ 10539 w 10666"/>
                <a:gd name="T5" fmla="*/ 16 h 7397"/>
                <a:gd name="T6" fmla="*/ 10575 w 10666"/>
                <a:gd name="T7" fmla="*/ 36 h 7397"/>
                <a:gd name="T8" fmla="*/ 10605 w 10666"/>
                <a:gd name="T9" fmla="*/ 61 h 7397"/>
                <a:gd name="T10" fmla="*/ 10630 w 10666"/>
                <a:gd name="T11" fmla="*/ 91 h 7397"/>
                <a:gd name="T12" fmla="*/ 10650 w 10666"/>
                <a:gd name="T13" fmla="*/ 127 h 7397"/>
                <a:gd name="T14" fmla="*/ 10661 w 10666"/>
                <a:gd name="T15" fmla="*/ 166 h 7397"/>
                <a:gd name="T16" fmla="*/ 10666 w 10666"/>
                <a:gd name="T17" fmla="*/ 207 h 7397"/>
                <a:gd name="T18" fmla="*/ 10665 w 10666"/>
                <a:gd name="T19" fmla="*/ 7211 h 7397"/>
                <a:gd name="T20" fmla="*/ 10657 w 10666"/>
                <a:gd name="T21" fmla="*/ 7251 h 7397"/>
                <a:gd name="T22" fmla="*/ 10641 w 10666"/>
                <a:gd name="T23" fmla="*/ 7288 h 7397"/>
                <a:gd name="T24" fmla="*/ 10619 w 10666"/>
                <a:gd name="T25" fmla="*/ 7321 h 7397"/>
                <a:gd name="T26" fmla="*/ 10591 w 10666"/>
                <a:gd name="T27" fmla="*/ 7350 h 7397"/>
                <a:gd name="T28" fmla="*/ 10557 w 10666"/>
                <a:gd name="T29" fmla="*/ 7372 h 7397"/>
                <a:gd name="T30" fmla="*/ 10520 w 10666"/>
                <a:gd name="T31" fmla="*/ 7388 h 7397"/>
                <a:gd name="T32" fmla="*/ 10480 w 10666"/>
                <a:gd name="T33" fmla="*/ 7396 h 7397"/>
                <a:gd name="T34" fmla="*/ 207 w 10666"/>
                <a:gd name="T35" fmla="*/ 7397 h 7397"/>
                <a:gd name="T36" fmla="*/ 165 w 10666"/>
                <a:gd name="T37" fmla="*/ 7393 h 7397"/>
                <a:gd name="T38" fmla="*/ 126 w 10666"/>
                <a:gd name="T39" fmla="*/ 7381 h 7397"/>
                <a:gd name="T40" fmla="*/ 91 w 10666"/>
                <a:gd name="T41" fmla="*/ 7361 h 7397"/>
                <a:gd name="T42" fmla="*/ 60 w 10666"/>
                <a:gd name="T43" fmla="*/ 7336 h 7397"/>
                <a:gd name="T44" fmla="*/ 34 w 10666"/>
                <a:gd name="T45" fmla="*/ 7306 h 7397"/>
                <a:gd name="T46" fmla="*/ 16 w 10666"/>
                <a:gd name="T47" fmla="*/ 7270 h 7397"/>
                <a:gd name="T48" fmla="*/ 3 w 10666"/>
                <a:gd name="T49" fmla="*/ 7232 h 7397"/>
                <a:gd name="T50" fmla="*/ 0 w 10666"/>
                <a:gd name="T51" fmla="*/ 7190 h 7397"/>
                <a:gd name="T52" fmla="*/ 1 w 10666"/>
                <a:gd name="T53" fmla="*/ 186 h 7397"/>
                <a:gd name="T54" fmla="*/ 9 w 10666"/>
                <a:gd name="T55" fmla="*/ 146 h 7397"/>
                <a:gd name="T56" fmla="*/ 24 w 10666"/>
                <a:gd name="T57" fmla="*/ 109 h 7397"/>
                <a:gd name="T58" fmla="*/ 47 w 10666"/>
                <a:gd name="T59" fmla="*/ 75 h 7397"/>
                <a:gd name="T60" fmla="*/ 75 w 10666"/>
                <a:gd name="T61" fmla="*/ 47 h 7397"/>
                <a:gd name="T62" fmla="*/ 108 w 10666"/>
                <a:gd name="T63" fmla="*/ 25 h 7397"/>
                <a:gd name="T64" fmla="*/ 146 w 10666"/>
                <a:gd name="T65" fmla="*/ 9 h 7397"/>
                <a:gd name="T66" fmla="*/ 186 w 10666"/>
                <a:gd name="T67" fmla="*/ 1 h 7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66" h="7397">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67" name="Freeform 9"/>
            <p:cNvSpPr>
              <a:spLocks/>
            </p:cNvSpPr>
            <p:nvPr/>
          </p:nvSpPr>
          <p:spPr bwMode="auto">
            <a:xfrm>
              <a:off x="564093" y="1394019"/>
              <a:ext cx="5923944" cy="3573916"/>
            </a:xfrm>
            <a:custGeom>
              <a:avLst/>
              <a:gdLst>
                <a:gd name="T0" fmla="*/ 207 w 10666"/>
                <a:gd name="T1" fmla="*/ 0 h 6436"/>
                <a:gd name="T2" fmla="*/ 10459 w 10666"/>
                <a:gd name="T3" fmla="*/ 0 h 6436"/>
                <a:gd name="T4" fmla="*/ 10480 w 10666"/>
                <a:gd name="T5" fmla="*/ 1 h 6436"/>
                <a:gd name="T6" fmla="*/ 10500 w 10666"/>
                <a:gd name="T7" fmla="*/ 5 h 6436"/>
                <a:gd name="T8" fmla="*/ 10520 w 10666"/>
                <a:gd name="T9" fmla="*/ 9 h 6436"/>
                <a:gd name="T10" fmla="*/ 10539 w 10666"/>
                <a:gd name="T11" fmla="*/ 16 h 6436"/>
                <a:gd name="T12" fmla="*/ 10557 w 10666"/>
                <a:gd name="T13" fmla="*/ 25 h 6436"/>
                <a:gd name="T14" fmla="*/ 10575 w 10666"/>
                <a:gd name="T15" fmla="*/ 36 h 6436"/>
                <a:gd name="T16" fmla="*/ 10591 w 10666"/>
                <a:gd name="T17" fmla="*/ 47 h 6436"/>
                <a:gd name="T18" fmla="*/ 10605 w 10666"/>
                <a:gd name="T19" fmla="*/ 61 h 6436"/>
                <a:gd name="T20" fmla="*/ 10619 w 10666"/>
                <a:gd name="T21" fmla="*/ 75 h 6436"/>
                <a:gd name="T22" fmla="*/ 10630 w 10666"/>
                <a:gd name="T23" fmla="*/ 91 h 6436"/>
                <a:gd name="T24" fmla="*/ 10641 w 10666"/>
                <a:gd name="T25" fmla="*/ 109 h 6436"/>
                <a:gd name="T26" fmla="*/ 10650 w 10666"/>
                <a:gd name="T27" fmla="*/ 127 h 6436"/>
                <a:gd name="T28" fmla="*/ 10657 w 10666"/>
                <a:gd name="T29" fmla="*/ 146 h 6436"/>
                <a:gd name="T30" fmla="*/ 10661 w 10666"/>
                <a:gd name="T31" fmla="*/ 166 h 6436"/>
                <a:gd name="T32" fmla="*/ 10665 w 10666"/>
                <a:gd name="T33" fmla="*/ 186 h 6436"/>
                <a:gd name="T34" fmla="*/ 10666 w 10666"/>
                <a:gd name="T35" fmla="*/ 207 h 6436"/>
                <a:gd name="T36" fmla="*/ 10666 w 10666"/>
                <a:gd name="T37" fmla="*/ 6436 h 6436"/>
                <a:gd name="T38" fmla="*/ 0 w 10666"/>
                <a:gd name="T39" fmla="*/ 6436 h 6436"/>
                <a:gd name="T40" fmla="*/ 0 w 10666"/>
                <a:gd name="T41" fmla="*/ 207 h 6436"/>
                <a:gd name="T42" fmla="*/ 1 w 10666"/>
                <a:gd name="T43" fmla="*/ 186 h 6436"/>
                <a:gd name="T44" fmla="*/ 3 w 10666"/>
                <a:gd name="T45" fmla="*/ 166 h 6436"/>
                <a:gd name="T46" fmla="*/ 9 w 10666"/>
                <a:gd name="T47" fmla="*/ 146 h 6436"/>
                <a:gd name="T48" fmla="*/ 16 w 10666"/>
                <a:gd name="T49" fmla="*/ 127 h 6436"/>
                <a:gd name="T50" fmla="*/ 24 w 10666"/>
                <a:gd name="T51" fmla="*/ 109 h 6436"/>
                <a:gd name="T52" fmla="*/ 34 w 10666"/>
                <a:gd name="T53" fmla="*/ 91 h 6436"/>
                <a:gd name="T54" fmla="*/ 47 w 10666"/>
                <a:gd name="T55" fmla="*/ 75 h 6436"/>
                <a:gd name="T56" fmla="*/ 60 w 10666"/>
                <a:gd name="T57" fmla="*/ 61 h 6436"/>
                <a:gd name="T58" fmla="*/ 75 w 10666"/>
                <a:gd name="T59" fmla="*/ 47 h 6436"/>
                <a:gd name="T60" fmla="*/ 91 w 10666"/>
                <a:gd name="T61" fmla="*/ 36 h 6436"/>
                <a:gd name="T62" fmla="*/ 108 w 10666"/>
                <a:gd name="T63" fmla="*/ 25 h 6436"/>
                <a:gd name="T64" fmla="*/ 126 w 10666"/>
                <a:gd name="T65" fmla="*/ 16 h 6436"/>
                <a:gd name="T66" fmla="*/ 146 w 10666"/>
                <a:gd name="T67" fmla="*/ 9 h 6436"/>
                <a:gd name="T68" fmla="*/ 165 w 10666"/>
                <a:gd name="T69" fmla="*/ 5 h 6436"/>
                <a:gd name="T70" fmla="*/ 186 w 10666"/>
                <a:gd name="T71" fmla="*/ 1 h 6436"/>
                <a:gd name="T72" fmla="*/ 207 w 10666"/>
                <a:gd name="T73" fmla="*/ 0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66" h="643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68" name="Rectangle 10"/>
            <p:cNvSpPr>
              <a:spLocks noChangeArrowheads="1"/>
            </p:cNvSpPr>
            <p:nvPr/>
          </p:nvSpPr>
          <p:spPr bwMode="auto">
            <a:xfrm>
              <a:off x="781771" y="1625024"/>
              <a:ext cx="5490811" cy="311190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69" name="Rectangle 11"/>
            <p:cNvSpPr>
              <a:spLocks noChangeArrowheads="1"/>
            </p:cNvSpPr>
            <p:nvPr/>
          </p:nvSpPr>
          <p:spPr bwMode="auto">
            <a:xfrm>
              <a:off x="781771" y="1625024"/>
              <a:ext cx="5490811" cy="57753"/>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70" name="Freeform 12"/>
            <p:cNvSpPr>
              <a:spLocks/>
            </p:cNvSpPr>
            <p:nvPr/>
          </p:nvSpPr>
          <p:spPr bwMode="auto">
            <a:xfrm>
              <a:off x="2214444" y="4643639"/>
              <a:ext cx="2623240" cy="93290"/>
            </a:xfrm>
            <a:custGeom>
              <a:avLst/>
              <a:gdLst>
                <a:gd name="T0" fmla="*/ 112 w 4724"/>
                <a:gd name="T1" fmla="*/ 0 h 169"/>
                <a:gd name="T2" fmla="*/ 4569 w 4724"/>
                <a:gd name="T3" fmla="*/ 0 h 169"/>
                <a:gd name="T4" fmla="*/ 4724 w 4724"/>
                <a:gd name="T5" fmla="*/ 169 h 169"/>
                <a:gd name="T6" fmla="*/ 0 w 4724"/>
                <a:gd name="T7" fmla="*/ 169 h 169"/>
                <a:gd name="T8" fmla="*/ 112 w 4724"/>
                <a:gd name="T9" fmla="*/ 0 h 169"/>
              </a:gdLst>
              <a:ahLst/>
              <a:cxnLst>
                <a:cxn ang="0">
                  <a:pos x="T0" y="T1"/>
                </a:cxn>
                <a:cxn ang="0">
                  <a:pos x="T2" y="T3"/>
                </a:cxn>
                <a:cxn ang="0">
                  <a:pos x="T4" y="T5"/>
                </a:cxn>
                <a:cxn ang="0">
                  <a:pos x="T6" y="T7"/>
                </a:cxn>
                <a:cxn ang="0">
                  <a:pos x="T8" y="T9"/>
                </a:cxn>
              </a:cxnLst>
              <a:rect l="0" t="0" r="r" b="b"/>
              <a:pathLst>
                <a:path w="4724" h="169">
                  <a:moveTo>
                    <a:pt x="112" y="0"/>
                  </a:moveTo>
                  <a:lnTo>
                    <a:pt x="4569" y="0"/>
                  </a:lnTo>
                  <a:lnTo>
                    <a:pt x="4724" y="169"/>
                  </a:lnTo>
                  <a:lnTo>
                    <a:pt x="0" y="169"/>
                  </a:lnTo>
                  <a:lnTo>
                    <a:pt x="112" y="0"/>
                  </a:lnTo>
                  <a:close/>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71" name="Freeform 24"/>
            <p:cNvSpPr>
              <a:spLocks/>
            </p:cNvSpPr>
            <p:nvPr/>
          </p:nvSpPr>
          <p:spPr bwMode="auto">
            <a:xfrm>
              <a:off x="3231757" y="1394019"/>
              <a:ext cx="3256280" cy="3502838"/>
            </a:xfrm>
            <a:custGeom>
              <a:avLst/>
              <a:gdLst>
                <a:gd name="T0" fmla="*/ 3815 w 5865"/>
                <a:gd name="T1" fmla="*/ 0 h 6311"/>
                <a:gd name="T2" fmla="*/ 5660 w 5865"/>
                <a:gd name="T3" fmla="*/ 0 h 6311"/>
                <a:gd name="T4" fmla="*/ 5681 w 5865"/>
                <a:gd name="T5" fmla="*/ 1 h 6311"/>
                <a:gd name="T6" fmla="*/ 5702 w 5865"/>
                <a:gd name="T7" fmla="*/ 4 h 6311"/>
                <a:gd name="T8" fmla="*/ 5721 w 5865"/>
                <a:gd name="T9" fmla="*/ 9 h 6311"/>
                <a:gd name="T10" fmla="*/ 5740 w 5865"/>
                <a:gd name="T11" fmla="*/ 16 h 6311"/>
                <a:gd name="T12" fmla="*/ 5758 w 5865"/>
                <a:gd name="T13" fmla="*/ 24 h 6311"/>
                <a:gd name="T14" fmla="*/ 5775 w 5865"/>
                <a:gd name="T15" fmla="*/ 34 h 6311"/>
                <a:gd name="T16" fmla="*/ 5791 w 5865"/>
                <a:gd name="T17" fmla="*/ 46 h 6311"/>
                <a:gd name="T18" fmla="*/ 5805 w 5865"/>
                <a:gd name="T19" fmla="*/ 60 h 6311"/>
                <a:gd name="T20" fmla="*/ 5819 w 5865"/>
                <a:gd name="T21" fmla="*/ 74 h 6311"/>
                <a:gd name="T22" fmla="*/ 5830 w 5865"/>
                <a:gd name="T23" fmla="*/ 90 h 6311"/>
                <a:gd name="T24" fmla="*/ 5841 w 5865"/>
                <a:gd name="T25" fmla="*/ 106 h 6311"/>
                <a:gd name="T26" fmla="*/ 5849 w 5865"/>
                <a:gd name="T27" fmla="*/ 125 h 6311"/>
                <a:gd name="T28" fmla="*/ 5856 w 5865"/>
                <a:gd name="T29" fmla="*/ 143 h 6311"/>
                <a:gd name="T30" fmla="*/ 5861 w 5865"/>
                <a:gd name="T31" fmla="*/ 163 h 6311"/>
                <a:gd name="T32" fmla="*/ 5864 w 5865"/>
                <a:gd name="T33" fmla="*/ 182 h 6311"/>
                <a:gd name="T34" fmla="*/ 5865 w 5865"/>
                <a:gd name="T35" fmla="*/ 203 h 6311"/>
                <a:gd name="T36" fmla="*/ 5865 w 5865"/>
                <a:gd name="T37" fmla="*/ 6311 h 6311"/>
                <a:gd name="T38" fmla="*/ 0 w 5865"/>
                <a:gd name="T39" fmla="*/ 6311 h 6311"/>
                <a:gd name="T40" fmla="*/ 3815 w 5865"/>
                <a:gd name="T41" fmla="*/ 0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5" h="6311">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chemeClr val="bg1">
                    <a:alpha val="36000"/>
                  </a:schemeClr>
                </a:gs>
                <a:gs pos="50000">
                  <a:schemeClr val="bg1">
                    <a:alpha val="13000"/>
                  </a:schemeClr>
                </a:gs>
                <a:gs pos="100000">
                  <a:schemeClr val="accent1">
                    <a:tint val="23500"/>
                    <a:satMod val="160000"/>
                    <a:alpha val="0"/>
                  </a:schemeClr>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chemeClr val="accent4">
                    <a:lumMod val="50000"/>
                  </a:schemeClr>
                </a:solidFill>
                <a:effectLst/>
                <a:uLnTx/>
                <a:uFillTx/>
                <a:latin typeface="Calibri"/>
                <a:ea typeface="+mn-ea"/>
                <a:cs typeface="+mn-cs"/>
              </a:endParaRPr>
            </a:p>
          </p:txBody>
        </p:sp>
        <p:sp>
          <p:nvSpPr>
            <p:cNvPr id="72" name="Rechteck 71"/>
            <p:cNvSpPr/>
            <p:nvPr/>
          </p:nvSpPr>
          <p:spPr>
            <a:xfrm>
              <a:off x="1262147" y="1780051"/>
              <a:ext cx="630700" cy="273755"/>
            </a:xfrm>
            <a:prstGeom prst="rect">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31733" tIns="31733" rIns="31733" bIns="31733" numCol="1" spcCol="0" rtlCol="0" fromWordArt="0" anchor="t" anchorCtr="0" forceAA="0" compatLnSpc="1">
              <a:prstTxWarp prst="textNoShape">
                <a:avLst/>
              </a:prstTxWarp>
              <a:noAutofit/>
            </a:bodyPr>
            <a:lstStyle>
              <a:defPPr>
                <a:defRPr lang="en-US"/>
              </a:defPPr>
              <a:lvl1pPr marL="0" algn="l" defTabSz="605284" rtl="0" eaLnBrk="1" latinLnBrk="0" hangingPunct="1">
                <a:defRPr sz="2500" kern="1200">
                  <a:solidFill>
                    <a:schemeClr val="lt1"/>
                  </a:solidFill>
                  <a:latin typeface="+mn-lt"/>
                  <a:ea typeface="+mn-ea"/>
                  <a:cs typeface="+mn-cs"/>
                </a:defRPr>
              </a:lvl1pPr>
              <a:lvl2pPr marL="605284" algn="l" defTabSz="605284" rtl="0" eaLnBrk="1" latinLnBrk="0" hangingPunct="1">
                <a:defRPr sz="2500" kern="1200">
                  <a:solidFill>
                    <a:schemeClr val="lt1"/>
                  </a:solidFill>
                  <a:latin typeface="+mn-lt"/>
                  <a:ea typeface="+mn-ea"/>
                  <a:cs typeface="+mn-cs"/>
                </a:defRPr>
              </a:lvl2pPr>
              <a:lvl3pPr marL="1210569" algn="l" defTabSz="605284" rtl="0" eaLnBrk="1" latinLnBrk="0" hangingPunct="1">
                <a:defRPr sz="2500" kern="1200">
                  <a:solidFill>
                    <a:schemeClr val="lt1"/>
                  </a:solidFill>
                  <a:latin typeface="+mn-lt"/>
                  <a:ea typeface="+mn-ea"/>
                  <a:cs typeface="+mn-cs"/>
                </a:defRPr>
              </a:lvl3pPr>
              <a:lvl4pPr marL="1815853" algn="l" defTabSz="605284" rtl="0" eaLnBrk="1" latinLnBrk="0" hangingPunct="1">
                <a:defRPr sz="2500" kern="1200">
                  <a:solidFill>
                    <a:schemeClr val="lt1"/>
                  </a:solidFill>
                  <a:latin typeface="+mn-lt"/>
                  <a:ea typeface="+mn-ea"/>
                  <a:cs typeface="+mn-cs"/>
                </a:defRPr>
              </a:lvl4pPr>
              <a:lvl5pPr marL="2421137" algn="l" defTabSz="605284" rtl="0" eaLnBrk="1" latinLnBrk="0" hangingPunct="1">
                <a:defRPr sz="2500" kern="1200">
                  <a:solidFill>
                    <a:schemeClr val="lt1"/>
                  </a:solidFill>
                  <a:latin typeface="+mn-lt"/>
                  <a:ea typeface="+mn-ea"/>
                  <a:cs typeface="+mn-cs"/>
                </a:defRPr>
              </a:lvl5pPr>
              <a:lvl6pPr marL="3026418" algn="l" defTabSz="605284" rtl="0" eaLnBrk="1" latinLnBrk="0" hangingPunct="1">
                <a:defRPr sz="2500" kern="1200">
                  <a:solidFill>
                    <a:schemeClr val="lt1"/>
                  </a:solidFill>
                  <a:latin typeface="+mn-lt"/>
                  <a:ea typeface="+mn-ea"/>
                  <a:cs typeface="+mn-cs"/>
                </a:defRPr>
              </a:lvl6pPr>
              <a:lvl7pPr marL="3631704" algn="l" defTabSz="605284" rtl="0" eaLnBrk="1" latinLnBrk="0" hangingPunct="1">
                <a:defRPr sz="2500" kern="1200">
                  <a:solidFill>
                    <a:schemeClr val="lt1"/>
                  </a:solidFill>
                  <a:latin typeface="+mn-lt"/>
                  <a:ea typeface="+mn-ea"/>
                  <a:cs typeface="+mn-cs"/>
                </a:defRPr>
              </a:lvl7pPr>
              <a:lvl8pPr marL="4236990" algn="l" defTabSz="605284" rtl="0" eaLnBrk="1" latinLnBrk="0" hangingPunct="1">
                <a:defRPr sz="2500" kern="1200">
                  <a:solidFill>
                    <a:schemeClr val="lt1"/>
                  </a:solidFill>
                  <a:latin typeface="+mn-lt"/>
                  <a:ea typeface="+mn-ea"/>
                  <a:cs typeface="+mn-cs"/>
                </a:defRPr>
              </a:lvl8pPr>
              <a:lvl9pPr marL="4842265" algn="l" defTabSz="605284" rtl="0" eaLnBrk="1" latinLnBrk="0" hangingPunct="1">
                <a:defRPr sz="2500" kern="1200">
                  <a:solidFill>
                    <a:schemeClr val="lt1"/>
                  </a:solidFill>
                  <a:latin typeface="+mn-lt"/>
                  <a:ea typeface="+mn-ea"/>
                  <a:cs typeface="+mn-cs"/>
                </a:defRPr>
              </a:lvl9pPr>
            </a:lstStyle>
            <a:p>
              <a:pPr marL="0" marR="0" lvl="0" indent="0" algn="ctr" defTabSz="605284" rtl="0" eaLnBrk="1" fontAlgn="auto" latinLnBrk="0" hangingPunct="1">
                <a:lnSpc>
                  <a:spcPct val="100000"/>
                </a:lnSpc>
                <a:spcBef>
                  <a:spcPts val="0"/>
                </a:spcBef>
                <a:spcAft>
                  <a:spcPts val="0"/>
                </a:spcAft>
                <a:buClrTx/>
                <a:buSzTx/>
                <a:buFontTx/>
                <a:buNone/>
                <a:tabLst/>
                <a:defRPr/>
              </a:pPr>
              <a:endParaRPr kumimoji="0" lang="en-US" sz="705" b="0" i="0" u="none" strike="noStrike" kern="1200" cap="all" spc="0" normalizeH="0" baseline="0" noProof="0" dirty="0">
                <a:ln>
                  <a:noFill/>
                </a:ln>
                <a:solidFill>
                  <a:schemeClr val="accent4">
                    <a:lumMod val="50000"/>
                  </a:schemeClr>
                </a:solidFill>
                <a:effectLst/>
                <a:uLnTx/>
                <a:uFillTx/>
                <a:latin typeface="Calibri"/>
                <a:ea typeface="+mn-ea"/>
                <a:cs typeface="+mn-cs"/>
              </a:endParaRPr>
            </a:p>
          </p:txBody>
        </p:sp>
        <p:pic>
          <p:nvPicPr>
            <p:cNvPr id="73" name="Grafik 72"/>
            <p:cNvPicPr>
              <a:picLocks noChangeAspect="1"/>
            </p:cNvPicPr>
            <p:nvPr/>
          </p:nvPicPr>
          <p:blipFill>
            <a:blip r:embed="rId8"/>
            <a:stretch>
              <a:fillRect/>
            </a:stretch>
          </p:blipFill>
          <p:spPr>
            <a:xfrm>
              <a:off x="933602" y="1850092"/>
              <a:ext cx="5276080" cy="2633620"/>
            </a:xfrm>
            <a:prstGeom prst="rect">
              <a:avLst/>
            </a:prstGeom>
            <a:ln>
              <a:noFill/>
            </a:ln>
            <a:effectLst/>
          </p:spPr>
        </p:pic>
      </p:grpSp>
    </p:spTree>
    <p:extLst>
      <p:ext uri="{BB962C8B-B14F-4D97-AF65-F5344CB8AC3E}">
        <p14:creationId xmlns:p14="http://schemas.microsoft.com/office/powerpoint/2010/main" val="378198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080283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84" name="think-cell Folie" r:id="rId6" imgW="338" imgH="338" progId="TCLayout.ActiveDocument.1">
                  <p:embed/>
                </p:oleObj>
              </mc:Choice>
              <mc:Fallback>
                <p:oleObj name="think-cell Folie" r:id="rId6" imgW="338" imgH="338"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IE" sz="2400" b="1" dirty="0">
              <a:latin typeface="Frutiger LT Std 87 ExtraBlk Cn" panose="020B0906030504030204"/>
              <a:ea typeface="+mj-ea"/>
              <a:cs typeface="+mj-cs"/>
              <a:sym typeface="Frutiger LT Std 87 ExtraBlk Cn" panose="020B0906030504030204"/>
            </a:endParaRP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IE" dirty="0"/>
              <a:t>Cinfoni Acts as Single-Point-of-Contact, to Help Corporates With their Duty of Cooperation and Banks to Fulfil their KYC/Regulatory Requirements</a:t>
            </a:r>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5</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cxnSp>
        <p:nvCxnSpPr>
          <p:cNvPr id="51" name="Gerader Verbinder 50"/>
          <p:cNvCxnSpPr/>
          <p:nvPr/>
        </p:nvCxnSpPr>
        <p:spPr>
          <a:xfrm>
            <a:off x="6147607" y="1428967"/>
            <a:ext cx="0" cy="489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xmlns="" id="{2FF3F4F8-7A2D-CA49-BBA0-A66D2758077F}"/>
              </a:ext>
            </a:extLst>
          </p:cNvPr>
          <p:cNvSpPr txBox="1"/>
          <p:nvPr/>
        </p:nvSpPr>
        <p:spPr>
          <a:xfrm>
            <a:off x="2122218" y="1382908"/>
            <a:ext cx="2250504" cy="307777"/>
          </a:xfrm>
          <a:prstGeom prst="rect">
            <a:avLst/>
          </a:prstGeom>
          <a:noFill/>
          <a:ln w="3175">
            <a:noFill/>
          </a:ln>
        </p:spPr>
        <p:txBody>
          <a:bodyPr wrap="square" lIns="0" tIns="0" rIns="0" bIns="0" rtlCol="0">
            <a:spAutoFit/>
          </a:bodyPr>
          <a:lstStyle/>
          <a:p>
            <a:pPr defTabSz="914400">
              <a:spcBef>
                <a:spcPts val="300"/>
              </a:spcBef>
              <a:spcAft>
                <a:spcPts val="300"/>
              </a:spcAft>
              <a:buClr>
                <a:srgbClr val="AFBED2"/>
              </a:buClr>
              <a:buSzPct val="85000"/>
            </a:pPr>
            <a:r>
              <a:rPr lang="en-IE" sz="2000" b="1" u="sng" dirty="0">
                <a:latin typeface="Arial"/>
              </a:rPr>
              <a:t>Current Situation</a:t>
            </a:r>
          </a:p>
        </p:txBody>
      </p:sp>
      <p:grpSp>
        <p:nvGrpSpPr>
          <p:cNvPr id="65" name="Gruppieren 64"/>
          <p:cNvGrpSpPr/>
          <p:nvPr/>
        </p:nvGrpSpPr>
        <p:grpSpPr>
          <a:xfrm>
            <a:off x="1729196" y="2258422"/>
            <a:ext cx="3038515" cy="1497355"/>
            <a:chOff x="4280586" y="3718436"/>
            <a:chExt cx="3038515" cy="1497355"/>
          </a:xfrm>
        </p:grpSpPr>
        <p:cxnSp>
          <p:nvCxnSpPr>
            <p:cNvPr id="66" name="Elbow Connector 13"/>
            <p:cNvCxnSpPr/>
            <p:nvPr/>
          </p:nvCxnSpPr>
          <p:spPr>
            <a:xfrm>
              <a:off x="4285900" y="3718436"/>
              <a:ext cx="3031235" cy="0"/>
            </a:xfrm>
            <a:prstGeom prst="straightConnector1">
              <a:avLst/>
            </a:prstGeom>
            <a:noFill/>
            <a:ln w="12700" cap="flat" cmpd="sng" algn="ctr">
              <a:solidFill>
                <a:srgbClr val="002749"/>
              </a:solidFill>
              <a:prstDash val="solid"/>
              <a:headEnd type="oval" w="med" len="med"/>
              <a:tailEnd type="oval" w="med" len="med"/>
            </a:ln>
            <a:effectLst/>
          </p:spPr>
        </p:cxnSp>
        <p:cxnSp>
          <p:nvCxnSpPr>
            <p:cNvPr id="67" name="Elbow Connector 13"/>
            <p:cNvCxnSpPr/>
            <p:nvPr/>
          </p:nvCxnSpPr>
          <p:spPr>
            <a:xfrm>
              <a:off x="4285900" y="4466608"/>
              <a:ext cx="3031235" cy="0"/>
            </a:xfrm>
            <a:prstGeom prst="straightConnector1">
              <a:avLst/>
            </a:prstGeom>
            <a:noFill/>
            <a:ln w="12700" cap="flat" cmpd="sng" algn="ctr">
              <a:solidFill>
                <a:srgbClr val="002749"/>
              </a:solidFill>
              <a:prstDash val="solid"/>
              <a:headEnd type="oval" w="med" len="med"/>
              <a:tailEnd type="oval" w="med" len="med"/>
            </a:ln>
            <a:effectLst/>
          </p:spPr>
        </p:cxnSp>
        <p:cxnSp>
          <p:nvCxnSpPr>
            <p:cNvPr id="68" name="Elbow Connector 13"/>
            <p:cNvCxnSpPr/>
            <p:nvPr/>
          </p:nvCxnSpPr>
          <p:spPr>
            <a:xfrm>
              <a:off x="4285900" y="5214781"/>
              <a:ext cx="3031235" cy="0"/>
            </a:xfrm>
            <a:prstGeom prst="straightConnector1">
              <a:avLst/>
            </a:prstGeom>
            <a:noFill/>
            <a:ln w="12700" cap="flat" cmpd="sng" algn="ctr">
              <a:solidFill>
                <a:srgbClr val="002749"/>
              </a:solidFill>
              <a:prstDash val="solid"/>
              <a:headEnd type="oval" w="med" len="med"/>
              <a:tailEnd type="oval" w="med" len="med"/>
            </a:ln>
            <a:effectLst/>
          </p:spPr>
        </p:cxnSp>
        <p:cxnSp>
          <p:nvCxnSpPr>
            <p:cNvPr id="69" name="Elbow Connector 13"/>
            <p:cNvCxnSpPr/>
            <p:nvPr/>
          </p:nvCxnSpPr>
          <p:spPr>
            <a:xfrm>
              <a:off x="4285900" y="3718436"/>
              <a:ext cx="3031235" cy="746265"/>
            </a:xfrm>
            <a:prstGeom prst="straightConnector1">
              <a:avLst/>
            </a:prstGeom>
            <a:noFill/>
            <a:ln w="12700" cap="flat" cmpd="sng" algn="ctr">
              <a:solidFill>
                <a:srgbClr val="002749"/>
              </a:solidFill>
              <a:prstDash val="solid"/>
              <a:headEnd type="oval" w="med" len="med"/>
              <a:tailEnd type="oval" w="med" len="med"/>
            </a:ln>
            <a:effectLst/>
          </p:spPr>
        </p:cxnSp>
        <p:cxnSp>
          <p:nvCxnSpPr>
            <p:cNvPr id="70" name="Elbow Connector 13"/>
            <p:cNvCxnSpPr/>
            <p:nvPr/>
          </p:nvCxnSpPr>
          <p:spPr>
            <a:xfrm>
              <a:off x="4285900" y="4464209"/>
              <a:ext cx="3031235" cy="746265"/>
            </a:xfrm>
            <a:prstGeom prst="straightConnector1">
              <a:avLst/>
            </a:prstGeom>
            <a:noFill/>
            <a:ln w="12700" cap="flat" cmpd="sng" algn="ctr">
              <a:solidFill>
                <a:srgbClr val="002749"/>
              </a:solidFill>
              <a:prstDash val="solid"/>
              <a:headEnd type="oval" w="med" len="med"/>
              <a:tailEnd type="oval" w="med" len="med"/>
            </a:ln>
            <a:effectLst/>
          </p:spPr>
        </p:cxnSp>
        <p:cxnSp>
          <p:nvCxnSpPr>
            <p:cNvPr id="71" name="Elbow Connector 13"/>
            <p:cNvCxnSpPr/>
            <p:nvPr/>
          </p:nvCxnSpPr>
          <p:spPr>
            <a:xfrm flipV="1">
              <a:off x="4280586" y="4464209"/>
              <a:ext cx="3036549" cy="750572"/>
            </a:xfrm>
            <a:prstGeom prst="straightConnector1">
              <a:avLst/>
            </a:prstGeom>
            <a:noFill/>
            <a:ln w="12700" cap="flat" cmpd="sng" algn="ctr">
              <a:solidFill>
                <a:srgbClr val="002749"/>
              </a:solidFill>
              <a:prstDash val="solid"/>
              <a:headEnd type="oval" w="med" len="med"/>
              <a:tailEnd type="oval" w="med" len="med"/>
            </a:ln>
            <a:effectLst/>
          </p:spPr>
        </p:cxnSp>
        <p:cxnSp>
          <p:nvCxnSpPr>
            <p:cNvPr id="72" name="Elbow Connector 13"/>
            <p:cNvCxnSpPr/>
            <p:nvPr/>
          </p:nvCxnSpPr>
          <p:spPr>
            <a:xfrm flipV="1">
              <a:off x="4282552" y="3722743"/>
              <a:ext cx="3036549" cy="750572"/>
            </a:xfrm>
            <a:prstGeom prst="straightConnector1">
              <a:avLst/>
            </a:prstGeom>
            <a:noFill/>
            <a:ln w="12700" cap="flat" cmpd="sng" algn="ctr">
              <a:solidFill>
                <a:srgbClr val="002749"/>
              </a:solidFill>
              <a:prstDash val="solid"/>
              <a:headEnd type="oval" w="med" len="med"/>
              <a:tailEnd type="oval" w="med" len="med"/>
            </a:ln>
            <a:effectLst/>
          </p:spPr>
        </p:cxnSp>
        <p:cxnSp>
          <p:nvCxnSpPr>
            <p:cNvPr id="73" name="Elbow Connector 13"/>
            <p:cNvCxnSpPr/>
            <p:nvPr/>
          </p:nvCxnSpPr>
          <p:spPr>
            <a:xfrm flipV="1">
              <a:off x="4285900" y="3722743"/>
              <a:ext cx="3031235" cy="1489885"/>
            </a:xfrm>
            <a:prstGeom prst="straightConnector1">
              <a:avLst/>
            </a:prstGeom>
            <a:noFill/>
            <a:ln w="12700" cap="flat" cmpd="sng" algn="ctr">
              <a:solidFill>
                <a:srgbClr val="002749"/>
              </a:solidFill>
              <a:prstDash val="solid"/>
              <a:headEnd type="oval" w="med" len="med"/>
              <a:tailEnd type="oval" w="med" len="med"/>
            </a:ln>
            <a:effectLst/>
          </p:spPr>
        </p:cxnSp>
        <p:cxnSp>
          <p:nvCxnSpPr>
            <p:cNvPr id="74" name="Elbow Connector 13"/>
            <p:cNvCxnSpPr/>
            <p:nvPr/>
          </p:nvCxnSpPr>
          <p:spPr>
            <a:xfrm>
              <a:off x="4287209" y="3718436"/>
              <a:ext cx="3029928" cy="1496347"/>
            </a:xfrm>
            <a:prstGeom prst="straightConnector1">
              <a:avLst/>
            </a:prstGeom>
            <a:noFill/>
            <a:ln w="12700" cap="flat" cmpd="sng" algn="ctr">
              <a:solidFill>
                <a:srgbClr val="002749"/>
              </a:solidFill>
              <a:prstDash val="solid"/>
              <a:headEnd type="oval" w="med" len="med"/>
              <a:tailEnd type="oval" w="med" len="med"/>
            </a:ln>
            <a:effectLst/>
          </p:spPr>
        </p:cxnSp>
        <p:sp>
          <p:nvSpPr>
            <p:cNvPr id="75" name="Pfeil nach rechts 74"/>
            <p:cNvSpPr/>
            <p:nvPr/>
          </p:nvSpPr>
          <p:spPr>
            <a:xfrm>
              <a:off x="4956003" y="3730380"/>
              <a:ext cx="1652998" cy="710352"/>
            </a:xfrm>
            <a:prstGeom prst="rightArrow">
              <a:avLst>
                <a:gd name="adj1" fmla="val 50000"/>
                <a:gd name="adj2" fmla="val 35455"/>
              </a:avLst>
            </a:prstGeom>
            <a:solidFill>
              <a:srgbClr val="FFFFFF">
                <a:lumMod val="50000"/>
              </a:srgbClr>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en-IE" sz="1100" b="0" i="0" u="none" strike="noStrike" kern="0" cap="none" spc="0" normalizeH="0" baseline="0" dirty="0">
                  <a:ln>
                    <a:noFill/>
                  </a:ln>
                  <a:solidFill>
                    <a:srgbClr val="FFFFFF"/>
                  </a:solidFill>
                  <a:effectLst/>
                  <a:uLnTx/>
                  <a:uFillTx/>
                </a:rPr>
                <a:t>Recurring obligations</a:t>
              </a:r>
            </a:p>
          </p:txBody>
        </p:sp>
        <p:sp>
          <p:nvSpPr>
            <p:cNvPr id="76" name="Pfeil nach rechts 75"/>
            <p:cNvSpPr/>
            <p:nvPr/>
          </p:nvSpPr>
          <p:spPr>
            <a:xfrm rot="10800000" flipV="1">
              <a:off x="4956004" y="4505439"/>
              <a:ext cx="1652998" cy="710352"/>
            </a:xfrm>
            <a:prstGeom prst="rightArrow">
              <a:avLst>
                <a:gd name="adj1" fmla="val 50000"/>
                <a:gd name="adj2" fmla="val 35455"/>
              </a:avLst>
            </a:prstGeom>
            <a:solidFill>
              <a:srgbClr val="FFFFFF">
                <a:lumMod val="50000"/>
              </a:srgbClr>
            </a:soli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605284" eaLnBrk="1" fontAlgn="auto" latinLnBrk="0" hangingPunct="1">
                <a:lnSpc>
                  <a:spcPct val="100000"/>
                </a:lnSpc>
                <a:spcBef>
                  <a:spcPts val="0"/>
                </a:spcBef>
                <a:spcAft>
                  <a:spcPts val="0"/>
                </a:spcAft>
                <a:buClrTx/>
                <a:buSzTx/>
                <a:buFontTx/>
                <a:buNone/>
                <a:tabLst/>
                <a:defRPr/>
              </a:pPr>
              <a:r>
                <a:rPr kumimoji="0" lang="en-IE" sz="1100" b="0" i="0" u="none" strike="noStrike" kern="0" cap="none" spc="0" normalizeH="0" baseline="0" noProof="0" dirty="0">
                  <a:ln>
                    <a:noFill/>
                  </a:ln>
                  <a:solidFill>
                    <a:srgbClr val="FFFFFF"/>
                  </a:solidFill>
                  <a:effectLst/>
                  <a:uLnTx/>
                  <a:uFillTx/>
                </a:rPr>
                <a:t>Diverging requirements</a:t>
              </a:r>
            </a:p>
          </p:txBody>
        </p:sp>
      </p:grpSp>
      <p:grpSp>
        <p:nvGrpSpPr>
          <p:cNvPr id="77" name="Gruppieren 76"/>
          <p:cNvGrpSpPr/>
          <p:nvPr/>
        </p:nvGrpSpPr>
        <p:grpSpPr>
          <a:xfrm>
            <a:off x="4987951" y="2085395"/>
            <a:ext cx="492122" cy="659227"/>
            <a:chOff x="7981116" y="3356727"/>
            <a:chExt cx="492122" cy="659227"/>
          </a:xfrm>
        </p:grpSpPr>
        <p:pic>
          <p:nvPicPr>
            <p:cNvPr id="78"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8023039" y="3356727"/>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79" name="Textfeld 78"/>
            <p:cNvSpPr txBox="1"/>
            <p:nvPr/>
          </p:nvSpPr>
          <p:spPr>
            <a:xfrm>
              <a:off x="7981116" y="3800510"/>
              <a:ext cx="492122" cy="215444"/>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1</a:t>
              </a:r>
            </a:p>
          </p:txBody>
        </p:sp>
      </p:grpSp>
      <p:grpSp>
        <p:nvGrpSpPr>
          <p:cNvPr id="80" name="Gruppieren 79"/>
          <p:cNvGrpSpPr/>
          <p:nvPr/>
        </p:nvGrpSpPr>
        <p:grpSpPr>
          <a:xfrm>
            <a:off x="819523" y="2010117"/>
            <a:ext cx="866391" cy="690963"/>
            <a:chOff x="3840596" y="3281449"/>
            <a:chExt cx="866391" cy="690963"/>
          </a:xfrm>
        </p:grpSpPr>
        <p:pic>
          <p:nvPicPr>
            <p:cNvPr id="81" name="Grafik 80"/>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4031569" y="3281449"/>
              <a:ext cx="484445" cy="484445"/>
            </a:xfrm>
            <a:prstGeom prst="rect">
              <a:avLst/>
            </a:prstGeom>
          </p:spPr>
        </p:pic>
        <p:sp>
          <p:nvSpPr>
            <p:cNvPr id="82" name="Textfeld 81"/>
            <p:cNvSpPr txBox="1"/>
            <p:nvPr/>
          </p:nvSpPr>
          <p:spPr>
            <a:xfrm>
              <a:off x="3840596" y="3756968"/>
              <a:ext cx="866391"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1</a:t>
              </a:r>
            </a:p>
          </p:txBody>
        </p:sp>
      </p:grpSp>
      <p:pic>
        <p:nvPicPr>
          <p:cNvPr id="83" name="Grafik 82"/>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1010496" y="2728145"/>
            <a:ext cx="484445" cy="484445"/>
          </a:xfrm>
          <a:prstGeom prst="rect">
            <a:avLst/>
          </a:prstGeom>
        </p:spPr>
      </p:pic>
      <p:sp>
        <p:nvSpPr>
          <p:cNvPr id="84" name="Textfeld 83"/>
          <p:cNvSpPr txBox="1"/>
          <p:nvPr/>
        </p:nvSpPr>
        <p:spPr>
          <a:xfrm>
            <a:off x="819523" y="3203664"/>
            <a:ext cx="909673"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a:t>
            </a:r>
          </a:p>
        </p:txBody>
      </p:sp>
      <p:pic>
        <p:nvPicPr>
          <p:cNvPr id="85" name="Grafik 84"/>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1010496" y="3446172"/>
            <a:ext cx="484445" cy="484445"/>
          </a:xfrm>
          <a:prstGeom prst="rect">
            <a:avLst/>
          </a:prstGeom>
        </p:spPr>
      </p:pic>
      <p:sp>
        <p:nvSpPr>
          <p:cNvPr id="86" name="Textfeld 85"/>
          <p:cNvSpPr txBox="1"/>
          <p:nvPr/>
        </p:nvSpPr>
        <p:spPr>
          <a:xfrm>
            <a:off x="819523" y="3921691"/>
            <a:ext cx="869597"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n</a:t>
            </a:r>
          </a:p>
        </p:txBody>
      </p:sp>
      <p:pic>
        <p:nvPicPr>
          <p:cNvPr id="87"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5028651" y="3521450"/>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pic>
        <p:nvPicPr>
          <p:cNvPr id="88"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5028651" y="2803422"/>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89" name="Textfeld 88"/>
          <p:cNvSpPr txBox="1"/>
          <p:nvPr/>
        </p:nvSpPr>
        <p:spPr>
          <a:xfrm>
            <a:off x="4966311" y="3247205"/>
            <a:ext cx="535403" cy="215444"/>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a:t>
            </a:r>
          </a:p>
        </p:txBody>
      </p:sp>
      <p:sp>
        <p:nvSpPr>
          <p:cNvPr id="90" name="Rechteck 89"/>
          <p:cNvSpPr/>
          <p:nvPr/>
        </p:nvSpPr>
        <p:spPr>
          <a:xfrm>
            <a:off x="7627628" y="1382908"/>
            <a:ext cx="3090911" cy="307777"/>
          </a:xfrm>
          <a:prstGeom prst="rect">
            <a:avLst/>
          </a:prstGeom>
          <a:noFill/>
          <a:ln w="3175">
            <a:noFill/>
          </a:ln>
        </p:spPr>
        <p:txBody>
          <a:bodyPr wrap="square" lIns="0" tIns="0" rIns="0" bIns="0" rtlCol="0">
            <a:spAutoFit/>
          </a:bodyPr>
          <a:lstStyle/>
          <a:p>
            <a:pPr algn="ctr" defTabSz="914400">
              <a:spcBef>
                <a:spcPts val="300"/>
              </a:spcBef>
              <a:spcAft>
                <a:spcPts val="300"/>
              </a:spcAft>
              <a:buClr>
                <a:srgbClr val="AFBED2"/>
              </a:buClr>
              <a:buSzPct val="85000"/>
            </a:pPr>
            <a:r>
              <a:rPr lang="en-IE" sz="2000" b="1" u="sng" dirty="0">
                <a:latin typeface="Arial"/>
              </a:rPr>
              <a:t>Cinfoni</a:t>
            </a:r>
          </a:p>
        </p:txBody>
      </p:sp>
      <p:cxnSp>
        <p:nvCxnSpPr>
          <p:cNvPr id="91" name="Elbow Connector 13"/>
          <p:cNvCxnSpPr/>
          <p:nvPr/>
        </p:nvCxnSpPr>
        <p:spPr>
          <a:xfrm>
            <a:off x="7655136" y="3006594"/>
            <a:ext cx="762430" cy="2189"/>
          </a:xfrm>
          <a:prstGeom prst="straightConnector1">
            <a:avLst/>
          </a:prstGeom>
          <a:noFill/>
          <a:ln w="12700" cap="flat" cmpd="sng" algn="ctr">
            <a:solidFill>
              <a:srgbClr val="002749"/>
            </a:solidFill>
            <a:prstDash val="solid"/>
            <a:headEnd type="oval" w="med" len="med"/>
            <a:tailEnd type="oval" w="med" len="med"/>
          </a:ln>
          <a:effectLst/>
        </p:spPr>
      </p:cxnSp>
      <p:cxnSp>
        <p:nvCxnSpPr>
          <p:cNvPr id="92" name="Elbow Connector 13"/>
          <p:cNvCxnSpPr/>
          <p:nvPr/>
        </p:nvCxnSpPr>
        <p:spPr>
          <a:xfrm>
            <a:off x="7655136" y="2258422"/>
            <a:ext cx="762430" cy="750361"/>
          </a:xfrm>
          <a:prstGeom prst="straightConnector1">
            <a:avLst/>
          </a:prstGeom>
          <a:noFill/>
          <a:ln w="12700" cap="flat" cmpd="sng" algn="ctr">
            <a:solidFill>
              <a:srgbClr val="002749"/>
            </a:solidFill>
            <a:prstDash val="solid"/>
            <a:headEnd type="oval" w="med" len="med"/>
            <a:tailEnd type="oval" w="med" len="med"/>
          </a:ln>
          <a:effectLst/>
        </p:spPr>
      </p:cxnSp>
      <p:cxnSp>
        <p:nvCxnSpPr>
          <p:cNvPr id="93" name="Elbow Connector 13"/>
          <p:cNvCxnSpPr/>
          <p:nvPr/>
        </p:nvCxnSpPr>
        <p:spPr>
          <a:xfrm>
            <a:off x="9935031" y="3008783"/>
            <a:ext cx="751340" cy="741677"/>
          </a:xfrm>
          <a:prstGeom prst="straightConnector1">
            <a:avLst/>
          </a:prstGeom>
          <a:noFill/>
          <a:ln w="12700" cap="flat" cmpd="sng" algn="ctr">
            <a:solidFill>
              <a:srgbClr val="002749"/>
            </a:solidFill>
            <a:prstDash val="solid"/>
            <a:headEnd type="oval" w="med" len="med"/>
            <a:tailEnd type="oval" w="med" len="med"/>
          </a:ln>
          <a:effectLst/>
        </p:spPr>
      </p:cxnSp>
      <p:cxnSp>
        <p:nvCxnSpPr>
          <p:cNvPr id="94" name="Elbow Connector 13"/>
          <p:cNvCxnSpPr/>
          <p:nvPr/>
        </p:nvCxnSpPr>
        <p:spPr>
          <a:xfrm flipV="1">
            <a:off x="9935031" y="3004195"/>
            <a:ext cx="751340" cy="4588"/>
          </a:xfrm>
          <a:prstGeom prst="straightConnector1">
            <a:avLst/>
          </a:prstGeom>
          <a:noFill/>
          <a:ln w="12700" cap="flat" cmpd="sng" algn="ctr">
            <a:solidFill>
              <a:srgbClr val="002749"/>
            </a:solidFill>
            <a:prstDash val="solid"/>
            <a:headEnd type="oval" w="med" len="med"/>
            <a:tailEnd type="oval" w="med" len="med"/>
          </a:ln>
          <a:effectLst/>
        </p:spPr>
      </p:cxnSp>
      <p:cxnSp>
        <p:nvCxnSpPr>
          <p:cNvPr id="95" name="Elbow Connector 13"/>
          <p:cNvCxnSpPr/>
          <p:nvPr/>
        </p:nvCxnSpPr>
        <p:spPr>
          <a:xfrm flipV="1">
            <a:off x="9935031" y="2262729"/>
            <a:ext cx="753306" cy="746054"/>
          </a:xfrm>
          <a:prstGeom prst="straightConnector1">
            <a:avLst/>
          </a:prstGeom>
          <a:noFill/>
          <a:ln w="12700" cap="flat" cmpd="sng" algn="ctr">
            <a:solidFill>
              <a:srgbClr val="002749"/>
            </a:solidFill>
            <a:prstDash val="solid"/>
            <a:headEnd type="oval" w="med" len="med"/>
            <a:tailEnd type="oval" w="med" len="med"/>
          </a:ln>
          <a:effectLst/>
        </p:spPr>
      </p:cxnSp>
      <p:cxnSp>
        <p:nvCxnSpPr>
          <p:cNvPr id="96" name="Elbow Connector 13"/>
          <p:cNvCxnSpPr/>
          <p:nvPr/>
        </p:nvCxnSpPr>
        <p:spPr>
          <a:xfrm flipV="1">
            <a:off x="7655136" y="3008783"/>
            <a:ext cx="762430" cy="743832"/>
          </a:xfrm>
          <a:prstGeom prst="straightConnector1">
            <a:avLst/>
          </a:prstGeom>
          <a:noFill/>
          <a:ln w="12700" cap="flat" cmpd="sng" algn="ctr">
            <a:solidFill>
              <a:srgbClr val="002749"/>
            </a:solidFill>
            <a:prstDash val="solid"/>
            <a:headEnd type="oval" w="med" len="med"/>
            <a:tailEnd type="oval" w="med" len="med"/>
          </a:ln>
          <a:effectLst/>
        </p:spPr>
      </p:cxnSp>
      <p:grpSp>
        <p:nvGrpSpPr>
          <p:cNvPr id="97" name="Gruppieren 96"/>
          <p:cNvGrpSpPr/>
          <p:nvPr/>
        </p:nvGrpSpPr>
        <p:grpSpPr>
          <a:xfrm>
            <a:off x="10880669" y="2085395"/>
            <a:ext cx="492122" cy="659227"/>
            <a:chOff x="7981116" y="3356727"/>
            <a:chExt cx="492122" cy="659227"/>
          </a:xfrm>
        </p:grpSpPr>
        <p:pic>
          <p:nvPicPr>
            <p:cNvPr id="98"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8023039" y="3356727"/>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99" name="Textfeld 98"/>
            <p:cNvSpPr txBox="1"/>
            <p:nvPr/>
          </p:nvSpPr>
          <p:spPr>
            <a:xfrm>
              <a:off x="7981116" y="3800510"/>
              <a:ext cx="492122"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1</a:t>
              </a:r>
            </a:p>
          </p:txBody>
        </p:sp>
      </p:grpSp>
      <p:grpSp>
        <p:nvGrpSpPr>
          <p:cNvPr id="100" name="Gruppieren 99"/>
          <p:cNvGrpSpPr/>
          <p:nvPr/>
        </p:nvGrpSpPr>
        <p:grpSpPr>
          <a:xfrm>
            <a:off x="6740149" y="2010117"/>
            <a:ext cx="866391" cy="690963"/>
            <a:chOff x="3840596" y="3281449"/>
            <a:chExt cx="866391" cy="690963"/>
          </a:xfrm>
        </p:grpSpPr>
        <p:pic>
          <p:nvPicPr>
            <p:cNvPr id="101" name="Grafik 100"/>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4031569" y="3281449"/>
              <a:ext cx="484445" cy="484445"/>
            </a:xfrm>
            <a:prstGeom prst="rect">
              <a:avLst/>
            </a:prstGeom>
          </p:spPr>
        </p:pic>
        <p:sp>
          <p:nvSpPr>
            <p:cNvPr id="102" name="Textfeld 101"/>
            <p:cNvSpPr txBox="1"/>
            <p:nvPr/>
          </p:nvSpPr>
          <p:spPr>
            <a:xfrm>
              <a:off x="3840596" y="3756968"/>
              <a:ext cx="866391"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1</a:t>
              </a:r>
            </a:p>
          </p:txBody>
        </p:sp>
      </p:grpSp>
      <p:pic>
        <p:nvPicPr>
          <p:cNvPr id="103" name="Grafik 102"/>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6931122" y="2728145"/>
            <a:ext cx="484445" cy="484445"/>
          </a:xfrm>
          <a:prstGeom prst="rect">
            <a:avLst/>
          </a:prstGeom>
        </p:spPr>
      </p:pic>
      <p:sp>
        <p:nvSpPr>
          <p:cNvPr id="104" name="Textfeld 103"/>
          <p:cNvSpPr txBox="1"/>
          <p:nvPr/>
        </p:nvSpPr>
        <p:spPr>
          <a:xfrm>
            <a:off x="6740149" y="3203664"/>
            <a:ext cx="909673"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a:t>
            </a:r>
          </a:p>
        </p:txBody>
      </p:sp>
      <p:pic>
        <p:nvPicPr>
          <p:cNvPr id="105" name="Grafik 104"/>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6931122" y="3446172"/>
            <a:ext cx="484445" cy="484445"/>
          </a:xfrm>
          <a:prstGeom prst="rect">
            <a:avLst/>
          </a:prstGeom>
        </p:spPr>
      </p:pic>
      <p:sp>
        <p:nvSpPr>
          <p:cNvPr id="106" name="Textfeld 105"/>
          <p:cNvSpPr txBox="1"/>
          <p:nvPr/>
        </p:nvSpPr>
        <p:spPr>
          <a:xfrm>
            <a:off x="6740149" y="3921691"/>
            <a:ext cx="869597"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Corporate n</a:t>
            </a:r>
          </a:p>
        </p:txBody>
      </p:sp>
      <p:pic>
        <p:nvPicPr>
          <p:cNvPr id="107"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10922592" y="3521450"/>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pic>
        <p:nvPicPr>
          <p:cNvPr id="108"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10922592" y="2803422"/>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109" name="Textfeld 108"/>
          <p:cNvSpPr txBox="1"/>
          <p:nvPr/>
        </p:nvSpPr>
        <p:spPr>
          <a:xfrm>
            <a:off x="10880669" y="3247205"/>
            <a:ext cx="535403"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a:t>
            </a:r>
          </a:p>
        </p:txBody>
      </p:sp>
      <p:grpSp>
        <p:nvGrpSpPr>
          <p:cNvPr id="110" name="Gruppieren 109"/>
          <p:cNvGrpSpPr/>
          <p:nvPr/>
        </p:nvGrpSpPr>
        <p:grpSpPr>
          <a:xfrm>
            <a:off x="8361800" y="2202350"/>
            <a:ext cx="1639039" cy="1504720"/>
            <a:chOff x="5269859" y="1412776"/>
            <a:chExt cx="1639039" cy="1504720"/>
          </a:xfrm>
          <a:solidFill>
            <a:schemeClr val="bg1"/>
          </a:solidFill>
        </p:grpSpPr>
        <p:sp>
          <p:nvSpPr>
            <p:cNvPr id="111" name="TextBox 184"/>
            <p:cNvSpPr txBox="1"/>
            <p:nvPr/>
          </p:nvSpPr>
          <p:spPr>
            <a:xfrm>
              <a:off x="5269859" y="1412776"/>
              <a:ext cx="1639039" cy="270211"/>
            </a:xfrm>
            <a:prstGeom prst="rect">
              <a:avLst/>
            </a:prstGeom>
            <a:grpFill/>
            <a:ln>
              <a:solidFill>
                <a:srgbClr val="002D64"/>
              </a:solidFill>
            </a:ln>
          </p:spPr>
          <p:txBody>
            <a:bodyPr wrap="square" lIns="0" tIns="0" rIns="0" bIns="0" rtlCol="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lang="en-IE" sz="1600" b="1" kern="0" dirty="0">
                  <a:solidFill>
                    <a:srgbClr val="002D64"/>
                  </a:solidFill>
                  <a:latin typeface="Arial"/>
                </a:rPr>
                <a:t>Cinfoni</a:t>
              </a:r>
              <a:r>
                <a:rPr kumimoji="0" lang="en-IE" sz="1600" b="1" i="0" u="none" strike="noStrike" kern="0" cap="none" spc="0" normalizeH="0" baseline="0" noProof="0" dirty="0">
                  <a:ln>
                    <a:noFill/>
                  </a:ln>
                  <a:solidFill>
                    <a:srgbClr val="002D64"/>
                  </a:solidFill>
                  <a:effectLst/>
                  <a:uLnTx/>
                  <a:uFillTx/>
                  <a:latin typeface="Arial"/>
                </a:rPr>
                <a:t> Network</a:t>
              </a:r>
            </a:p>
          </p:txBody>
        </p:sp>
        <p:sp>
          <p:nvSpPr>
            <p:cNvPr id="112" name="Rectangle 186"/>
            <p:cNvSpPr/>
            <p:nvPr/>
          </p:nvSpPr>
          <p:spPr>
            <a:xfrm>
              <a:off x="5269859" y="1677287"/>
              <a:ext cx="1628044" cy="1240209"/>
            </a:xfrm>
            <a:prstGeom prst="rect">
              <a:avLst/>
            </a:prstGeom>
            <a:grpFill/>
            <a:ln w="19050" cap="flat" cmpd="sng" algn="ctr">
              <a:solidFill>
                <a:srgbClr val="002D64"/>
              </a:solidFill>
              <a:prstDash val="dash"/>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13" name="Gruppieren 112"/>
            <p:cNvGrpSpPr/>
            <p:nvPr/>
          </p:nvGrpSpPr>
          <p:grpSpPr>
            <a:xfrm>
              <a:off x="6085257" y="1782954"/>
              <a:ext cx="692991" cy="593329"/>
              <a:chOff x="6085257" y="1782954"/>
              <a:chExt cx="692991" cy="593329"/>
            </a:xfrm>
            <a:grpFill/>
          </p:grpSpPr>
          <p:sp>
            <p:nvSpPr>
              <p:cNvPr id="168" name="Rectangle 200"/>
              <p:cNvSpPr/>
              <p:nvPr/>
            </p:nvSpPr>
            <p:spPr>
              <a:xfrm>
                <a:off x="6147023" y="1782954"/>
                <a:ext cx="631225" cy="544260"/>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sp>
            <p:nvSpPr>
              <p:cNvPr id="169" name="Rectangle 201"/>
              <p:cNvSpPr/>
              <p:nvPr/>
            </p:nvSpPr>
            <p:spPr>
              <a:xfrm>
                <a:off x="6126435" y="1799310"/>
                <a:ext cx="631225" cy="544260"/>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sp>
            <p:nvSpPr>
              <p:cNvPr id="170" name="Rectangle 202"/>
              <p:cNvSpPr/>
              <p:nvPr/>
            </p:nvSpPr>
            <p:spPr>
              <a:xfrm>
                <a:off x="6105846" y="1815667"/>
                <a:ext cx="631225" cy="544260"/>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sp>
            <p:nvSpPr>
              <p:cNvPr id="171" name="Rectangle 203"/>
              <p:cNvSpPr/>
              <p:nvPr/>
            </p:nvSpPr>
            <p:spPr>
              <a:xfrm>
                <a:off x="6085257" y="1832023"/>
                <a:ext cx="631225" cy="544260"/>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grpSp>
        <p:grpSp>
          <p:nvGrpSpPr>
            <p:cNvPr id="114" name="Gruppieren 113"/>
            <p:cNvGrpSpPr/>
            <p:nvPr/>
          </p:nvGrpSpPr>
          <p:grpSpPr>
            <a:xfrm>
              <a:off x="5399791" y="1832023"/>
              <a:ext cx="1368261" cy="1011108"/>
              <a:chOff x="5399791" y="1832023"/>
              <a:chExt cx="1368261" cy="1011108"/>
            </a:xfrm>
            <a:grpFill/>
          </p:grpSpPr>
          <p:sp>
            <p:nvSpPr>
              <p:cNvPr id="160" name="Rectangle 188"/>
              <p:cNvSpPr/>
              <p:nvPr/>
            </p:nvSpPr>
            <p:spPr>
              <a:xfrm>
                <a:off x="5401000" y="2536399"/>
                <a:ext cx="1367052" cy="306732"/>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sp>
            <p:nvSpPr>
              <p:cNvPr id="161" name="Rectangle 189"/>
              <p:cNvSpPr/>
              <p:nvPr/>
            </p:nvSpPr>
            <p:spPr>
              <a:xfrm>
                <a:off x="5399791" y="1832023"/>
                <a:ext cx="631225" cy="544260"/>
              </a:xfrm>
              <a:prstGeom prst="rect">
                <a:avLst/>
              </a:prstGeom>
              <a:grpFill/>
              <a:ln w="12700">
                <a:solidFill>
                  <a:srgbClr val="002D64"/>
                </a:solidFill>
              </a:ln>
            </p:spPr>
            <p:txBody>
              <a:bodyPr wrap="square" lIns="36008" tIns="46811" rIns="36008" bIns="46811" rtlCol="0" anchor="t">
                <a:noAutofit/>
              </a:bodyPr>
              <a:lstStyle/>
              <a:p>
                <a:pPr marL="0" marR="0" lvl="0" indent="0" defTabSz="914400" fontAlgn="auto" latinLnBrk="0" hangingPunct="1">
                  <a:lnSpc>
                    <a:spcPct val="100000"/>
                  </a:lnSpc>
                  <a:spcBef>
                    <a:spcPts val="600"/>
                  </a:spcBef>
                  <a:spcAft>
                    <a:spcPts val="0"/>
                  </a:spcAft>
                  <a:buClrTx/>
                  <a:buSzTx/>
                  <a:buFontTx/>
                  <a:buNone/>
                  <a:tabLst/>
                  <a:defRPr/>
                </a:pPr>
                <a:endParaRPr kumimoji="0" lang="en-IE" sz="1000" b="0" i="0" u="none" strike="noStrike" kern="0" cap="none" spc="0" normalizeH="0" baseline="0" noProof="0" dirty="0">
                  <a:ln>
                    <a:noFill/>
                  </a:ln>
                  <a:solidFill>
                    <a:srgbClr val="FFFFFF"/>
                  </a:solidFill>
                  <a:effectLst/>
                  <a:uLnTx/>
                  <a:uFillTx/>
                </a:endParaRPr>
              </a:p>
            </p:txBody>
          </p:sp>
          <p:grpSp>
            <p:nvGrpSpPr>
              <p:cNvPr id="162" name="Group 194"/>
              <p:cNvGrpSpPr/>
              <p:nvPr/>
            </p:nvGrpSpPr>
            <p:grpSpPr>
              <a:xfrm>
                <a:off x="5690549" y="2342608"/>
                <a:ext cx="89920" cy="219122"/>
                <a:chOff x="5733654" y="3844906"/>
                <a:chExt cx="74314" cy="181093"/>
              </a:xfrm>
              <a:grpFill/>
            </p:grpSpPr>
            <p:cxnSp>
              <p:nvCxnSpPr>
                <p:cNvPr id="166" name="Straight Arrow Connector 198"/>
                <p:cNvCxnSpPr/>
                <p:nvPr/>
              </p:nvCxnSpPr>
              <p:spPr>
                <a:xfrm>
                  <a:off x="5807968" y="3861271"/>
                  <a:ext cx="0" cy="164728"/>
                </a:xfrm>
                <a:prstGeom prst="straightConnector1">
                  <a:avLst/>
                </a:prstGeom>
                <a:grpFill/>
                <a:ln w="9525" cap="flat" cmpd="sng" algn="ctr">
                  <a:solidFill>
                    <a:srgbClr val="002D64"/>
                  </a:solidFill>
                  <a:prstDash val="solid"/>
                  <a:miter lim="800000"/>
                  <a:tailEnd type="triangle"/>
                </a:ln>
                <a:effectLst/>
              </p:spPr>
            </p:cxnSp>
            <p:cxnSp>
              <p:nvCxnSpPr>
                <p:cNvPr id="167" name="Straight Arrow Connector 199"/>
                <p:cNvCxnSpPr/>
                <p:nvPr/>
              </p:nvCxnSpPr>
              <p:spPr>
                <a:xfrm flipV="1">
                  <a:off x="5733654" y="3844906"/>
                  <a:ext cx="0" cy="181093"/>
                </a:xfrm>
                <a:prstGeom prst="straightConnector1">
                  <a:avLst/>
                </a:prstGeom>
                <a:grpFill/>
                <a:ln w="9525" cap="flat" cmpd="sng" algn="ctr">
                  <a:solidFill>
                    <a:srgbClr val="002D64"/>
                  </a:solidFill>
                  <a:prstDash val="solid"/>
                  <a:miter lim="800000"/>
                  <a:tailEnd type="triangle"/>
                </a:ln>
                <a:effectLst/>
              </p:spPr>
            </p:cxnSp>
          </p:grpSp>
          <p:grpSp>
            <p:nvGrpSpPr>
              <p:cNvPr id="163" name="Group 195"/>
              <p:cNvGrpSpPr/>
              <p:nvPr/>
            </p:nvGrpSpPr>
            <p:grpSpPr>
              <a:xfrm>
                <a:off x="6359927" y="2348779"/>
                <a:ext cx="89920" cy="219122"/>
                <a:chOff x="5733654" y="3844906"/>
                <a:chExt cx="74314" cy="181093"/>
              </a:xfrm>
              <a:grpFill/>
            </p:grpSpPr>
            <p:cxnSp>
              <p:nvCxnSpPr>
                <p:cNvPr id="164" name="Straight Arrow Connector 196"/>
                <p:cNvCxnSpPr/>
                <p:nvPr/>
              </p:nvCxnSpPr>
              <p:spPr>
                <a:xfrm>
                  <a:off x="5807968" y="3861271"/>
                  <a:ext cx="0" cy="164728"/>
                </a:xfrm>
                <a:prstGeom prst="straightConnector1">
                  <a:avLst/>
                </a:prstGeom>
                <a:grpFill/>
                <a:ln w="9525" cap="flat" cmpd="sng" algn="ctr">
                  <a:solidFill>
                    <a:srgbClr val="002D64"/>
                  </a:solidFill>
                  <a:prstDash val="solid"/>
                  <a:miter lim="800000"/>
                  <a:tailEnd type="triangle"/>
                </a:ln>
                <a:effectLst/>
              </p:spPr>
            </p:cxnSp>
            <p:cxnSp>
              <p:nvCxnSpPr>
                <p:cNvPr id="165" name="Straight Arrow Connector 197"/>
                <p:cNvCxnSpPr/>
                <p:nvPr/>
              </p:nvCxnSpPr>
              <p:spPr>
                <a:xfrm flipV="1">
                  <a:off x="5733654" y="3844906"/>
                  <a:ext cx="0" cy="181093"/>
                </a:xfrm>
                <a:prstGeom prst="straightConnector1">
                  <a:avLst/>
                </a:prstGeom>
                <a:grpFill/>
                <a:ln w="9525" cap="flat" cmpd="sng" algn="ctr">
                  <a:solidFill>
                    <a:srgbClr val="002D64"/>
                  </a:solidFill>
                  <a:prstDash val="solid"/>
                  <a:miter lim="800000"/>
                  <a:tailEnd type="triangle"/>
                </a:ln>
                <a:effectLst/>
              </p:spPr>
            </p:cxnSp>
          </p:grpSp>
        </p:grpSp>
        <p:grpSp>
          <p:nvGrpSpPr>
            <p:cNvPr id="115" name="Group 17"/>
            <p:cNvGrpSpPr/>
            <p:nvPr/>
          </p:nvGrpSpPr>
          <p:grpSpPr>
            <a:xfrm>
              <a:off x="5485273" y="1902217"/>
              <a:ext cx="460260" cy="403872"/>
              <a:chOff x="3601469" y="2017299"/>
              <a:chExt cx="1464873" cy="1168548"/>
            </a:xfrm>
            <a:grpFill/>
          </p:grpSpPr>
          <p:sp>
            <p:nvSpPr>
              <p:cNvPr id="139" name="Freeform 409"/>
              <p:cNvSpPr/>
              <p:nvPr/>
            </p:nvSpPr>
            <p:spPr>
              <a:xfrm>
                <a:off x="3601469" y="2017299"/>
                <a:ext cx="1464873" cy="1123146"/>
              </a:xfrm>
              <a:custGeom>
                <a:avLst/>
                <a:gdLst>
                  <a:gd name="connsiteX0" fmla="*/ 1011509 w 1119521"/>
                  <a:gd name="connsiteY0" fmla="*/ 0 h 1142471"/>
                  <a:gd name="connsiteX1" fmla="*/ 1083517 w 1119521"/>
                  <a:gd name="connsiteY1" fmla="*/ 0 h 1142471"/>
                  <a:gd name="connsiteX2" fmla="*/ 1116051 w 1119521"/>
                  <a:gd name="connsiteY2" fmla="*/ 699604 h 1142471"/>
                  <a:gd name="connsiteX3" fmla="*/ 1119521 w 1119521"/>
                  <a:gd name="connsiteY3" fmla="*/ 707981 h 1142471"/>
                  <a:gd name="connsiteX4" fmla="*/ 1119521 w 1119521"/>
                  <a:gd name="connsiteY4" fmla="*/ 774219 h 1142471"/>
                  <a:gd name="connsiteX5" fmla="*/ 1119521 w 1119521"/>
                  <a:gd name="connsiteY5" fmla="*/ 1127146 h 1142471"/>
                  <a:gd name="connsiteX6" fmla="*/ 1104196 w 1119521"/>
                  <a:gd name="connsiteY6" fmla="*/ 1142471 h 1142471"/>
                  <a:gd name="connsiteX7" fmla="*/ 15325 w 1119521"/>
                  <a:gd name="connsiteY7" fmla="*/ 1142471 h 1142471"/>
                  <a:gd name="connsiteX8" fmla="*/ 0 w 1119521"/>
                  <a:gd name="connsiteY8" fmla="*/ 1127146 h 1142471"/>
                  <a:gd name="connsiteX9" fmla="*/ 0 w 1119521"/>
                  <a:gd name="connsiteY9" fmla="*/ 708284 h 1142471"/>
                  <a:gd name="connsiteX10" fmla="*/ 0 w 1119521"/>
                  <a:gd name="connsiteY10" fmla="*/ 707981 h 1142471"/>
                  <a:gd name="connsiteX11" fmla="*/ 0 w 1119521"/>
                  <a:gd name="connsiteY11" fmla="*/ 520807 h 1142471"/>
                  <a:gd name="connsiteX12" fmla="*/ 275839 w 1119521"/>
                  <a:gd name="connsiteY12" fmla="*/ 692656 h 1142471"/>
                  <a:gd name="connsiteX13" fmla="*/ 320456 w 1119521"/>
                  <a:gd name="connsiteY13" fmla="*/ 692656 h 1142471"/>
                  <a:gd name="connsiteX14" fmla="*/ 320456 w 1119521"/>
                  <a:gd name="connsiteY14" fmla="*/ 520807 h 1142471"/>
                  <a:gd name="connsiteX15" fmla="*/ 596295 w 1119521"/>
                  <a:gd name="connsiteY15" fmla="*/ 692656 h 1142471"/>
                  <a:gd name="connsiteX16" fmla="*/ 612069 w 1119521"/>
                  <a:gd name="connsiteY16" fmla="*/ 692656 h 1142471"/>
                  <a:gd name="connsiteX17" fmla="*/ 612069 w 1119521"/>
                  <a:gd name="connsiteY17" fmla="*/ 520807 h 1142471"/>
                  <a:gd name="connsiteX18" fmla="*/ 887908 w 1119521"/>
                  <a:gd name="connsiteY18" fmla="*/ 692656 h 1142471"/>
                  <a:gd name="connsiteX19" fmla="*/ 979298 w 1119521"/>
                  <a:gd name="connsiteY19" fmla="*/ 692656 h 11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9521" h="1142471">
                    <a:moveTo>
                      <a:pt x="1011509" y="0"/>
                    </a:moveTo>
                    <a:lnTo>
                      <a:pt x="1083517" y="0"/>
                    </a:lnTo>
                    <a:lnTo>
                      <a:pt x="1116051" y="699604"/>
                    </a:lnTo>
                    <a:lnTo>
                      <a:pt x="1119521" y="707981"/>
                    </a:lnTo>
                    <a:lnTo>
                      <a:pt x="1119521" y="774219"/>
                    </a:lnTo>
                    <a:lnTo>
                      <a:pt x="1119521" y="1127146"/>
                    </a:lnTo>
                    <a:cubicBezTo>
                      <a:pt x="1119521" y="1135610"/>
                      <a:pt x="1112660" y="1142471"/>
                      <a:pt x="1104196" y="1142471"/>
                    </a:cubicBezTo>
                    <a:lnTo>
                      <a:pt x="15325" y="1142471"/>
                    </a:lnTo>
                    <a:cubicBezTo>
                      <a:pt x="6861" y="1142471"/>
                      <a:pt x="0" y="1135610"/>
                      <a:pt x="0" y="1127146"/>
                    </a:cubicBezTo>
                    <a:lnTo>
                      <a:pt x="0" y="708284"/>
                    </a:lnTo>
                    <a:lnTo>
                      <a:pt x="0" y="707981"/>
                    </a:lnTo>
                    <a:lnTo>
                      <a:pt x="0" y="520807"/>
                    </a:lnTo>
                    <a:lnTo>
                      <a:pt x="275839" y="692656"/>
                    </a:lnTo>
                    <a:lnTo>
                      <a:pt x="320456" y="692656"/>
                    </a:lnTo>
                    <a:lnTo>
                      <a:pt x="320456" y="520807"/>
                    </a:lnTo>
                    <a:lnTo>
                      <a:pt x="596295" y="692656"/>
                    </a:lnTo>
                    <a:lnTo>
                      <a:pt x="612069" y="692656"/>
                    </a:lnTo>
                    <a:lnTo>
                      <a:pt x="612069" y="520807"/>
                    </a:lnTo>
                    <a:lnTo>
                      <a:pt x="887908" y="692656"/>
                    </a:lnTo>
                    <a:lnTo>
                      <a:pt x="979298" y="692656"/>
                    </a:lnTo>
                    <a:close/>
                  </a:path>
                </a:pathLst>
              </a:custGeom>
              <a:grpFill/>
              <a:ln w="28575"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0" name="Freeform 382"/>
              <p:cNvSpPr/>
              <p:nvPr/>
            </p:nvSpPr>
            <p:spPr>
              <a:xfrm>
                <a:off x="3972224" y="2718290"/>
                <a:ext cx="723364" cy="467557"/>
              </a:xfrm>
              <a:custGeom>
                <a:avLst/>
                <a:gdLst>
                  <a:gd name="connsiteX0" fmla="*/ 361682 w 723364"/>
                  <a:gd name="connsiteY0" fmla="*/ 0 h 467557"/>
                  <a:gd name="connsiteX1" fmla="*/ 723364 w 723364"/>
                  <a:gd name="connsiteY1" fmla="*/ 328803 h 467557"/>
                  <a:gd name="connsiteX2" fmla="*/ 694941 w 723364"/>
                  <a:gd name="connsiteY2" fmla="*/ 456788 h 467557"/>
                  <a:gd name="connsiteX3" fmla="*/ 688512 w 723364"/>
                  <a:gd name="connsiteY3" fmla="*/ 467557 h 467557"/>
                  <a:gd name="connsiteX4" fmla="*/ 34853 w 723364"/>
                  <a:gd name="connsiteY4" fmla="*/ 467557 h 467557"/>
                  <a:gd name="connsiteX5" fmla="*/ 28423 w 723364"/>
                  <a:gd name="connsiteY5" fmla="*/ 456788 h 467557"/>
                  <a:gd name="connsiteX6" fmla="*/ 0 w 723364"/>
                  <a:gd name="connsiteY6" fmla="*/ 328803 h 467557"/>
                  <a:gd name="connsiteX7" fmla="*/ 361682 w 723364"/>
                  <a:gd name="connsiteY7" fmla="*/ 0 h 4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364" h="467557">
                    <a:moveTo>
                      <a:pt x="361682" y="0"/>
                    </a:moveTo>
                    <a:cubicBezTo>
                      <a:pt x="561433" y="0"/>
                      <a:pt x="723364" y="147210"/>
                      <a:pt x="723364" y="328803"/>
                    </a:cubicBezTo>
                    <a:cubicBezTo>
                      <a:pt x="723364" y="374201"/>
                      <a:pt x="713244" y="417451"/>
                      <a:pt x="694941" y="456788"/>
                    </a:cubicBezTo>
                    <a:lnTo>
                      <a:pt x="688512" y="467557"/>
                    </a:lnTo>
                    <a:lnTo>
                      <a:pt x="34853" y="467557"/>
                    </a:lnTo>
                    <a:lnTo>
                      <a:pt x="28423" y="456788"/>
                    </a:lnTo>
                    <a:cubicBezTo>
                      <a:pt x="10121" y="417451"/>
                      <a:pt x="0" y="374201"/>
                      <a:pt x="0" y="328803"/>
                    </a:cubicBezTo>
                    <a:cubicBezTo>
                      <a:pt x="0" y="147210"/>
                      <a:pt x="161931" y="0"/>
                      <a:pt x="361682" y="0"/>
                    </a:cubicBezTo>
                    <a:close/>
                  </a:path>
                </a:pathLst>
              </a:cu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1" name="Group 411"/>
              <p:cNvGrpSpPr/>
              <p:nvPr/>
            </p:nvGrpSpPr>
            <p:grpSpPr>
              <a:xfrm>
                <a:off x="4090262" y="2741756"/>
                <a:ext cx="487288" cy="396178"/>
                <a:chOff x="3908846" y="2302554"/>
                <a:chExt cx="1011023" cy="821985"/>
              </a:xfrm>
              <a:grpFill/>
            </p:grpSpPr>
            <p:grpSp>
              <p:nvGrpSpPr>
                <p:cNvPr id="142" name="Group 412"/>
                <p:cNvGrpSpPr/>
                <p:nvPr/>
              </p:nvGrpSpPr>
              <p:grpSpPr>
                <a:xfrm>
                  <a:off x="3908846" y="2302554"/>
                  <a:ext cx="850119" cy="821985"/>
                  <a:chOff x="4868448" y="2408894"/>
                  <a:chExt cx="702577" cy="679326"/>
                </a:xfrm>
                <a:grpFill/>
              </p:grpSpPr>
              <p:pic>
                <p:nvPicPr>
                  <p:cNvPr id="154" name="Picture 4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41090" y="2408894"/>
                    <a:ext cx="357293" cy="357293"/>
                  </a:xfrm>
                  <a:prstGeom prst="rect">
                    <a:avLst/>
                  </a:prstGeom>
                  <a:grpFill/>
                  <a:ln>
                    <a:solidFill>
                      <a:srgbClr val="002D64"/>
                    </a:solidFill>
                  </a:ln>
                </p:spPr>
              </p:pic>
              <p:pic>
                <p:nvPicPr>
                  <p:cNvPr id="155" name="Picture 4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68448" y="2866369"/>
                    <a:ext cx="221851" cy="221851"/>
                  </a:xfrm>
                  <a:prstGeom prst="rect">
                    <a:avLst/>
                  </a:prstGeom>
                  <a:grpFill/>
                  <a:ln>
                    <a:solidFill>
                      <a:srgbClr val="002D64"/>
                    </a:solidFill>
                  </a:ln>
                </p:spPr>
              </p:pic>
              <p:pic>
                <p:nvPicPr>
                  <p:cNvPr id="156" name="Picture 4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08811" y="2866369"/>
                    <a:ext cx="221851" cy="221851"/>
                  </a:xfrm>
                  <a:prstGeom prst="rect">
                    <a:avLst/>
                  </a:prstGeom>
                  <a:grpFill/>
                  <a:ln>
                    <a:solidFill>
                      <a:srgbClr val="002D64"/>
                    </a:solidFill>
                  </a:ln>
                </p:spPr>
              </p:pic>
              <p:pic>
                <p:nvPicPr>
                  <p:cNvPr id="157" name="Picture 4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49174" y="2866369"/>
                    <a:ext cx="221851" cy="221851"/>
                  </a:xfrm>
                  <a:prstGeom prst="rect">
                    <a:avLst/>
                  </a:prstGeom>
                  <a:grpFill/>
                  <a:ln>
                    <a:solidFill>
                      <a:srgbClr val="002D64"/>
                    </a:solidFill>
                  </a:ln>
                </p:spPr>
              </p:pic>
              <p:cxnSp>
                <p:nvCxnSpPr>
                  <p:cNvPr id="158" name="Straight Connector 428"/>
                  <p:cNvCxnSpPr>
                    <a:stCxn id="156" idx="0"/>
                    <a:endCxn id="154" idx="2"/>
                  </p:cNvCxnSpPr>
                  <p:nvPr/>
                </p:nvCxnSpPr>
                <p:spPr>
                  <a:xfrm flipV="1">
                    <a:off x="5219737" y="2766187"/>
                    <a:ext cx="0" cy="100182"/>
                  </a:xfrm>
                  <a:prstGeom prst="line">
                    <a:avLst/>
                  </a:prstGeom>
                  <a:grpFill/>
                  <a:ln w="3175" cap="flat" cmpd="sng" algn="ctr">
                    <a:solidFill>
                      <a:srgbClr val="002D64"/>
                    </a:solidFill>
                    <a:prstDash val="solid"/>
                    <a:miter lim="800000"/>
                  </a:ln>
                  <a:effectLst/>
                </p:spPr>
              </p:cxnSp>
              <p:cxnSp>
                <p:nvCxnSpPr>
                  <p:cNvPr id="159" name="Elbow Connector 429"/>
                  <p:cNvCxnSpPr>
                    <a:stCxn id="155" idx="0"/>
                    <a:endCxn id="157" idx="0"/>
                  </p:cNvCxnSpPr>
                  <p:nvPr/>
                </p:nvCxnSpPr>
                <p:spPr>
                  <a:xfrm rot="5400000" flipH="1" flipV="1">
                    <a:off x="5219737" y="2626006"/>
                    <a:ext cx="12700" cy="480726"/>
                  </a:xfrm>
                  <a:prstGeom prst="bentConnector3">
                    <a:avLst>
                      <a:gd name="adj1" fmla="val 393748"/>
                    </a:avLst>
                  </a:prstGeom>
                  <a:grpFill/>
                  <a:ln w="3175" cap="flat" cmpd="sng" algn="ctr">
                    <a:solidFill>
                      <a:srgbClr val="002D64"/>
                    </a:solidFill>
                    <a:prstDash val="solid"/>
                    <a:miter lim="800000"/>
                  </a:ln>
                  <a:effectLst/>
                </p:spPr>
              </p:cxnSp>
            </p:grpSp>
            <p:grpSp>
              <p:nvGrpSpPr>
                <p:cNvPr id="143" name="Group 413"/>
                <p:cNvGrpSpPr/>
                <p:nvPr/>
              </p:nvGrpSpPr>
              <p:grpSpPr>
                <a:xfrm>
                  <a:off x="4526847" y="2337201"/>
                  <a:ext cx="393022" cy="393022"/>
                  <a:chOff x="4526847" y="2337201"/>
                  <a:chExt cx="393022" cy="393022"/>
                </a:xfrm>
                <a:grpFill/>
              </p:grpSpPr>
              <p:pic>
                <p:nvPicPr>
                  <p:cNvPr id="144" name="Picture 4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26847" y="2337201"/>
                    <a:ext cx="393022" cy="393022"/>
                  </a:xfrm>
                  <a:prstGeom prst="rect">
                    <a:avLst/>
                  </a:prstGeom>
                  <a:grpFill/>
                  <a:ln>
                    <a:solidFill>
                      <a:srgbClr val="002D64"/>
                    </a:solidFill>
                  </a:ln>
                </p:spPr>
              </p:pic>
              <p:sp>
                <p:nvSpPr>
                  <p:cNvPr id="145" name="Oval 415"/>
                  <p:cNvSpPr/>
                  <p:nvPr/>
                </p:nvSpPr>
                <p:spPr bwMode="auto">
                  <a:xfrm>
                    <a:off x="4639337" y="2498411"/>
                    <a:ext cx="173277" cy="143171"/>
                  </a:xfrm>
                  <a:prstGeom prst="ellipse">
                    <a:avLst/>
                  </a:prstGeom>
                  <a:grpFill/>
                  <a:ln w="19050" cap="flat" cmpd="sng" algn="ctr">
                    <a:solidFill>
                      <a:srgbClr val="002D64"/>
                    </a:solidFill>
                    <a:prstDash val="solid"/>
                    <a:round/>
                    <a:headEnd type="none" w="med" len="med"/>
                    <a:tailEnd type="none" w="med" len="med"/>
                  </a:ln>
                  <a:effectLst/>
                </p:spPr>
                <p:txBody>
                  <a:bodyPr wrap="none" lIns="72000" tIns="72000" rIns="72000" bIns="72000" anchor="ctr"/>
                  <a:lstStyle/>
                  <a:p>
                    <a:pPr marL="0" marR="0" lvl="0" indent="0" algn="ctr" defTabSz="914400" eaLnBrk="1" fontAlgn="auto" latinLnBrk="0" hangingPunct="1">
                      <a:lnSpc>
                        <a:spcPct val="100000"/>
                      </a:lnSpc>
                      <a:spcBef>
                        <a:spcPts val="0"/>
                      </a:spcBef>
                      <a:spcAft>
                        <a:spcPts val="0"/>
                      </a:spcAft>
                      <a:buClrTx/>
                      <a:buSzPct val="110000"/>
                      <a:buFontTx/>
                      <a:buNone/>
                      <a:tabLst/>
                      <a:defRPr/>
                    </a:pPr>
                    <a:r>
                      <a:rPr kumimoji="0" lang="en-IE" sz="600" b="1" i="0" u="none" strike="noStrike" kern="0" cap="none" spc="0" normalizeH="0" baseline="0" noProof="0" dirty="0">
                        <a:ln>
                          <a:noFill/>
                        </a:ln>
                        <a:solidFill>
                          <a:srgbClr val="002D64"/>
                        </a:solidFill>
                        <a:effectLst/>
                        <a:uLnTx/>
                        <a:uFillTx/>
                        <a:latin typeface="Arial"/>
                      </a:rPr>
                      <a:t>G</a:t>
                    </a:r>
                  </a:p>
                </p:txBody>
              </p:sp>
              <p:grpSp>
                <p:nvGrpSpPr>
                  <p:cNvPr id="146" name="Group 416"/>
                  <p:cNvGrpSpPr/>
                  <p:nvPr/>
                </p:nvGrpSpPr>
                <p:grpSpPr>
                  <a:xfrm>
                    <a:off x="4725381" y="2455628"/>
                    <a:ext cx="120810" cy="120427"/>
                    <a:chOff x="5135252" y="2645087"/>
                    <a:chExt cx="396649" cy="395393"/>
                  </a:xfrm>
                  <a:grpFill/>
                </p:grpSpPr>
                <p:grpSp>
                  <p:nvGrpSpPr>
                    <p:cNvPr id="147" name="Group 417"/>
                    <p:cNvGrpSpPr/>
                    <p:nvPr/>
                  </p:nvGrpSpPr>
                  <p:grpSpPr>
                    <a:xfrm>
                      <a:off x="5301189" y="2645087"/>
                      <a:ext cx="64769" cy="395393"/>
                      <a:chOff x="5301865" y="2452678"/>
                      <a:chExt cx="21328" cy="130201"/>
                    </a:xfrm>
                    <a:grpFill/>
                  </p:grpSpPr>
                  <p:sp>
                    <p:nvSpPr>
                      <p:cNvPr id="152" name="Isosceles Triangle 422"/>
                      <p:cNvSpPr/>
                      <p:nvPr/>
                    </p:nvSpPr>
                    <p:spPr>
                      <a:xfrm>
                        <a:off x="5301865" y="2452678"/>
                        <a:ext cx="21328" cy="55320"/>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3" name="Isosceles Triangle 423"/>
                      <p:cNvSpPr/>
                      <p:nvPr/>
                    </p:nvSpPr>
                    <p:spPr>
                      <a:xfrm flipV="1">
                        <a:off x="5301865" y="2527559"/>
                        <a:ext cx="21328" cy="55320"/>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8" name="Isosceles Triangle 418"/>
                    <p:cNvSpPr/>
                    <p:nvPr/>
                  </p:nvSpPr>
                  <p:spPr>
                    <a:xfrm rot="16200000">
                      <a:off x="5186865" y="2756529"/>
                      <a:ext cx="64769" cy="167995"/>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9" name="Isosceles Triangle 419"/>
                    <p:cNvSpPr/>
                    <p:nvPr/>
                  </p:nvSpPr>
                  <p:spPr>
                    <a:xfrm rot="16200000" flipV="1">
                      <a:off x="5415519" y="2756529"/>
                      <a:ext cx="64769" cy="167995"/>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0" name="Right Triangle 420"/>
                    <p:cNvSpPr/>
                    <p:nvPr/>
                  </p:nvSpPr>
                  <p:spPr>
                    <a:xfrm>
                      <a:off x="5302795" y="2808142"/>
                      <a:ext cx="61111" cy="64769"/>
                    </a:xfrm>
                    <a:prstGeom prst="r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1" name="Right Triangle 421"/>
                    <p:cNvSpPr/>
                    <p:nvPr/>
                  </p:nvSpPr>
                  <p:spPr>
                    <a:xfrm rot="10800000">
                      <a:off x="5302795" y="2808142"/>
                      <a:ext cx="61111" cy="64769"/>
                    </a:xfrm>
                    <a:prstGeom prst="r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grpSp>
          </p:grpSp>
        </p:grpSp>
        <p:grpSp>
          <p:nvGrpSpPr>
            <p:cNvPr id="116" name="Group 17"/>
            <p:cNvGrpSpPr/>
            <p:nvPr/>
          </p:nvGrpSpPr>
          <p:grpSpPr>
            <a:xfrm>
              <a:off x="6170739" y="1902217"/>
              <a:ext cx="460260" cy="403872"/>
              <a:chOff x="3601469" y="2017299"/>
              <a:chExt cx="1464873" cy="1168548"/>
            </a:xfrm>
            <a:grpFill/>
          </p:grpSpPr>
          <p:sp>
            <p:nvSpPr>
              <p:cNvPr id="118" name="Freeform 409"/>
              <p:cNvSpPr/>
              <p:nvPr/>
            </p:nvSpPr>
            <p:spPr>
              <a:xfrm>
                <a:off x="3601469" y="2017299"/>
                <a:ext cx="1464873" cy="1123146"/>
              </a:xfrm>
              <a:custGeom>
                <a:avLst/>
                <a:gdLst>
                  <a:gd name="connsiteX0" fmla="*/ 1011509 w 1119521"/>
                  <a:gd name="connsiteY0" fmla="*/ 0 h 1142471"/>
                  <a:gd name="connsiteX1" fmla="*/ 1083517 w 1119521"/>
                  <a:gd name="connsiteY1" fmla="*/ 0 h 1142471"/>
                  <a:gd name="connsiteX2" fmla="*/ 1116051 w 1119521"/>
                  <a:gd name="connsiteY2" fmla="*/ 699604 h 1142471"/>
                  <a:gd name="connsiteX3" fmla="*/ 1119521 w 1119521"/>
                  <a:gd name="connsiteY3" fmla="*/ 707981 h 1142471"/>
                  <a:gd name="connsiteX4" fmla="*/ 1119521 w 1119521"/>
                  <a:gd name="connsiteY4" fmla="*/ 774219 h 1142471"/>
                  <a:gd name="connsiteX5" fmla="*/ 1119521 w 1119521"/>
                  <a:gd name="connsiteY5" fmla="*/ 1127146 h 1142471"/>
                  <a:gd name="connsiteX6" fmla="*/ 1104196 w 1119521"/>
                  <a:gd name="connsiteY6" fmla="*/ 1142471 h 1142471"/>
                  <a:gd name="connsiteX7" fmla="*/ 15325 w 1119521"/>
                  <a:gd name="connsiteY7" fmla="*/ 1142471 h 1142471"/>
                  <a:gd name="connsiteX8" fmla="*/ 0 w 1119521"/>
                  <a:gd name="connsiteY8" fmla="*/ 1127146 h 1142471"/>
                  <a:gd name="connsiteX9" fmla="*/ 0 w 1119521"/>
                  <a:gd name="connsiteY9" fmla="*/ 708284 h 1142471"/>
                  <a:gd name="connsiteX10" fmla="*/ 0 w 1119521"/>
                  <a:gd name="connsiteY10" fmla="*/ 707981 h 1142471"/>
                  <a:gd name="connsiteX11" fmla="*/ 0 w 1119521"/>
                  <a:gd name="connsiteY11" fmla="*/ 520807 h 1142471"/>
                  <a:gd name="connsiteX12" fmla="*/ 275839 w 1119521"/>
                  <a:gd name="connsiteY12" fmla="*/ 692656 h 1142471"/>
                  <a:gd name="connsiteX13" fmla="*/ 320456 w 1119521"/>
                  <a:gd name="connsiteY13" fmla="*/ 692656 h 1142471"/>
                  <a:gd name="connsiteX14" fmla="*/ 320456 w 1119521"/>
                  <a:gd name="connsiteY14" fmla="*/ 520807 h 1142471"/>
                  <a:gd name="connsiteX15" fmla="*/ 596295 w 1119521"/>
                  <a:gd name="connsiteY15" fmla="*/ 692656 h 1142471"/>
                  <a:gd name="connsiteX16" fmla="*/ 612069 w 1119521"/>
                  <a:gd name="connsiteY16" fmla="*/ 692656 h 1142471"/>
                  <a:gd name="connsiteX17" fmla="*/ 612069 w 1119521"/>
                  <a:gd name="connsiteY17" fmla="*/ 520807 h 1142471"/>
                  <a:gd name="connsiteX18" fmla="*/ 887908 w 1119521"/>
                  <a:gd name="connsiteY18" fmla="*/ 692656 h 1142471"/>
                  <a:gd name="connsiteX19" fmla="*/ 979298 w 1119521"/>
                  <a:gd name="connsiteY19" fmla="*/ 692656 h 11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9521" h="1142471">
                    <a:moveTo>
                      <a:pt x="1011509" y="0"/>
                    </a:moveTo>
                    <a:lnTo>
                      <a:pt x="1083517" y="0"/>
                    </a:lnTo>
                    <a:lnTo>
                      <a:pt x="1116051" y="699604"/>
                    </a:lnTo>
                    <a:lnTo>
                      <a:pt x="1119521" y="707981"/>
                    </a:lnTo>
                    <a:lnTo>
                      <a:pt x="1119521" y="774219"/>
                    </a:lnTo>
                    <a:lnTo>
                      <a:pt x="1119521" y="1127146"/>
                    </a:lnTo>
                    <a:cubicBezTo>
                      <a:pt x="1119521" y="1135610"/>
                      <a:pt x="1112660" y="1142471"/>
                      <a:pt x="1104196" y="1142471"/>
                    </a:cubicBezTo>
                    <a:lnTo>
                      <a:pt x="15325" y="1142471"/>
                    </a:lnTo>
                    <a:cubicBezTo>
                      <a:pt x="6861" y="1142471"/>
                      <a:pt x="0" y="1135610"/>
                      <a:pt x="0" y="1127146"/>
                    </a:cubicBezTo>
                    <a:lnTo>
                      <a:pt x="0" y="708284"/>
                    </a:lnTo>
                    <a:lnTo>
                      <a:pt x="0" y="707981"/>
                    </a:lnTo>
                    <a:lnTo>
                      <a:pt x="0" y="520807"/>
                    </a:lnTo>
                    <a:lnTo>
                      <a:pt x="275839" y="692656"/>
                    </a:lnTo>
                    <a:lnTo>
                      <a:pt x="320456" y="692656"/>
                    </a:lnTo>
                    <a:lnTo>
                      <a:pt x="320456" y="520807"/>
                    </a:lnTo>
                    <a:lnTo>
                      <a:pt x="596295" y="692656"/>
                    </a:lnTo>
                    <a:lnTo>
                      <a:pt x="612069" y="692656"/>
                    </a:lnTo>
                    <a:lnTo>
                      <a:pt x="612069" y="520807"/>
                    </a:lnTo>
                    <a:lnTo>
                      <a:pt x="887908" y="692656"/>
                    </a:lnTo>
                    <a:lnTo>
                      <a:pt x="979298" y="692656"/>
                    </a:lnTo>
                    <a:close/>
                  </a:path>
                </a:pathLst>
              </a:custGeom>
              <a:grpFill/>
              <a:ln w="28575"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9" name="Freeform 382"/>
              <p:cNvSpPr/>
              <p:nvPr/>
            </p:nvSpPr>
            <p:spPr>
              <a:xfrm>
                <a:off x="3972224" y="2718290"/>
                <a:ext cx="723364" cy="467557"/>
              </a:xfrm>
              <a:custGeom>
                <a:avLst/>
                <a:gdLst>
                  <a:gd name="connsiteX0" fmla="*/ 361682 w 723364"/>
                  <a:gd name="connsiteY0" fmla="*/ 0 h 467557"/>
                  <a:gd name="connsiteX1" fmla="*/ 723364 w 723364"/>
                  <a:gd name="connsiteY1" fmla="*/ 328803 h 467557"/>
                  <a:gd name="connsiteX2" fmla="*/ 694941 w 723364"/>
                  <a:gd name="connsiteY2" fmla="*/ 456788 h 467557"/>
                  <a:gd name="connsiteX3" fmla="*/ 688512 w 723364"/>
                  <a:gd name="connsiteY3" fmla="*/ 467557 h 467557"/>
                  <a:gd name="connsiteX4" fmla="*/ 34853 w 723364"/>
                  <a:gd name="connsiteY4" fmla="*/ 467557 h 467557"/>
                  <a:gd name="connsiteX5" fmla="*/ 28423 w 723364"/>
                  <a:gd name="connsiteY5" fmla="*/ 456788 h 467557"/>
                  <a:gd name="connsiteX6" fmla="*/ 0 w 723364"/>
                  <a:gd name="connsiteY6" fmla="*/ 328803 h 467557"/>
                  <a:gd name="connsiteX7" fmla="*/ 361682 w 723364"/>
                  <a:gd name="connsiteY7" fmla="*/ 0 h 4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364" h="467557">
                    <a:moveTo>
                      <a:pt x="361682" y="0"/>
                    </a:moveTo>
                    <a:cubicBezTo>
                      <a:pt x="561433" y="0"/>
                      <a:pt x="723364" y="147210"/>
                      <a:pt x="723364" y="328803"/>
                    </a:cubicBezTo>
                    <a:cubicBezTo>
                      <a:pt x="723364" y="374201"/>
                      <a:pt x="713244" y="417451"/>
                      <a:pt x="694941" y="456788"/>
                    </a:cubicBezTo>
                    <a:lnTo>
                      <a:pt x="688512" y="467557"/>
                    </a:lnTo>
                    <a:lnTo>
                      <a:pt x="34853" y="467557"/>
                    </a:lnTo>
                    <a:lnTo>
                      <a:pt x="28423" y="456788"/>
                    </a:lnTo>
                    <a:cubicBezTo>
                      <a:pt x="10121" y="417451"/>
                      <a:pt x="0" y="374201"/>
                      <a:pt x="0" y="328803"/>
                    </a:cubicBezTo>
                    <a:cubicBezTo>
                      <a:pt x="0" y="147210"/>
                      <a:pt x="161931" y="0"/>
                      <a:pt x="361682" y="0"/>
                    </a:cubicBezTo>
                    <a:close/>
                  </a:path>
                </a:pathLst>
              </a:cu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20" name="Group 411"/>
              <p:cNvGrpSpPr/>
              <p:nvPr/>
            </p:nvGrpSpPr>
            <p:grpSpPr>
              <a:xfrm>
                <a:off x="4090262" y="2741756"/>
                <a:ext cx="487288" cy="396178"/>
                <a:chOff x="3908846" y="2302554"/>
                <a:chExt cx="1011023" cy="821985"/>
              </a:xfrm>
              <a:grpFill/>
            </p:grpSpPr>
            <p:grpSp>
              <p:nvGrpSpPr>
                <p:cNvPr id="121" name="Group 412"/>
                <p:cNvGrpSpPr/>
                <p:nvPr/>
              </p:nvGrpSpPr>
              <p:grpSpPr>
                <a:xfrm>
                  <a:off x="3908846" y="2302554"/>
                  <a:ext cx="850119" cy="821985"/>
                  <a:chOff x="4868448" y="2408894"/>
                  <a:chExt cx="702577" cy="679326"/>
                </a:xfrm>
                <a:grpFill/>
              </p:grpSpPr>
              <p:pic>
                <p:nvPicPr>
                  <p:cNvPr id="133" name="Picture 4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41090" y="2408894"/>
                    <a:ext cx="357293" cy="357293"/>
                  </a:xfrm>
                  <a:prstGeom prst="rect">
                    <a:avLst/>
                  </a:prstGeom>
                  <a:grpFill/>
                  <a:ln>
                    <a:solidFill>
                      <a:srgbClr val="002D64"/>
                    </a:solidFill>
                  </a:ln>
                </p:spPr>
              </p:pic>
              <p:pic>
                <p:nvPicPr>
                  <p:cNvPr id="134" name="Picture 4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68448" y="2866369"/>
                    <a:ext cx="221851" cy="221851"/>
                  </a:xfrm>
                  <a:prstGeom prst="rect">
                    <a:avLst/>
                  </a:prstGeom>
                  <a:grpFill/>
                  <a:ln>
                    <a:solidFill>
                      <a:srgbClr val="002D64"/>
                    </a:solidFill>
                  </a:ln>
                </p:spPr>
              </p:pic>
              <p:pic>
                <p:nvPicPr>
                  <p:cNvPr id="135" name="Picture 4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08811" y="2866369"/>
                    <a:ext cx="221851" cy="221851"/>
                  </a:xfrm>
                  <a:prstGeom prst="rect">
                    <a:avLst/>
                  </a:prstGeom>
                  <a:grpFill/>
                  <a:ln>
                    <a:solidFill>
                      <a:srgbClr val="002D64"/>
                    </a:solidFill>
                  </a:ln>
                </p:spPr>
              </p:pic>
              <p:pic>
                <p:nvPicPr>
                  <p:cNvPr id="136" name="Picture 4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49174" y="2866369"/>
                    <a:ext cx="221851" cy="221851"/>
                  </a:xfrm>
                  <a:prstGeom prst="rect">
                    <a:avLst/>
                  </a:prstGeom>
                  <a:grpFill/>
                  <a:ln>
                    <a:solidFill>
                      <a:srgbClr val="002D64"/>
                    </a:solidFill>
                  </a:ln>
                </p:spPr>
              </p:pic>
              <p:cxnSp>
                <p:nvCxnSpPr>
                  <p:cNvPr id="137" name="Straight Connector 428"/>
                  <p:cNvCxnSpPr>
                    <a:stCxn id="135" idx="0"/>
                    <a:endCxn id="133" idx="2"/>
                  </p:cNvCxnSpPr>
                  <p:nvPr/>
                </p:nvCxnSpPr>
                <p:spPr>
                  <a:xfrm flipV="1">
                    <a:off x="5219737" y="2766187"/>
                    <a:ext cx="0" cy="100182"/>
                  </a:xfrm>
                  <a:prstGeom prst="line">
                    <a:avLst/>
                  </a:prstGeom>
                  <a:grpFill/>
                  <a:ln w="3175" cap="flat" cmpd="sng" algn="ctr">
                    <a:solidFill>
                      <a:srgbClr val="002D64"/>
                    </a:solidFill>
                    <a:prstDash val="solid"/>
                    <a:miter lim="800000"/>
                  </a:ln>
                  <a:effectLst/>
                </p:spPr>
              </p:cxnSp>
              <p:cxnSp>
                <p:nvCxnSpPr>
                  <p:cNvPr id="138" name="Elbow Connector 429"/>
                  <p:cNvCxnSpPr>
                    <a:stCxn id="134" idx="0"/>
                    <a:endCxn id="136" idx="0"/>
                  </p:cNvCxnSpPr>
                  <p:nvPr/>
                </p:nvCxnSpPr>
                <p:spPr>
                  <a:xfrm rot="5400000" flipH="1" flipV="1">
                    <a:off x="5219737" y="2626006"/>
                    <a:ext cx="12700" cy="480726"/>
                  </a:xfrm>
                  <a:prstGeom prst="bentConnector3">
                    <a:avLst>
                      <a:gd name="adj1" fmla="val 393748"/>
                    </a:avLst>
                  </a:prstGeom>
                  <a:grpFill/>
                  <a:ln w="3175" cap="flat" cmpd="sng" algn="ctr">
                    <a:solidFill>
                      <a:srgbClr val="002D64"/>
                    </a:solidFill>
                    <a:prstDash val="solid"/>
                    <a:miter lim="800000"/>
                  </a:ln>
                  <a:effectLst/>
                </p:spPr>
              </p:cxnSp>
            </p:grpSp>
            <p:grpSp>
              <p:nvGrpSpPr>
                <p:cNvPr id="122" name="Group 413"/>
                <p:cNvGrpSpPr/>
                <p:nvPr/>
              </p:nvGrpSpPr>
              <p:grpSpPr>
                <a:xfrm>
                  <a:off x="4526847" y="2337201"/>
                  <a:ext cx="393022" cy="393022"/>
                  <a:chOff x="4526847" y="2337201"/>
                  <a:chExt cx="393022" cy="393022"/>
                </a:xfrm>
                <a:grpFill/>
              </p:grpSpPr>
              <p:pic>
                <p:nvPicPr>
                  <p:cNvPr id="123" name="Picture 4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26847" y="2337201"/>
                    <a:ext cx="393022" cy="393022"/>
                  </a:xfrm>
                  <a:prstGeom prst="rect">
                    <a:avLst/>
                  </a:prstGeom>
                  <a:grpFill/>
                  <a:ln>
                    <a:solidFill>
                      <a:srgbClr val="002D64"/>
                    </a:solidFill>
                  </a:ln>
                </p:spPr>
              </p:pic>
              <p:sp>
                <p:nvSpPr>
                  <p:cNvPr id="124" name="Oval 415"/>
                  <p:cNvSpPr/>
                  <p:nvPr/>
                </p:nvSpPr>
                <p:spPr bwMode="auto">
                  <a:xfrm>
                    <a:off x="4639337" y="2498411"/>
                    <a:ext cx="173277" cy="143171"/>
                  </a:xfrm>
                  <a:prstGeom prst="ellipse">
                    <a:avLst/>
                  </a:prstGeom>
                  <a:grpFill/>
                  <a:ln w="19050" cap="flat" cmpd="sng" algn="ctr">
                    <a:solidFill>
                      <a:srgbClr val="002D64"/>
                    </a:solidFill>
                    <a:prstDash val="solid"/>
                    <a:round/>
                    <a:headEnd type="none" w="med" len="med"/>
                    <a:tailEnd type="none" w="med" len="med"/>
                  </a:ln>
                  <a:effectLst/>
                </p:spPr>
                <p:txBody>
                  <a:bodyPr wrap="none" lIns="72000" tIns="72000" rIns="72000" bIns="72000" anchor="ctr"/>
                  <a:lstStyle/>
                  <a:p>
                    <a:pPr marL="0" marR="0" lvl="0" indent="0" algn="ctr" defTabSz="914400" eaLnBrk="1" fontAlgn="auto" latinLnBrk="0" hangingPunct="1">
                      <a:lnSpc>
                        <a:spcPct val="100000"/>
                      </a:lnSpc>
                      <a:spcBef>
                        <a:spcPts val="0"/>
                      </a:spcBef>
                      <a:spcAft>
                        <a:spcPts val="0"/>
                      </a:spcAft>
                      <a:buClrTx/>
                      <a:buSzPct val="110000"/>
                      <a:buFontTx/>
                      <a:buNone/>
                      <a:tabLst/>
                      <a:defRPr/>
                    </a:pPr>
                    <a:r>
                      <a:rPr kumimoji="0" lang="en-IE" sz="600" b="1" i="0" u="none" strike="noStrike" kern="0" cap="none" spc="0" normalizeH="0" baseline="0" noProof="0" dirty="0">
                        <a:ln>
                          <a:noFill/>
                        </a:ln>
                        <a:solidFill>
                          <a:srgbClr val="002D64"/>
                        </a:solidFill>
                        <a:effectLst/>
                        <a:uLnTx/>
                        <a:uFillTx/>
                        <a:latin typeface="Arial"/>
                      </a:rPr>
                      <a:t>G</a:t>
                    </a:r>
                  </a:p>
                </p:txBody>
              </p:sp>
              <p:grpSp>
                <p:nvGrpSpPr>
                  <p:cNvPr id="125" name="Group 416"/>
                  <p:cNvGrpSpPr/>
                  <p:nvPr/>
                </p:nvGrpSpPr>
                <p:grpSpPr>
                  <a:xfrm>
                    <a:off x="4725381" y="2455628"/>
                    <a:ext cx="120810" cy="120427"/>
                    <a:chOff x="5135252" y="2645087"/>
                    <a:chExt cx="396649" cy="395393"/>
                  </a:xfrm>
                  <a:grpFill/>
                </p:grpSpPr>
                <p:grpSp>
                  <p:nvGrpSpPr>
                    <p:cNvPr id="126" name="Group 417"/>
                    <p:cNvGrpSpPr/>
                    <p:nvPr/>
                  </p:nvGrpSpPr>
                  <p:grpSpPr>
                    <a:xfrm>
                      <a:off x="5301189" y="2645087"/>
                      <a:ext cx="64769" cy="395393"/>
                      <a:chOff x="5301865" y="2452678"/>
                      <a:chExt cx="21328" cy="130201"/>
                    </a:xfrm>
                    <a:grpFill/>
                  </p:grpSpPr>
                  <p:sp>
                    <p:nvSpPr>
                      <p:cNvPr id="131" name="Isosceles Triangle 422"/>
                      <p:cNvSpPr/>
                      <p:nvPr/>
                    </p:nvSpPr>
                    <p:spPr>
                      <a:xfrm>
                        <a:off x="5301865" y="2452678"/>
                        <a:ext cx="21328" cy="55320"/>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2" name="Isosceles Triangle 423"/>
                      <p:cNvSpPr/>
                      <p:nvPr/>
                    </p:nvSpPr>
                    <p:spPr>
                      <a:xfrm flipV="1">
                        <a:off x="5301865" y="2527559"/>
                        <a:ext cx="21328" cy="55320"/>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7" name="Isosceles Triangle 418"/>
                    <p:cNvSpPr/>
                    <p:nvPr/>
                  </p:nvSpPr>
                  <p:spPr>
                    <a:xfrm rot="16200000">
                      <a:off x="5186865" y="2756529"/>
                      <a:ext cx="64769" cy="167995"/>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8" name="Isosceles Triangle 419"/>
                    <p:cNvSpPr/>
                    <p:nvPr/>
                  </p:nvSpPr>
                  <p:spPr>
                    <a:xfrm rot="16200000" flipV="1">
                      <a:off x="5415519" y="2756529"/>
                      <a:ext cx="64769" cy="167995"/>
                    </a:xfrm>
                    <a:prstGeom prs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9" name="Right Triangle 420"/>
                    <p:cNvSpPr/>
                    <p:nvPr/>
                  </p:nvSpPr>
                  <p:spPr>
                    <a:xfrm>
                      <a:off x="5302795" y="2808142"/>
                      <a:ext cx="61111" cy="64769"/>
                    </a:xfrm>
                    <a:prstGeom prst="r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0" name="Right Triangle 421"/>
                    <p:cNvSpPr/>
                    <p:nvPr/>
                  </p:nvSpPr>
                  <p:spPr>
                    <a:xfrm rot="10800000">
                      <a:off x="5302795" y="2808142"/>
                      <a:ext cx="61111" cy="64769"/>
                    </a:xfrm>
                    <a:prstGeom prst="rtTriangle">
                      <a:avLst/>
                    </a:prstGeom>
                    <a:grpFill/>
                    <a:ln w="12700" cap="flat" cmpd="sng" algn="ctr">
                      <a:solidFill>
                        <a:srgbClr val="002D64"/>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grpSp>
            </p:grpSp>
          </p:grpSp>
        </p:grpSp>
        <p:pic>
          <p:nvPicPr>
            <p:cNvPr id="117" name="Grafik 116"/>
            <p:cNvPicPr>
              <a:picLocks noChangeAspect="1"/>
            </p:cNvPicPr>
            <p:nvPr/>
          </p:nvPicPr>
          <p:blipFill>
            <a:blip r:embed="rId13"/>
            <a:stretch>
              <a:fillRect/>
            </a:stretch>
          </p:blipFill>
          <p:spPr>
            <a:xfrm>
              <a:off x="5455462" y="2575364"/>
              <a:ext cx="278984" cy="223689"/>
            </a:xfrm>
            <a:prstGeom prst="rect">
              <a:avLst/>
            </a:prstGeom>
            <a:grpFill/>
            <a:ln>
              <a:solidFill>
                <a:srgbClr val="002D64"/>
              </a:solidFill>
            </a:ln>
          </p:spPr>
        </p:pic>
      </p:grpSp>
      <p:sp>
        <p:nvSpPr>
          <p:cNvPr id="172" name="Gleichschenkliges Dreieck 171"/>
          <p:cNvSpPr/>
          <p:nvPr/>
        </p:nvSpPr>
        <p:spPr>
          <a:xfrm rot="5400000">
            <a:off x="5287853" y="5169345"/>
            <a:ext cx="1741208" cy="358611"/>
          </a:xfrm>
          <a:prstGeom prst="triangle">
            <a:avLst/>
          </a:prstGeom>
          <a:solidFill>
            <a:srgbClr val="002D64"/>
          </a:solidFill>
          <a:ln w="12700" cap="flat" cmpd="sng" algn="ctr">
            <a:solidFill>
              <a:srgbClr val="FFFFFF"/>
            </a:solid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73" name="Textfeld 172"/>
          <p:cNvSpPr txBox="1"/>
          <p:nvPr/>
        </p:nvSpPr>
        <p:spPr>
          <a:xfrm>
            <a:off x="10862962" y="3920482"/>
            <a:ext cx="543418" cy="215444"/>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m</a:t>
            </a:r>
          </a:p>
        </p:txBody>
      </p:sp>
      <p:pic>
        <p:nvPicPr>
          <p:cNvPr id="174" name="Grafik 173"/>
          <p:cNvPicPr>
            <a:picLocks noChangeAspect="1"/>
          </p:cNvPicPr>
          <p:nvPr/>
        </p:nvPicPr>
        <p:blipFill>
          <a:blip r:embed="rId14"/>
          <a:stretch>
            <a:fillRect/>
          </a:stretch>
        </p:blipFill>
        <p:spPr>
          <a:xfrm>
            <a:off x="9204638" y="3391216"/>
            <a:ext cx="542230" cy="184021"/>
          </a:xfrm>
          <a:prstGeom prst="rect">
            <a:avLst/>
          </a:prstGeom>
        </p:spPr>
      </p:pic>
      <p:sp>
        <p:nvSpPr>
          <p:cNvPr id="175" name="Rechteck 174"/>
          <p:cNvSpPr/>
          <p:nvPr/>
        </p:nvSpPr>
        <p:spPr>
          <a:xfrm>
            <a:off x="547673" y="4236568"/>
            <a:ext cx="5219622" cy="2224806"/>
          </a:xfrm>
          <a:prstGeom prst="rect">
            <a:avLst/>
          </a:prstGeom>
          <a:solidFill>
            <a:schemeClr val="bg2">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lang="en-IE" sz="1200" b="1" dirty="0">
                <a:solidFill>
                  <a:schemeClr val="tx1"/>
                </a:solidFill>
              </a:rPr>
              <a:t>Current KYC processes are performed by each bank individually leading to:</a:t>
            </a:r>
          </a:p>
          <a:p>
            <a:endParaRPr lang="en-IE" sz="1200" b="1" dirty="0">
              <a:solidFill>
                <a:schemeClr val="tx1"/>
              </a:solidFill>
            </a:endParaRPr>
          </a:p>
          <a:p>
            <a:pPr marL="342900" indent="-342900">
              <a:buFont typeface="Arial" panose="020B0604020202020204" pitchFamily="34" charset="0"/>
              <a:buChar char="•"/>
            </a:pPr>
            <a:r>
              <a:rPr lang="en-GB" sz="1200" dirty="0">
                <a:solidFill>
                  <a:schemeClr val="tx1"/>
                </a:solidFill>
              </a:rPr>
              <a:t>Low degree of standardization and automation</a:t>
            </a:r>
          </a:p>
          <a:p>
            <a:pPr marL="342900" indent="-342900">
              <a:buFont typeface="Arial" panose="020B0604020202020204" pitchFamily="34" charset="0"/>
              <a:buChar char="•"/>
            </a:pPr>
            <a:r>
              <a:rPr lang="en-GB" sz="1200" dirty="0">
                <a:solidFill>
                  <a:schemeClr val="tx1"/>
                </a:solidFill>
              </a:rPr>
              <a:t>Lack of (data) transparency and poor data quality</a:t>
            </a:r>
          </a:p>
          <a:p>
            <a:pPr marL="342900" indent="-342900">
              <a:buFont typeface="Arial" panose="020B0604020202020204" pitchFamily="34" charset="0"/>
              <a:buChar char="•"/>
            </a:pPr>
            <a:r>
              <a:rPr lang="en-GB" sz="1200" dirty="0">
                <a:solidFill>
                  <a:schemeClr val="tx1"/>
                </a:solidFill>
              </a:rPr>
              <a:t>Frequent customer outreach to retrieve all necessary information</a:t>
            </a:r>
          </a:p>
          <a:p>
            <a:pPr marL="342900" indent="-342900">
              <a:buFont typeface="Arial" panose="020B0604020202020204" pitchFamily="34" charset="0"/>
              <a:buChar char="•"/>
            </a:pPr>
            <a:r>
              <a:rPr lang="en-GB" sz="1200" dirty="0">
                <a:solidFill>
                  <a:schemeClr val="tx1"/>
                </a:solidFill>
              </a:rPr>
              <a:t>High degree of manual effort leading to long </a:t>
            </a:r>
            <a:r>
              <a:rPr lang="en-GB" sz="1200" dirty="0" err="1">
                <a:solidFill>
                  <a:schemeClr val="tx1"/>
                </a:solidFill>
              </a:rPr>
              <a:t>onboarding</a:t>
            </a:r>
            <a:r>
              <a:rPr lang="en-GB" sz="1200" dirty="0">
                <a:solidFill>
                  <a:schemeClr val="tx1"/>
                </a:solidFill>
              </a:rPr>
              <a:t> times and high costs</a:t>
            </a:r>
          </a:p>
          <a:p>
            <a:pPr marL="342900" indent="-342900">
              <a:buFont typeface="Arial" panose="020B0604020202020204" pitchFamily="34" charset="0"/>
              <a:buChar char="•"/>
            </a:pPr>
            <a:r>
              <a:rPr lang="en-GB" sz="1200" dirty="0">
                <a:solidFill>
                  <a:schemeClr val="tx1"/>
                </a:solidFill>
              </a:rPr>
              <a:t>Multiple processing of a corporate client’s data within a bank as well as across banks</a:t>
            </a:r>
          </a:p>
        </p:txBody>
      </p:sp>
      <p:sp>
        <p:nvSpPr>
          <p:cNvPr id="176" name="Rechteck 175"/>
          <p:cNvSpPr/>
          <p:nvPr/>
        </p:nvSpPr>
        <p:spPr>
          <a:xfrm>
            <a:off x="6527919" y="4235896"/>
            <a:ext cx="5220000" cy="2225508"/>
          </a:xfrm>
          <a:prstGeom prst="rect">
            <a:avLst/>
          </a:prstGeom>
          <a:solidFill>
            <a:schemeClr val="bg2">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r>
              <a:rPr lang="en-GB" sz="1200" b="1" dirty="0">
                <a:solidFill>
                  <a:schemeClr val="tx1"/>
                </a:solidFill>
              </a:rPr>
              <a:t>Cinfoni Network as single-point-of-contact for banks and corporate clients thus centralizing data collection, aggregation and validation processes:</a:t>
            </a:r>
          </a:p>
          <a:p>
            <a:endParaRPr lang="en-GB" sz="1200" dirty="0">
              <a:solidFill>
                <a:schemeClr val="accent3"/>
              </a:solidFill>
            </a:endParaRPr>
          </a:p>
          <a:p>
            <a:pPr marL="342900" indent="-342900">
              <a:buFont typeface="Arial" panose="020B0604020202020204" pitchFamily="34" charset="0"/>
              <a:buChar char="•"/>
            </a:pPr>
            <a:r>
              <a:rPr lang="en-GB" sz="1200" dirty="0">
                <a:solidFill>
                  <a:schemeClr val="tx1"/>
                </a:solidFill>
              </a:rPr>
              <a:t>High degree of standardization and automation</a:t>
            </a:r>
          </a:p>
          <a:p>
            <a:pPr marL="342900" indent="-342900">
              <a:buFont typeface="Arial" panose="020B0604020202020204" pitchFamily="34" charset="0"/>
              <a:buChar char="•"/>
            </a:pPr>
            <a:r>
              <a:rPr lang="en-IE" sz="1200" dirty="0">
                <a:solidFill>
                  <a:schemeClr val="tx1"/>
                </a:solidFill>
              </a:rPr>
              <a:t>The centralized </a:t>
            </a:r>
            <a:r>
              <a:rPr lang="en-IE" sz="1200" dirty="0" err="1">
                <a:solidFill>
                  <a:schemeClr val="tx1"/>
                </a:solidFill>
              </a:rPr>
              <a:t>cinfoni</a:t>
            </a:r>
            <a:r>
              <a:rPr lang="en-IE" sz="1200" dirty="0">
                <a:solidFill>
                  <a:schemeClr val="tx1"/>
                </a:solidFill>
              </a:rPr>
              <a:t> platform ensures that individual bank forms are no longer necessary</a:t>
            </a:r>
          </a:p>
          <a:p>
            <a:pPr marL="342900" indent="-342900">
              <a:buFont typeface="Arial" panose="020B0604020202020204" pitchFamily="34" charset="0"/>
              <a:buChar char="•"/>
            </a:pPr>
            <a:r>
              <a:rPr lang="en-IE" sz="1200" dirty="0">
                <a:solidFill>
                  <a:schemeClr val="tx1"/>
                </a:solidFill>
              </a:rPr>
              <a:t>Continuous outreach related to KYC requests by banks are eliminated due to one-time completion of corporate master data</a:t>
            </a:r>
          </a:p>
          <a:p>
            <a:pPr marL="342900" indent="-342900">
              <a:buFont typeface="Arial" panose="020B0604020202020204" pitchFamily="34" charset="0"/>
              <a:buChar char="•"/>
            </a:pPr>
            <a:r>
              <a:rPr lang="en-US" sz="1200" dirty="0">
                <a:solidFill>
                  <a:schemeClr val="tx1"/>
                </a:solidFill>
              </a:rPr>
              <a:t>Corporates enable their corporate data wallet individually for each bank</a:t>
            </a:r>
            <a:endParaRPr lang="de-DE" sz="1200" dirty="0">
              <a:solidFill>
                <a:schemeClr val="tx1"/>
              </a:solidFill>
            </a:endParaRPr>
          </a:p>
          <a:p>
            <a:pPr marL="342900" indent="-342900">
              <a:buFont typeface="Arial" panose="020B0604020202020204" pitchFamily="34" charset="0"/>
              <a:buChar char="•"/>
            </a:pPr>
            <a:r>
              <a:rPr lang="en-IE" sz="1200" dirty="0">
                <a:solidFill>
                  <a:schemeClr val="tx1"/>
                </a:solidFill>
              </a:rPr>
              <a:t>The platform approach shortens the </a:t>
            </a:r>
            <a:r>
              <a:rPr lang="en-IE" sz="1200" dirty="0" err="1">
                <a:solidFill>
                  <a:schemeClr val="tx1"/>
                </a:solidFill>
              </a:rPr>
              <a:t>onboarding</a:t>
            </a:r>
            <a:r>
              <a:rPr lang="en-IE" sz="1200" dirty="0">
                <a:solidFill>
                  <a:schemeClr val="tx1"/>
                </a:solidFill>
              </a:rPr>
              <a:t> and review process</a:t>
            </a:r>
          </a:p>
          <a:p>
            <a:pPr marL="342900" indent="-342900">
              <a:buFont typeface="Arial" panose="020B0604020202020204" pitchFamily="34" charset="0"/>
              <a:buChar char="•"/>
            </a:pPr>
            <a:r>
              <a:rPr lang="en-IE" sz="1200" dirty="0">
                <a:solidFill>
                  <a:schemeClr val="tx1"/>
                </a:solidFill>
              </a:rPr>
              <a:t>Cinfoni is free for corporate clients</a:t>
            </a:r>
          </a:p>
        </p:txBody>
      </p:sp>
      <p:sp>
        <p:nvSpPr>
          <p:cNvPr id="177" name="Textfeld 176"/>
          <p:cNvSpPr txBox="1"/>
          <p:nvPr/>
        </p:nvSpPr>
        <p:spPr>
          <a:xfrm>
            <a:off x="4962303" y="3924403"/>
            <a:ext cx="543418" cy="215444"/>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noProof="0" dirty="0">
                <a:ln>
                  <a:noFill/>
                </a:ln>
                <a:solidFill>
                  <a:srgbClr val="000000"/>
                </a:solidFill>
                <a:effectLst/>
                <a:uLnTx/>
                <a:uFillTx/>
              </a:rPr>
              <a:t>Bank m</a:t>
            </a:r>
          </a:p>
        </p:txBody>
      </p:sp>
    </p:spTree>
    <p:extLst>
      <p:ext uri="{BB962C8B-B14F-4D97-AF65-F5344CB8AC3E}">
        <p14:creationId xmlns:p14="http://schemas.microsoft.com/office/powerpoint/2010/main" val="316032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dirty="0"/>
              <a:t>Benefits: Better Compliance, Lower Costs, Strong Customer Convenience</a:t>
            </a:r>
            <a:br>
              <a:rPr lang="en-US" dirty="0"/>
            </a:br>
            <a:r>
              <a:rPr lang="en-US" dirty="0"/>
              <a:t/>
            </a:r>
            <a:br>
              <a:rPr lang="en-US" dirty="0"/>
            </a:br>
            <a:r>
              <a:rPr lang="en-US" sz="1800" dirty="0"/>
              <a:t>Financial services providers must spend a total of 43 billion US dollars per year on AML compliance</a:t>
            </a:r>
            <a:r>
              <a:rPr lang="en-US" sz="1800" baseline="30000" dirty="0"/>
              <a:t>1)</a:t>
            </a:r>
            <a:r>
              <a:rPr lang="en-US" sz="1800" dirty="0"/>
              <a:t>, Treasurers have huge efforts</a:t>
            </a:r>
            <a:endParaRPr lang="en-US"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6</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grpSp>
        <p:nvGrpSpPr>
          <p:cNvPr id="165" name="Group 2050"/>
          <p:cNvGrpSpPr/>
          <p:nvPr/>
        </p:nvGrpSpPr>
        <p:grpSpPr>
          <a:xfrm>
            <a:off x="0" y="3284227"/>
            <a:ext cx="12192000" cy="1011162"/>
            <a:chOff x="0" y="1104900"/>
            <a:chExt cx="9144000" cy="777047"/>
          </a:xfrm>
        </p:grpSpPr>
        <p:sp>
          <p:nvSpPr>
            <p:cNvPr id="166" name="Rectangle 7"/>
            <p:cNvSpPr>
              <a:spLocks noChangeArrowheads="1"/>
            </p:cNvSpPr>
            <p:nvPr/>
          </p:nvSpPr>
          <p:spPr bwMode="auto">
            <a:xfrm>
              <a:off x="0" y="1104900"/>
              <a:ext cx="9144000" cy="396000"/>
            </a:xfrm>
            <a:prstGeom prst="rect">
              <a:avLst/>
            </a:prstGeom>
            <a:solidFill>
              <a:schemeClr val="bg1"/>
            </a:solidFill>
            <a:ln w="14288" cap="flat">
              <a:noFill/>
              <a:prstDash val="solid"/>
              <a:miter lim="800000"/>
              <a:headEnd/>
              <a:tailEnd/>
            </a:ln>
            <a:effectLst>
              <a:outerShdw blurRad="50800" dist="38100" dir="16200000"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Rectangle 7"/>
            <p:cNvSpPr>
              <a:spLocks noChangeArrowheads="1"/>
            </p:cNvSpPr>
            <p:nvPr/>
          </p:nvSpPr>
          <p:spPr bwMode="auto">
            <a:xfrm flipV="1">
              <a:off x="0" y="1385810"/>
              <a:ext cx="9144000" cy="496137"/>
            </a:xfrm>
            <a:prstGeom prst="rect">
              <a:avLst/>
            </a:prstGeom>
            <a:solidFill>
              <a:schemeClr val="bg1"/>
            </a:solidFill>
            <a:ln w="14288" cap="flat">
              <a:noFill/>
              <a:prstDash val="solid"/>
              <a:miter lim="800000"/>
              <a:headEnd/>
              <a:tailEnd/>
            </a:ln>
            <a:effectLst>
              <a:outerShdw blurRad="50800"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algn="l" defTabSz="605284"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8" name="Rectangle 31"/>
          <p:cNvSpPr/>
          <p:nvPr>
            <p:custDataLst>
              <p:tags r:id="rId1"/>
            </p:custDataLst>
          </p:nvPr>
        </p:nvSpPr>
        <p:spPr>
          <a:xfrm>
            <a:off x="1770460" y="3413892"/>
            <a:ext cx="2358373" cy="738664"/>
          </a:xfrm>
          <a:prstGeom prst="rect">
            <a:avLst/>
          </a:prstGeom>
        </p:spPr>
        <p:txBody>
          <a:bodyPr wrap="square" anchor="ctr">
            <a:spAutoFit/>
          </a:bodyPr>
          <a:lstStyle/>
          <a:p>
            <a:pPr marL="0" marR="0" lvl="0" indent="0" algn="ctr" defTabSz="605284" rtl="0" eaLnBrk="1" fontAlgn="auto" latinLnBrk="0" hangingPunct="1">
              <a:lnSpc>
                <a:spcPct val="100000"/>
              </a:lnSpc>
              <a:spcBef>
                <a:spcPts val="0"/>
              </a:spcBef>
              <a:spcAft>
                <a:spcPts val="0"/>
              </a:spcAft>
              <a:buClrTx/>
              <a:buSzTx/>
              <a:buFontTx/>
              <a:buNone/>
              <a:tabLst/>
              <a:defRPr/>
            </a:pPr>
            <a:r>
              <a:rPr kumimoji="0" lang="en-IE" sz="1400" i="0" u="none" strike="noStrike" kern="0" cap="none" spc="0" normalizeH="0" baseline="0" dirty="0">
                <a:ln>
                  <a:noFill/>
                </a:ln>
                <a:solidFill>
                  <a:srgbClr val="000000"/>
                </a:solidFill>
                <a:effectLst/>
                <a:uLnTx/>
                <a:uFillTx/>
                <a:latin typeface="Calibri"/>
                <a:ea typeface="+mn-ea"/>
                <a:cs typeface="+mn-cs"/>
              </a:rPr>
              <a:t>EFFORT</a:t>
            </a:r>
            <a:br>
              <a:rPr kumimoji="0" lang="en-IE" sz="1400" i="0" u="none" strike="noStrike" kern="0" cap="none" spc="0" normalizeH="0" baseline="0" dirty="0">
                <a:ln>
                  <a:noFill/>
                </a:ln>
                <a:solidFill>
                  <a:srgbClr val="000000"/>
                </a:solidFill>
                <a:effectLst/>
                <a:uLnTx/>
                <a:uFillTx/>
                <a:latin typeface="Calibri"/>
                <a:ea typeface="+mn-ea"/>
                <a:cs typeface="+mn-cs"/>
              </a:rPr>
            </a:br>
            <a:r>
              <a:rPr kumimoji="0" lang="en-IE" sz="1400" i="0" u="none" strike="noStrike" kern="0" cap="none" spc="0" normalizeH="0" baseline="0" dirty="0">
                <a:ln>
                  <a:noFill/>
                </a:ln>
                <a:solidFill>
                  <a:srgbClr val="000000"/>
                </a:solidFill>
                <a:effectLst/>
                <a:uLnTx/>
                <a:uFillTx/>
                <a:latin typeface="Calibri"/>
                <a:ea typeface="+mn-ea"/>
                <a:cs typeface="+mn-cs"/>
              </a:rPr>
              <a:t>COSTS</a:t>
            </a:r>
            <a:br>
              <a:rPr kumimoji="0" lang="en-IE" sz="1400" i="0" u="none" strike="noStrike" kern="0" cap="none" spc="0" normalizeH="0" baseline="0" dirty="0">
                <a:ln>
                  <a:noFill/>
                </a:ln>
                <a:solidFill>
                  <a:srgbClr val="000000"/>
                </a:solidFill>
                <a:effectLst/>
                <a:uLnTx/>
                <a:uFillTx/>
                <a:latin typeface="Calibri"/>
                <a:ea typeface="+mn-ea"/>
                <a:cs typeface="+mn-cs"/>
              </a:rPr>
            </a:br>
            <a:r>
              <a:rPr kumimoji="0" lang="en-IE" sz="1400" i="0" u="none" strike="noStrike" kern="0" cap="none" spc="0" normalizeH="0" baseline="0" dirty="0">
                <a:ln>
                  <a:noFill/>
                </a:ln>
                <a:solidFill>
                  <a:srgbClr val="000000"/>
                </a:solidFill>
                <a:effectLst/>
                <a:uLnTx/>
                <a:uFillTx/>
                <a:latin typeface="Calibri"/>
                <a:ea typeface="+mn-ea"/>
                <a:cs typeface="+mn-cs"/>
              </a:rPr>
              <a:t>TIME</a:t>
            </a:r>
          </a:p>
        </p:txBody>
      </p:sp>
      <p:sp>
        <p:nvSpPr>
          <p:cNvPr id="169" name="Rectangle 31"/>
          <p:cNvSpPr/>
          <p:nvPr>
            <p:custDataLst>
              <p:tags r:id="rId2"/>
            </p:custDataLst>
          </p:nvPr>
        </p:nvSpPr>
        <p:spPr>
          <a:xfrm>
            <a:off x="5959883" y="3520224"/>
            <a:ext cx="2358373" cy="523220"/>
          </a:xfrm>
          <a:prstGeom prst="rect">
            <a:avLst/>
          </a:prstGeom>
        </p:spPr>
        <p:txBody>
          <a:bodyPr wrap="square" anchor="ctr">
            <a:spAutoFit/>
          </a:bodyPr>
          <a:lstStyle/>
          <a:p>
            <a:pPr marL="0" marR="0" lvl="0" indent="0" algn="ctr" defTabSz="605284" rtl="0" eaLnBrk="1" fontAlgn="auto" latinLnBrk="0" hangingPunct="1">
              <a:lnSpc>
                <a:spcPct val="100000"/>
              </a:lnSpc>
              <a:spcBef>
                <a:spcPts val="0"/>
              </a:spcBef>
              <a:spcAft>
                <a:spcPts val="0"/>
              </a:spcAft>
              <a:buClrTx/>
              <a:buSzTx/>
              <a:buFontTx/>
              <a:buNone/>
              <a:tabLst/>
              <a:defRPr/>
            </a:pPr>
            <a:r>
              <a:rPr kumimoji="0" lang="en-IE" sz="1400" i="0" u="none" strike="noStrike" kern="0" cap="none" spc="0" normalizeH="0" baseline="0" dirty="0">
                <a:ln>
                  <a:noFill/>
                </a:ln>
                <a:solidFill>
                  <a:srgbClr val="000000"/>
                </a:solidFill>
                <a:effectLst/>
                <a:uLnTx/>
                <a:uFillTx/>
                <a:latin typeface="Calibri"/>
                <a:ea typeface="+mn-ea"/>
                <a:cs typeface="+mn-cs"/>
              </a:rPr>
              <a:t>DIGITAL</a:t>
            </a:r>
            <a:br>
              <a:rPr kumimoji="0" lang="en-IE" sz="1400" i="0" u="none" strike="noStrike" kern="0" cap="none" spc="0" normalizeH="0" baseline="0" dirty="0">
                <a:ln>
                  <a:noFill/>
                </a:ln>
                <a:solidFill>
                  <a:srgbClr val="000000"/>
                </a:solidFill>
                <a:effectLst/>
                <a:uLnTx/>
                <a:uFillTx/>
                <a:latin typeface="Calibri"/>
                <a:ea typeface="+mn-ea"/>
                <a:cs typeface="+mn-cs"/>
              </a:rPr>
            </a:br>
            <a:r>
              <a:rPr kumimoji="0" lang="en-IE" sz="1400" i="0" u="none" strike="noStrike" kern="0" cap="none" spc="0" normalizeH="0" baseline="0" dirty="0">
                <a:ln>
                  <a:noFill/>
                </a:ln>
                <a:solidFill>
                  <a:srgbClr val="000000"/>
                </a:solidFill>
                <a:effectLst/>
                <a:uLnTx/>
                <a:uFillTx/>
                <a:latin typeface="Calibri"/>
                <a:ea typeface="+mn-ea"/>
                <a:cs typeface="+mn-cs"/>
              </a:rPr>
              <a:t>ENABLEMENT</a:t>
            </a:r>
          </a:p>
        </p:txBody>
      </p:sp>
      <p:sp>
        <p:nvSpPr>
          <p:cNvPr id="170" name="Rectangle 31"/>
          <p:cNvSpPr/>
          <p:nvPr>
            <p:custDataLst>
              <p:tags r:id="rId3"/>
            </p:custDataLst>
          </p:nvPr>
        </p:nvSpPr>
        <p:spPr>
          <a:xfrm>
            <a:off x="8724951" y="3533630"/>
            <a:ext cx="2358373" cy="523220"/>
          </a:xfrm>
          <a:prstGeom prst="rect">
            <a:avLst/>
          </a:prstGeom>
        </p:spPr>
        <p:txBody>
          <a:bodyPr wrap="square" anchor="ctr">
            <a:spAutoFit/>
          </a:bodyPr>
          <a:lstStyle/>
          <a:p>
            <a:pPr marL="0" marR="0" lvl="0" indent="0" algn="ctr" defTabSz="605284" rtl="0" eaLnBrk="1" fontAlgn="auto" latinLnBrk="0" hangingPunct="1">
              <a:lnSpc>
                <a:spcPct val="100000"/>
              </a:lnSpc>
              <a:spcBef>
                <a:spcPts val="0"/>
              </a:spcBef>
              <a:spcAft>
                <a:spcPts val="0"/>
              </a:spcAft>
              <a:buClrTx/>
              <a:buSzTx/>
              <a:buFontTx/>
              <a:buNone/>
              <a:tabLst/>
              <a:defRPr/>
            </a:pPr>
            <a:r>
              <a:rPr kumimoji="0" lang="en-IE" sz="1400" i="0" u="none" strike="noStrike" kern="0" cap="none" spc="0" normalizeH="0" baseline="0" dirty="0">
                <a:ln>
                  <a:noFill/>
                </a:ln>
                <a:solidFill>
                  <a:srgbClr val="000000"/>
                </a:solidFill>
                <a:effectLst/>
                <a:uLnTx/>
                <a:uFillTx/>
                <a:latin typeface="Calibri"/>
                <a:ea typeface="+mn-ea"/>
                <a:cs typeface="+mn-cs"/>
              </a:rPr>
              <a:t>REGULATORY</a:t>
            </a:r>
            <a:br>
              <a:rPr kumimoji="0" lang="en-IE" sz="1400" i="0" u="none" strike="noStrike" kern="0" cap="none" spc="0" normalizeH="0" baseline="0" dirty="0">
                <a:ln>
                  <a:noFill/>
                </a:ln>
                <a:solidFill>
                  <a:srgbClr val="000000"/>
                </a:solidFill>
                <a:effectLst/>
                <a:uLnTx/>
                <a:uFillTx/>
                <a:latin typeface="Calibri"/>
                <a:ea typeface="+mn-ea"/>
                <a:cs typeface="+mn-cs"/>
              </a:rPr>
            </a:br>
            <a:r>
              <a:rPr kumimoji="0" lang="en-IE" sz="1400" i="0" u="none" strike="noStrike" kern="0" cap="none" spc="0" normalizeH="0" baseline="0" dirty="0">
                <a:ln>
                  <a:noFill/>
                </a:ln>
                <a:solidFill>
                  <a:srgbClr val="000000"/>
                </a:solidFill>
                <a:effectLst/>
                <a:uLnTx/>
                <a:uFillTx/>
                <a:latin typeface="Calibri"/>
                <a:ea typeface="+mn-ea"/>
                <a:cs typeface="+mn-cs"/>
              </a:rPr>
              <a:t>RISK</a:t>
            </a:r>
          </a:p>
        </p:txBody>
      </p:sp>
      <p:sp>
        <p:nvSpPr>
          <p:cNvPr id="171" name="Rectangle 31"/>
          <p:cNvSpPr/>
          <p:nvPr>
            <p:custDataLst>
              <p:tags r:id="rId4"/>
            </p:custDataLst>
          </p:nvPr>
        </p:nvSpPr>
        <p:spPr>
          <a:xfrm>
            <a:off x="3796935" y="3520224"/>
            <a:ext cx="2358373" cy="523220"/>
          </a:xfrm>
          <a:prstGeom prst="rect">
            <a:avLst/>
          </a:prstGeom>
        </p:spPr>
        <p:txBody>
          <a:bodyPr wrap="square" anchor="ctr">
            <a:spAutoFit/>
          </a:bodyPr>
          <a:lstStyle/>
          <a:p>
            <a:pPr marL="0" marR="0" lvl="0" indent="0" algn="ctr" defTabSz="605284" rtl="0" eaLnBrk="1" fontAlgn="auto" latinLnBrk="0" hangingPunct="1">
              <a:lnSpc>
                <a:spcPct val="100000"/>
              </a:lnSpc>
              <a:spcBef>
                <a:spcPts val="0"/>
              </a:spcBef>
              <a:spcAft>
                <a:spcPts val="0"/>
              </a:spcAft>
              <a:buClrTx/>
              <a:buSzTx/>
              <a:buFontTx/>
              <a:buNone/>
              <a:tabLst/>
              <a:defRPr/>
            </a:pPr>
            <a:r>
              <a:rPr kumimoji="0" lang="en-IE" sz="1400" i="0" u="none" strike="noStrike" kern="0" cap="none" spc="0" normalizeH="0" baseline="0" dirty="0">
                <a:ln>
                  <a:noFill/>
                </a:ln>
                <a:solidFill>
                  <a:srgbClr val="000000"/>
                </a:solidFill>
                <a:effectLst/>
                <a:uLnTx/>
                <a:uFillTx/>
                <a:latin typeface="Calibri"/>
                <a:ea typeface="+mn-ea"/>
                <a:cs typeface="+mn-cs"/>
              </a:rPr>
              <a:t>CUSTOMER</a:t>
            </a:r>
            <a:br>
              <a:rPr kumimoji="0" lang="en-IE" sz="1400" i="0" u="none" strike="noStrike" kern="0" cap="none" spc="0" normalizeH="0" baseline="0" dirty="0">
                <a:ln>
                  <a:noFill/>
                </a:ln>
                <a:solidFill>
                  <a:srgbClr val="000000"/>
                </a:solidFill>
                <a:effectLst/>
                <a:uLnTx/>
                <a:uFillTx/>
                <a:latin typeface="Calibri"/>
                <a:ea typeface="+mn-ea"/>
                <a:cs typeface="+mn-cs"/>
              </a:rPr>
            </a:br>
            <a:r>
              <a:rPr kumimoji="0" lang="en-IE" sz="1400" i="0" u="none" strike="noStrike" kern="0" cap="none" spc="0" normalizeH="0" baseline="0" dirty="0">
                <a:ln>
                  <a:noFill/>
                </a:ln>
                <a:solidFill>
                  <a:srgbClr val="000000"/>
                </a:solidFill>
                <a:effectLst/>
                <a:uLnTx/>
                <a:uFillTx/>
                <a:latin typeface="Calibri"/>
                <a:ea typeface="+mn-ea"/>
                <a:cs typeface="+mn-cs"/>
              </a:rPr>
              <a:t>CONVENIENCE</a:t>
            </a:r>
          </a:p>
        </p:txBody>
      </p:sp>
      <p:grpSp>
        <p:nvGrpSpPr>
          <p:cNvPr id="172" name="Gruppieren 171"/>
          <p:cNvGrpSpPr/>
          <p:nvPr/>
        </p:nvGrpSpPr>
        <p:grpSpPr>
          <a:xfrm>
            <a:off x="10473686" y="3484500"/>
            <a:ext cx="624548" cy="711892"/>
            <a:chOff x="4054657" y="5314792"/>
            <a:chExt cx="914400" cy="1042280"/>
          </a:xfrm>
        </p:grpSpPr>
        <p:pic>
          <p:nvPicPr>
            <p:cNvPr id="173" name="Grafik 1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9980" y="5520285"/>
              <a:ext cx="578954" cy="578954"/>
            </a:xfrm>
            <a:prstGeom prst="rect">
              <a:avLst/>
            </a:prstGeom>
          </p:spPr>
        </p:pic>
        <p:sp>
          <p:nvSpPr>
            <p:cNvPr id="174" name="Ellipse 173"/>
            <p:cNvSpPr/>
            <p:nvPr/>
          </p:nvSpPr>
          <p:spPr>
            <a:xfrm>
              <a:off x="4054657" y="5314792"/>
              <a:ext cx="914400" cy="104228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75" name="Gruppieren 174"/>
          <p:cNvGrpSpPr/>
          <p:nvPr/>
        </p:nvGrpSpPr>
        <p:grpSpPr>
          <a:xfrm>
            <a:off x="3335136" y="3484500"/>
            <a:ext cx="624548" cy="711892"/>
            <a:chOff x="1494292" y="5314792"/>
            <a:chExt cx="914400" cy="1042280"/>
          </a:xfrm>
        </p:grpSpPr>
        <p:pic>
          <p:nvPicPr>
            <p:cNvPr id="176" name="Grafik 1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8925" y="5520285"/>
              <a:ext cx="476316" cy="476316"/>
            </a:xfrm>
            <a:prstGeom prst="rect">
              <a:avLst/>
            </a:prstGeom>
          </p:spPr>
        </p:pic>
        <p:sp>
          <p:nvSpPr>
            <p:cNvPr id="177" name="Ellipse 176"/>
            <p:cNvSpPr/>
            <p:nvPr/>
          </p:nvSpPr>
          <p:spPr>
            <a:xfrm>
              <a:off x="1494292" y="5314792"/>
              <a:ext cx="914400" cy="104228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78" name="Gruppieren 177"/>
          <p:cNvGrpSpPr/>
          <p:nvPr/>
        </p:nvGrpSpPr>
        <p:grpSpPr>
          <a:xfrm>
            <a:off x="1547426" y="3484500"/>
            <a:ext cx="624548" cy="711892"/>
            <a:chOff x="6017218" y="5314792"/>
            <a:chExt cx="914400" cy="1042280"/>
          </a:xfrm>
        </p:grpSpPr>
        <p:pic>
          <p:nvPicPr>
            <p:cNvPr id="179" name="Grafik 1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6260" y="5520285"/>
              <a:ext cx="476316" cy="476316"/>
            </a:xfrm>
            <a:prstGeom prst="rect">
              <a:avLst/>
            </a:prstGeom>
          </p:spPr>
        </p:pic>
        <p:sp>
          <p:nvSpPr>
            <p:cNvPr id="180" name="Ellipse 179"/>
            <p:cNvSpPr/>
            <p:nvPr/>
          </p:nvSpPr>
          <p:spPr>
            <a:xfrm>
              <a:off x="6017218" y="5314792"/>
              <a:ext cx="914400" cy="104228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81" name="Gruppieren 180"/>
          <p:cNvGrpSpPr/>
          <p:nvPr/>
        </p:nvGrpSpPr>
        <p:grpSpPr>
          <a:xfrm>
            <a:off x="5588187" y="3484500"/>
            <a:ext cx="624548" cy="711892"/>
            <a:chOff x="7949975" y="5314792"/>
            <a:chExt cx="914400" cy="1042280"/>
          </a:xfrm>
        </p:grpSpPr>
        <p:pic>
          <p:nvPicPr>
            <p:cNvPr id="182" name="Grafik 18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9017" y="5520285"/>
              <a:ext cx="476316" cy="476316"/>
            </a:xfrm>
            <a:prstGeom prst="rect">
              <a:avLst/>
            </a:prstGeom>
          </p:spPr>
        </p:pic>
        <p:sp>
          <p:nvSpPr>
            <p:cNvPr id="183" name="Ellipse 182"/>
            <p:cNvSpPr/>
            <p:nvPr/>
          </p:nvSpPr>
          <p:spPr>
            <a:xfrm>
              <a:off x="7949975" y="5314792"/>
              <a:ext cx="914400" cy="104228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grpSp>
        <p:nvGrpSpPr>
          <p:cNvPr id="184" name="Gruppieren 183"/>
          <p:cNvGrpSpPr/>
          <p:nvPr/>
        </p:nvGrpSpPr>
        <p:grpSpPr>
          <a:xfrm>
            <a:off x="7725866" y="3484500"/>
            <a:ext cx="624548" cy="711892"/>
            <a:chOff x="10007226" y="5314792"/>
            <a:chExt cx="914400" cy="1042280"/>
          </a:xfrm>
        </p:grpSpPr>
        <p:pic>
          <p:nvPicPr>
            <p:cNvPr id="185" name="Grafik 1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6268" y="5520285"/>
              <a:ext cx="476316" cy="476316"/>
            </a:xfrm>
            <a:prstGeom prst="rect">
              <a:avLst/>
            </a:prstGeom>
          </p:spPr>
        </p:pic>
        <p:sp>
          <p:nvSpPr>
            <p:cNvPr id="186" name="Ellipse 185"/>
            <p:cNvSpPr/>
            <p:nvPr/>
          </p:nvSpPr>
          <p:spPr>
            <a:xfrm>
              <a:off x="10007226" y="5314792"/>
              <a:ext cx="914400" cy="104228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sp>
        <p:nvSpPr>
          <p:cNvPr id="187" name="Pfeil nach rechts 186"/>
          <p:cNvSpPr/>
          <p:nvPr/>
        </p:nvSpPr>
        <p:spPr>
          <a:xfrm rot="5400000">
            <a:off x="2828047" y="4476723"/>
            <a:ext cx="1638725" cy="1276068"/>
          </a:xfrm>
          <a:prstGeom prst="rightArrow">
            <a:avLst/>
          </a:prstGeom>
          <a:solidFill>
            <a:srgbClr val="0C3C6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88" name="Pfeil nach rechts 187"/>
          <p:cNvSpPr/>
          <p:nvPr/>
        </p:nvSpPr>
        <p:spPr>
          <a:xfrm rot="5400000">
            <a:off x="9964822" y="4476096"/>
            <a:ext cx="1637476" cy="1276068"/>
          </a:xfrm>
          <a:prstGeom prst="rightArrow">
            <a:avLst/>
          </a:prstGeom>
          <a:solidFill>
            <a:srgbClr val="0C3C6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89" name="Pfeil nach rechts 188"/>
          <p:cNvSpPr/>
          <p:nvPr/>
        </p:nvSpPr>
        <p:spPr>
          <a:xfrm rot="16200000">
            <a:off x="1002301" y="1793594"/>
            <a:ext cx="1705195" cy="1276068"/>
          </a:xfrm>
          <a:prstGeom prst="rightArrow">
            <a:avLst/>
          </a:prstGeom>
          <a:solidFill>
            <a:srgbClr val="0C3C6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90" name="Pfeil nach rechts 189"/>
          <p:cNvSpPr/>
          <p:nvPr/>
        </p:nvSpPr>
        <p:spPr>
          <a:xfrm rot="16200000">
            <a:off x="5047863" y="1793594"/>
            <a:ext cx="1705197" cy="1276068"/>
          </a:xfrm>
          <a:prstGeom prst="rightArrow">
            <a:avLst/>
          </a:prstGeom>
          <a:solidFill>
            <a:srgbClr val="0C3C6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91" name="Pfeil nach rechts 190"/>
          <p:cNvSpPr/>
          <p:nvPr/>
        </p:nvSpPr>
        <p:spPr>
          <a:xfrm rot="16200000">
            <a:off x="7190346" y="1793592"/>
            <a:ext cx="1705195" cy="1276068"/>
          </a:xfrm>
          <a:prstGeom prst="rightArrow">
            <a:avLst/>
          </a:prstGeom>
          <a:solidFill>
            <a:srgbClr val="0C3C6D"/>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grpSp>
        <p:nvGrpSpPr>
          <p:cNvPr id="192" name="Gruppieren 191"/>
          <p:cNvGrpSpPr/>
          <p:nvPr/>
        </p:nvGrpSpPr>
        <p:grpSpPr>
          <a:xfrm>
            <a:off x="1620898" y="1910214"/>
            <a:ext cx="468000" cy="844288"/>
            <a:chOff x="1710275" y="1216962"/>
            <a:chExt cx="468000" cy="844288"/>
          </a:xfrm>
        </p:grpSpPr>
        <p:sp>
          <p:nvSpPr>
            <p:cNvPr id="193" name="Ellipse 192"/>
            <p:cNvSpPr/>
            <p:nvPr/>
          </p:nvSpPr>
          <p:spPr>
            <a:xfrm>
              <a:off x="1710275" y="1349358"/>
              <a:ext cx="468000" cy="71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94" name="Textfeld 193"/>
            <p:cNvSpPr txBox="1"/>
            <p:nvPr/>
          </p:nvSpPr>
          <p:spPr>
            <a:xfrm>
              <a:off x="1811228" y="1216962"/>
              <a:ext cx="280526" cy="677108"/>
            </a:xfrm>
            <a:prstGeom prst="rect">
              <a:avLst/>
            </a:prstGeom>
            <a:noFill/>
            <a:ln w="3175">
              <a:noFill/>
            </a:ln>
          </p:spPr>
          <p:txBody>
            <a:bodyPr wrap="none" lIns="0" tIns="0" rIns="0" bIns="0" rtlCol="0">
              <a:spAutoFit/>
            </a:bodyPr>
            <a:lstStyle/>
            <a:p>
              <a:pPr marL="0" marR="0" lvl="0" indent="0" algn="l" defTabSz="605284" rtl="0" eaLnBrk="1" fontAlgn="auto" latinLnBrk="0" hangingPunct="1">
                <a:lnSpc>
                  <a:spcPct val="100000"/>
                </a:lnSpc>
                <a:spcBef>
                  <a:spcPts val="0"/>
                </a:spcBef>
                <a:spcAft>
                  <a:spcPts val="0"/>
                </a:spcAft>
                <a:buClr>
                  <a:srgbClr val="0068A9"/>
                </a:buClr>
                <a:buSzPct val="85000"/>
                <a:buFontTx/>
                <a:buNone/>
                <a:tabLst/>
                <a:defRPr/>
              </a:pPr>
              <a:r>
                <a:rPr kumimoji="0" lang="en-IE" sz="4400" b="1" i="0" u="none" strike="noStrike" kern="1200" cap="none" spc="0" normalizeH="0" baseline="0" dirty="0">
                  <a:ln>
                    <a:noFill/>
                  </a:ln>
                  <a:solidFill>
                    <a:srgbClr val="000000"/>
                  </a:solidFill>
                  <a:effectLst/>
                  <a:uLnTx/>
                  <a:uFillTx/>
                  <a:latin typeface="Calibri"/>
                  <a:ea typeface="+mn-ea"/>
                  <a:cs typeface="+mn-cs"/>
                </a:rPr>
                <a:t>+</a:t>
              </a:r>
            </a:p>
          </p:txBody>
        </p:sp>
      </p:grpSp>
      <p:grpSp>
        <p:nvGrpSpPr>
          <p:cNvPr id="195" name="Gruppieren 194"/>
          <p:cNvGrpSpPr/>
          <p:nvPr/>
        </p:nvGrpSpPr>
        <p:grpSpPr>
          <a:xfrm>
            <a:off x="5662303" y="1910214"/>
            <a:ext cx="468000" cy="844288"/>
            <a:chOff x="1710275" y="1216962"/>
            <a:chExt cx="468000" cy="844288"/>
          </a:xfrm>
        </p:grpSpPr>
        <p:sp>
          <p:nvSpPr>
            <p:cNvPr id="196" name="Ellipse 195"/>
            <p:cNvSpPr/>
            <p:nvPr/>
          </p:nvSpPr>
          <p:spPr>
            <a:xfrm>
              <a:off x="1710275" y="1349358"/>
              <a:ext cx="468000" cy="71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197" name="Textfeld 196"/>
            <p:cNvSpPr txBox="1"/>
            <p:nvPr/>
          </p:nvSpPr>
          <p:spPr>
            <a:xfrm>
              <a:off x="1811228" y="1216962"/>
              <a:ext cx="280526" cy="677108"/>
            </a:xfrm>
            <a:prstGeom prst="rect">
              <a:avLst/>
            </a:prstGeom>
            <a:noFill/>
            <a:ln w="3175">
              <a:noFill/>
            </a:ln>
          </p:spPr>
          <p:txBody>
            <a:bodyPr wrap="none" lIns="0" tIns="0" rIns="0" bIns="0" rtlCol="0">
              <a:spAutoFit/>
            </a:bodyPr>
            <a:lstStyle/>
            <a:p>
              <a:pPr marL="0" marR="0" lvl="0" indent="0" algn="l" defTabSz="605284" rtl="0" eaLnBrk="1" fontAlgn="auto" latinLnBrk="0" hangingPunct="1">
                <a:lnSpc>
                  <a:spcPct val="100000"/>
                </a:lnSpc>
                <a:spcBef>
                  <a:spcPts val="0"/>
                </a:spcBef>
                <a:spcAft>
                  <a:spcPts val="0"/>
                </a:spcAft>
                <a:buClr>
                  <a:srgbClr val="0068A9"/>
                </a:buClr>
                <a:buSzPct val="85000"/>
                <a:buFontTx/>
                <a:buNone/>
                <a:tabLst/>
                <a:defRPr/>
              </a:pPr>
              <a:r>
                <a:rPr kumimoji="0" lang="en-IE" sz="4400" b="1" i="0" u="none" strike="noStrike" kern="1200" cap="none" spc="0" normalizeH="0" baseline="0" dirty="0">
                  <a:ln>
                    <a:noFill/>
                  </a:ln>
                  <a:solidFill>
                    <a:srgbClr val="000000"/>
                  </a:solidFill>
                  <a:effectLst/>
                  <a:uLnTx/>
                  <a:uFillTx/>
                  <a:latin typeface="Calibri"/>
                  <a:ea typeface="+mn-ea"/>
                  <a:cs typeface="+mn-cs"/>
                </a:rPr>
                <a:t>+</a:t>
              </a:r>
            </a:p>
          </p:txBody>
        </p:sp>
      </p:grpSp>
      <p:grpSp>
        <p:nvGrpSpPr>
          <p:cNvPr id="198" name="Gruppieren 197"/>
          <p:cNvGrpSpPr/>
          <p:nvPr/>
        </p:nvGrpSpPr>
        <p:grpSpPr>
          <a:xfrm>
            <a:off x="7811955" y="1910214"/>
            <a:ext cx="468000" cy="844288"/>
            <a:chOff x="1710275" y="1216962"/>
            <a:chExt cx="468000" cy="844288"/>
          </a:xfrm>
        </p:grpSpPr>
        <p:sp>
          <p:nvSpPr>
            <p:cNvPr id="199" name="Ellipse 198"/>
            <p:cNvSpPr/>
            <p:nvPr/>
          </p:nvSpPr>
          <p:spPr>
            <a:xfrm>
              <a:off x="1710275" y="1349358"/>
              <a:ext cx="468000" cy="71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200" name="Textfeld 199"/>
            <p:cNvSpPr txBox="1"/>
            <p:nvPr/>
          </p:nvSpPr>
          <p:spPr>
            <a:xfrm>
              <a:off x="1811228" y="1216962"/>
              <a:ext cx="280526" cy="677108"/>
            </a:xfrm>
            <a:prstGeom prst="rect">
              <a:avLst/>
            </a:prstGeom>
            <a:noFill/>
            <a:ln w="3175">
              <a:noFill/>
            </a:ln>
          </p:spPr>
          <p:txBody>
            <a:bodyPr wrap="none" lIns="0" tIns="0" rIns="0" bIns="0" rtlCol="0">
              <a:spAutoFit/>
            </a:bodyPr>
            <a:lstStyle/>
            <a:p>
              <a:pPr marL="0" marR="0" lvl="0" indent="0" algn="l" defTabSz="605284" rtl="0" eaLnBrk="1" fontAlgn="auto" latinLnBrk="0" hangingPunct="1">
                <a:lnSpc>
                  <a:spcPct val="100000"/>
                </a:lnSpc>
                <a:spcBef>
                  <a:spcPts val="0"/>
                </a:spcBef>
                <a:spcAft>
                  <a:spcPts val="0"/>
                </a:spcAft>
                <a:buClr>
                  <a:srgbClr val="0068A9"/>
                </a:buClr>
                <a:buSzPct val="85000"/>
                <a:buFontTx/>
                <a:buNone/>
                <a:tabLst/>
                <a:defRPr/>
              </a:pPr>
              <a:r>
                <a:rPr kumimoji="0" lang="en-IE" sz="4400" b="1" i="0" u="none" strike="noStrike" kern="1200" cap="none" spc="0" normalizeH="0" baseline="0" dirty="0">
                  <a:ln>
                    <a:noFill/>
                  </a:ln>
                  <a:solidFill>
                    <a:srgbClr val="000000"/>
                  </a:solidFill>
                  <a:effectLst/>
                  <a:uLnTx/>
                  <a:uFillTx/>
                  <a:latin typeface="Calibri"/>
                  <a:ea typeface="+mn-ea"/>
                  <a:cs typeface="+mn-cs"/>
                </a:rPr>
                <a:t>+</a:t>
              </a:r>
            </a:p>
          </p:txBody>
        </p:sp>
      </p:grpSp>
      <p:grpSp>
        <p:nvGrpSpPr>
          <p:cNvPr id="201" name="Gruppieren 200"/>
          <p:cNvGrpSpPr/>
          <p:nvPr/>
        </p:nvGrpSpPr>
        <p:grpSpPr>
          <a:xfrm>
            <a:off x="10542357" y="4856757"/>
            <a:ext cx="468000" cy="862394"/>
            <a:chOff x="1710275" y="1198856"/>
            <a:chExt cx="468000" cy="862394"/>
          </a:xfrm>
        </p:grpSpPr>
        <p:sp>
          <p:nvSpPr>
            <p:cNvPr id="202" name="Ellipse 201"/>
            <p:cNvSpPr/>
            <p:nvPr/>
          </p:nvSpPr>
          <p:spPr>
            <a:xfrm>
              <a:off x="1710275" y="1349358"/>
              <a:ext cx="468000" cy="71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203" name="Textfeld 202"/>
            <p:cNvSpPr txBox="1"/>
            <p:nvPr/>
          </p:nvSpPr>
          <p:spPr>
            <a:xfrm>
              <a:off x="1856493" y="1198856"/>
              <a:ext cx="173124" cy="677108"/>
            </a:xfrm>
            <a:prstGeom prst="rect">
              <a:avLst/>
            </a:prstGeom>
            <a:noFill/>
            <a:ln w="3175">
              <a:noFill/>
            </a:ln>
          </p:spPr>
          <p:txBody>
            <a:bodyPr wrap="none" lIns="0" tIns="0" rIns="0" bIns="0" rtlCol="0">
              <a:spAutoFit/>
            </a:bodyPr>
            <a:lstStyle/>
            <a:p>
              <a:pPr marL="0" marR="0" lvl="0" indent="0" algn="l" defTabSz="605284" rtl="0" eaLnBrk="1" fontAlgn="auto" latinLnBrk="0" hangingPunct="1">
                <a:lnSpc>
                  <a:spcPct val="100000"/>
                </a:lnSpc>
                <a:spcBef>
                  <a:spcPts val="0"/>
                </a:spcBef>
                <a:spcAft>
                  <a:spcPts val="0"/>
                </a:spcAft>
                <a:buClr>
                  <a:srgbClr val="0068A9"/>
                </a:buClr>
                <a:buSzPct val="85000"/>
                <a:buFontTx/>
                <a:buNone/>
                <a:tabLst/>
                <a:defRPr/>
              </a:pPr>
              <a:r>
                <a:rPr kumimoji="0" lang="en-IE" sz="4400" b="1" i="0" u="none" strike="noStrike" kern="1200" cap="none" spc="0" normalizeH="0" baseline="0" dirty="0">
                  <a:ln>
                    <a:noFill/>
                  </a:ln>
                  <a:solidFill>
                    <a:srgbClr val="000000"/>
                  </a:solidFill>
                  <a:effectLst/>
                  <a:uLnTx/>
                  <a:uFillTx/>
                  <a:latin typeface="Calibri"/>
                  <a:ea typeface="+mn-ea"/>
                  <a:cs typeface="+mn-cs"/>
                </a:rPr>
                <a:t>-</a:t>
              </a:r>
            </a:p>
          </p:txBody>
        </p:sp>
      </p:grpSp>
      <p:grpSp>
        <p:nvGrpSpPr>
          <p:cNvPr id="204" name="Gruppieren 203"/>
          <p:cNvGrpSpPr/>
          <p:nvPr/>
        </p:nvGrpSpPr>
        <p:grpSpPr>
          <a:xfrm>
            <a:off x="3406207" y="4856757"/>
            <a:ext cx="468000" cy="862394"/>
            <a:chOff x="1710275" y="1198856"/>
            <a:chExt cx="468000" cy="862394"/>
          </a:xfrm>
        </p:grpSpPr>
        <p:sp>
          <p:nvSpPr>
            <p:cNvPr id="205" name="Ellipse 204"/>
            <p:cNvSpPr/>
            <p:nvPr/>
          </p:nvSpPr>
          <p:spPr>
            <a:xfrm>
              <a:off x="1710275" y="1349358"/>
              <a:ext cx="468000" cy="71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0" marR="0" lvl="0" indent="0" algn="ctr" defTabSz="605284" rtl="0"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dirty="0">
                <a:ln>
                  <a:noFill/>
                </a:ln>
                <a:solidFill>
                  <a:srgbClr val="FFFFFF"/>
                </a:solidFill>
                <a:effectLst/>
                <a:uLnTx/>
                <a:uFillTx/>
                <a:latin typeface="Calibri"/>
                <a:ea typeface="+mn-ea"/>
                <a:cs typeface="+mn-cs"/>
              </a:endParaRPr>
            </a:p>
          </p:txBody>
        </p:sp>
        <p:sp>
          <p:nvSpPr>
            <p:cNvPr id="206" name="Textfeld 205"/>
            <p:cNvSpPr txBox="1"/>
            <p:nvPr/>
          </p:nvSpPr>
          <p:spPr>
            <a:xfrm>
              <a:off x="1865546" y="1198856"/>
              <a:ext cx="173124" cy="677108"/>
            </a:xfrm>
            <a:prstGeom prst="rect">
              <a:avLst/>
            </a:prstGeom>
            <a:noFill/>
            <a:ln w="3175">
              <a:noFill/>
            </a:ln>
          </p:spPr>
          <p:txBody>
            <a:bodyPr wrap="none" lIns="0" tIns="0" rIns="0" bIns="0" rtlCol="0">
              <a:spAutoFit/>
            </a:bodyPr>
            <a:lstStyle/>
            <a:p>
              <a:pPr marL="0" marR="0" lvl="0" indent="0" algn="l" defTabSz="605284" rtl="0" eaLnBrk="1" fontAlgn="auto" latinLnBrk="0" hangingPunct="1">
                <a:lnSpc>
                  <a:spcPct val="100000"/>
                </a:lnSpc>
                <a:spcBef>
                  <a:spcPts val="0"/>
                </a:spcBef>
                <a:spcAft>
                  <a:spcPts val="0"/>
                </a:spcAft>
                <a:buClr>
                  <a:srgbClr val="0068A9"/>
                </a:buClr>
                <a:buSzPct val="85000"/>
                <a:buFontTx/>
                <a:buNone/>
                <a:tabLst/>
                <a:defRPr/>
              </a:pPr>
              <a:r>
                <a:rPr kumimoji="0" lang="en-IE" sz="4400" b="1" i="0" u="none" strike="noStrike" kern="1200" cap="none" spc="0" normalizeH="0" baseline="0" dirty="0">
                  <a:ln>
                    <a:noFill/>
                  </a:ln>
                  <a:solidFill>
                    <a:srgbClr val="000000"/>
                  </a:solidFill>
                  <a:effectLst/>
                  <a:uLnTx/>
                  <a:uFillTx/>
                  <a:latin typeface="Calibri"/>
                  <a:ea typeface="+mn-ea"/>
                  <a:cs typeface="+mn-cs"/>
                </a:rPr>
                <a:t>-</a:t>
              </a:r>
            </a:p>
          </p:txBody>
        </p:sp>
      </p:grpSp>
      <p:sp>
        <p:nvSpPr>
          <p:cNvPr id="207" name="Textfeld 206"/>
          <p:cNvSpPr txBox="1"/>
          <p:nvPr/>
        </p:nvSpPr>
        <p:spPr>
          <a:xfrm>
            <a:off x="462821" y="6117538"/>
            <a:ext cx="4204677" cy="338554"/>
          </a:xfrm>
          <a:prstGeom prst="rect">
            <a:avLst/>
          </a:prstGeom>
          <a:noFill/>
          <a:ln w="3175">
            <a:noFill/>
          </a:ln>
        </p:spPr>
        <p:txBody>
          <a:bodyPr wrap="none" lIns="0" tIns="0" rIns="0" bIns="0" rtlCol="0">
            <a:spAutoFit/>
          </a:bodyPr>
          <a:lstStyle/>
          <a:p>
            <a:pPr marL="228600" indent="-228600" defTabSz="605284">
              <a:buClr>
                <a:srgbClr val="0068A9"/>
              </a:buClr>
              <a:buSzPct val="85000"/>
              <a:buAutoNum type="arabicParenR"/>
            </a:pPr>
            <a:r>
              <a:rPr lang="en-US" sz="1100" dirty="0">
                <a:solidFill>
                  <a:srgbClr val="002749"/>
                </a:solidFill>
                <a:latin typeface="Calibri"/>
              </a:rPr>
              <a:t>Source: </a:t>
            </a:r>
            <a:r>
              <a:rPr lang="en-US" sz="1100" dirty="0">
                <a:solidFill>
                  <a:srgbClr val="002749"/>
                </a:solidFill>
                <a:latin typeface="Calibri"/>
                <a:hlinkClick r:id="rId12"/>
              </a:rPr>
              <a:t>https://www.presseportal.ch/de/pm/100060821/100810129</a:t>
            </a:r>
            <a:endParaRPr lang="en-US" sz="1100" dirty="0">
              <a:solidFill>
                <a:srgbClr val="002749"/>
              </a:solidFill>
              <a:latin typeface="Calibri"/>
            </a:endParaRPr>
          </a:p>
          <a:p>
            <a:pPr marL="228600" indent="-228600" defTabSz="605284">
              <a:buClr>
                <a:srgbClr val="0068A9"/>
              </a:buClr>
              <a:buSzPct val="85000"/>
              <a:buAutoNum type="arabicParenR"/>
            </a:pPr>
            <a:r>
              <a:rPr lang="en-US" sz="1100" dirty="0">
                <a:solidFill>
                  <a:srgbClr val="002749"/>
                </a:solidFill>
                <a:latin typeface="Calibri"/>
              </a:rPr>
              <a:t>Source: Deloitte KYC Study</a:t>
            </a:r>
          </a:p>
        </p:txBody>
      </p:sp>
      <p:sp>
        <p:nvSpPr>
          <p:cNvPr id="208" name="Textfeld 207"/>
          <p:cNvSpPr txBox="1"/>
          <p:nvPr/>
        </p:nvSpPr>
        <p:spPr>
          <a:xfrm>
            <a:off x="525625" y="2067822"/>
            <a:ext cx="1090897" cy="1200329"/>
          </a:xfrm>
          <a:prstGeom prst="rect">
            <a:avLst/>
          </a:prstGeom>
        </p:spPr>
        <p:txBody>
          <a:bodyPr wrap="square">
            <a:spAutoFit/>
          </a:bodyPr>
          <a:lstStyle>
            <a:defPPr>
              <a:defRPr lang="en-US"/>
            </a:defPPr>
            <a:lvl1pPr>
              <a:defRPr sz="2000">
                <a:solidFill>
                  <a:srgbClr val="4F5A66"/>
                </a:solidFill>
                <a:latin typeface="Helvetica" pitchFamily="34" charset="0"/>
              </a:defRPr>
            </a:lvl1pPr>
          </a:lstStyle>
          <a:p>
            <a:r>
              <a:rPr lang="en-IE" sz="2400" dirty="0">
                <a:latin typeface="+mn-lt"/>
              </a:rPr>
              <a:t>70% </a:t>
            </a:r>
            <a:r>
              <a:rPr lang="en-IE" sz="1200" dirty="0">
                <a:latin typeface="+mn-lt"/>
              </a:rPr>
              <a:t>operational </a:t>
            </a:r>
          </a:p>
          <a:p>
            <a:r>
              <a:rPr lang="en-IE" sz="1200" dirty="0">
                <a:latin typeface="+mn-lt"/>
              </a:rPr>
              <a:t>Savings for </a:t>
            </a:r>
            <a:br>
              <a:rPr lang="en-IE" sz="1200" dirty="0">
                <a:latin typeface="+mn-lt"/>
              </a:rPr>
            </a:br>
            <a:r>
              <a:rPr lang="en-IE" sz="1200" dirty="0">
                <a:latin typeface="+mn-lt"/>
              </a:rPr>
              <a:t>corporates and banks</a:t>
            </a:r>
          </a:p>
        </p:txBody>
      </p:sp>
      <p:sp>
        <p:nvSpPr>
          <p:cNvPr id="209" name="Textfeld 208"/>
          <p:cNvSpPr txBox="1"/>
          <p:nvPr/>
        </p:nvSpPr>
        <p:spPr>
          <a:xfrm>
            <a:off x="2449480" y="4343858"/>
            <a:ext cx="1019143" cy="1015663"/>
          </a:xfrm>
          <a:prstGeom prst="rect">
            <a:avLst/>
          </a:prstGeom>
        </p:spPr>
        <p:txBody>
          <a:bodyPr wrap="square">
            <a:spAutoFit/>
          </a:bodyPr>
          <a:lstStyle>
            <a:defPPr>
              <a:defRPr lang="en-US"/>
            </a:defPPr>
            <a:lvl1pPr>
              <a:defRPr sz="2000">
                <a:solidFill>
                  <a:srgbClr val="4F5A66"/>
                </a:solidFill>
                <a:latin typeface="Helvetica" pitchFamily="34" charset="0"/>
              </a:defRPr>
            </a:lvl1pPr>
          </a:lstStyle>
          <a:p>
            <a:r>
              <a:rPr lang="en-IE" sz="2400" dirty="0">
                <a:latin typeface="+mn-lt"/>
              </a:rPr>
              <a:t>80%</a:t>
            </a:r>
          </a:p>
          <a:p>
            <a:r>
              <a:rPr lang="en-IE" sz="1200" dirty="0">
                <a:latin typeface="+mn-lt"/>
              </a:rPr>
              <a:t>on corporates </a:t>
            </a:r>
          </a:p>
          <a:p>
            <a:r>
              <a:rPr lang="en-IE" sz="1200" dirty="0">
                <a:latin typeface="+mn-lt"/>
              </a:rPr>
              <a:t>side</a:t>
            </a:r>
          </a:p>
        </p:txBody>
      </p:sp>
      <p:sp>
        <p:nvSpPr>
          <p:cNvPr id="210" name="Textfeld 209"/>
          <p:cNvSpPr txBox="1"/>
          <p:nvPr/>
        </p:nvSpPr>
        <p:spPr>
          <a:xfrm>
            <a:off x="4314722" y="2076944"/>
            <a:ext cx="1362463" cy="1200329"/>
          </a:xfrm>
          <a:prstGeom prst="rect">
            <a:avLst/>
          </a:prstGeom>
        </p:spPr>
        <p:txBody>
          <a:bodyPr wrap="square">
            <a:spAutoFit/>
          </a:bodyPr>
          <a:lstStyle>
            <a:defPPr>
              <a:defRPr lang="en-US"/>
            </a:defPPr>
            <a:lvl1pPr>
              <a:defRPr sz="2000">
                <a:solidFill>
                  <a:srgbClr val="4F5A66"/>
                </a:solidFill>
                <a:latin typeface="Helvetica" pitchFamily="34" charset="0"/>
              </a:defRPr>
            </a:lvl1pPr>
          </a:lstStyle>
          <a:p>
            <a:r>
              <a:rPr lang="en-IE" sz="1200" dirty="0" err="1">
                <a:latin typeface="+mn-lt"/>
              </a:rPr>
              <a:t>Onboarding</a:t>
            </a:r>
            <a:r>
              <a:rPr lang="en-IE" sz="1200" dirty="0">
                <a:latin typeface="+mn-lt"/>
              </a:rPr>
              <a:t>: </a:t>
            </a:r>
          </a:p>
          <a:p>
            <a:r>
              <a:rPr lang="en-IE" sz="2400" dirty="0">
                <a:latin typeface="+mn-lt"/>
              </a:rPr>
              <a:t>6 weeks </a:t>
            </a:r>
            <a:br>
              <a:rPr lang="en-IE" sz="2400" dirty="0">
                <a:latin typeface="+mn-lt"/>
              </a:rPr>
            </a:br>
            <a:r>
              <a:rPr lang="en-IE" sz="2400" dirty="0">
                <a:latin typeface="+mn-lt"/>
              </a:rPr>
              <a:t>-&gt; 2 days </a:t>
            </a:r>
            <a:r>
              <a:rPr lang="en-IE" sz="1200" dirty="0">
                <a:latin typeface="+mn-lt"/>
              </a:rPr>
              <a:t>on avg.</a:t>
            </a:r>
          </a:p>
        </p:txBody>
      </p:sp>
      <p:sp>
        <p:nvSpPr>
          <p:cNvPr id="211" name="Textfeld 210"/>
          <p:cNvSpPr txBox="1"/>
          <p:nvPr/>
        </p:nvSpPr>
        <p:spPr>
          <a:xfrm>
            <a:off x="8477067" y="2343669"/>
            <a:ext cx="914400" cy="289231"/>
          </a:xfrm>
          <a:prstGeom prst="rect">
            <a:avLst/>
          </a:prstGeom>
          <a:noFill/>
        </p:spPr>
        <p:txBody>
          <a:bodyPr wrap="none" lIns="0" tIns="0" rIns="0" bIns="0" rtlCol="0" anchor="t">
            <a:noAutofit/>
          </a:bodyPr>
          <a:lstStyle/>
          <a:p>
            <a:pPr>
              <a:spcBef>
                <a:spcPts val="600"/>
              </a:spcBef>
            </a:pPr>
            <a:r>
              <a:rPr lang="en-IE" sz="1200" dirty="0">
                <a:solidFill>
                  <a:srgbClr val="4F5A66"/>
                </a:solidFill>
              </a:rPr>
              <a:t>Digital product </a:t>
            </a:r>
          </a:p>
          <a:p>
            <a:pPr>
              <a:spcBef>
                <a:spcPts val="600"/>
              </a:spcBef>
            </a:pPr>
            <a:r>
              <a:rPr lang="en-IE" sz="1200" dirty="0">
                <a:solidFill>
                  <a:srgbClr val="4F5A66"/>
                </a:solidFill>
              </a:rPr>
              <a:t>enablement</a:t>
            </a:r>
          </a:p>
        </p:txBody>
      </p:sp>
      <p:sp>
        <p:nvSpPr>
          <p:cNvPr id="212" name="Rechteck 211"/>
          <p:cNvSpPr/>
          <p:nvPr/>
        </p:nvSpPr>
        <p:spPr>
          <a:xfrm>
            <a:off x="7823466" y="4367108"/>
            <a:ext cx="4934746" cy="830997"/>
          </a:xfrm>
          <a:prstGeom prst="rect">
            <a:avLst/>
          </a:prstGeom>
        </p:spPr>
        <p:txBody>
          <a:bodyPr wrap="square">
            <a:spAutoFit/>
          </a:bodyPr>
          <a:lstStyle/>
          <a:p>
            <a:r>
              <a:rPr lang="en-IE" sz="2400" dirty="0">
                <a:solidFill>
                  <a:srgbClr val="4F5A66"/>
                </a:solidFill>
              </a:rPr>
              <a:t>26 billion US$</a:t>
            </a:r>
            <a:r>
              <a:rPr lang="en-IE" baseline="30000" dirty="0">
                <a:solidFill>
                  <a:srgbClr val="4F5A66"/>
                </a:solidFill>
              </a:rPr>
              <a:t>2)</a:t>
            </a:r>
            <a:r>
              <a:rPr lang="en-IE" sz="2400" b="1" dirty="0">
                <a:solidFill>
                  <a:srgbClr val="4F5A66"/>
                </a:solidFill>
              </a:rPr>
              <a:t/>
            </a:r>
            <a:br>
              <a:rPr lang="en-IE" sz="2400" b="1" dirty="0">
                <a:solidFill>
                  <a:srgbClr val="4F5A66"/>
                </a:solidFill>
              </a:rPr>
            </a:br>
            <a:r>
              <a:rPr lang="en-IE" sz="1200" dirty="0">
                <a:solidFill>
                  <a:srgbClr val="4F5A66"/>
                </a:solidFill>
              </a:rPr>
              <a:t>worldwide</a:t>
            </a:r>
            <a:r>
              <a:rPr lang="en-IE" sz="1200" b="1" dirty="0">
                <a:solidFill>
                  <a:srgbClr val="4F5A66"/>
                </a:solidFill>
              </a:rPr>
              <a:t> </a:t>
            </a:r>
            <a:r>
              <a:rPr lang="en-IE" sz="1200" dirty="0">
                <a:solidFill>
                  <a:srgbClr val="4F5A66"/>
                </a:solidFill>
              </a:rPr>
              <a:t>in fines for non-compliance</a:t>
            </a:r>
          </a:p>
          <a:p>
            <a:r>
              <a:rPr lang="en-IE" sz="1200" dirty="0">
                <a:solidFill>
                  <a:srgbClr val="4F5A66"/>
                </a:solidFill>
              </a:rPr>
              <a:t>with KYC, AML and sanctions regulations</a:t>
            </a:r>
          </a:p>
        </p:txBody>
      </p:sp>
    </p:spTree>
    <p:extLst>
      <p:ext uri="{BB962C8B-B14F-4D97-AF65-F5344CB8AC3E}">
        <p14:creationId xmlns:p14="http://schemas.microsoft.com/office/powerpoint/2010/main" val="302355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415535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927" name="think-cell Folie" r:id="rId6" imgW="338" imgH="338" progId="TCLayout.ActiveDocument.1">
                  <p:embed/>
                </p:oleObj>
              </mc:Choice>
              <mc:Fallback>
                <p:oleObj name="think-cell Folie" r:id="rId6" imgW="338" imgH="338"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IE" sz="2400" b="1" dirty="0">
              <a:latin typeface="Frutiger LT Std 87 ExtraBlk Cn" panose="020B0906030504030204"/>
              <a:ea typeface="+mj-ea"/>
              <a:cs typeface="+mj-cs"/>
              <a:sym typeface="Frutiger LT Std 87 ExtraBlk Cn" panose="020B0906030504030204"/>
            </a:endParaRPr>
          </a:p>
        </p:txBody>
      </p:sp>
      <p:sp>
        <p:nvSpPr>
          <p:cNvPr id="287" name="Rechteck 286"/>
          <p:cNvSpPr/>
          <p:nvPr/>
        </p:nvSpPr>
        <p:spPr bwMode="auto">
          <a:xfrm>
            <a:off x="606281" y="1438233"/>
            <a:ext cx="2362981" cy="1443045"/>
          </a:xfrm>
          <a:prstGeom prst="rect">
            <a:avLst/>
          </a:prstGeom>
          <a:ln w="28575">
            <a:solidFill>
              <a:schemeClr val="accent1">
                <a:lumMod val="7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dirty="0">
              <a:ln>
                <a:noFill/>
              </a:ln>
              <a:solidFill>
                <a:srgbClr val="0076A8">
                  <a:lumMod val="50000"/>
                </a:srgbClr>
              </a:solidFill>
              <a:effectLst/>
              <a:uLnTx/>
              <a:uFillTx/>
            </a:endParaRPr>
          </a:p>
        </p:txBody>
      </p:sp>
      <p:sp>
        <p:nvSpPr>
          <p:cNvPr id="93" name="Right Arrow 7"/>
          <p:cNvSpPr/>
          <p:nvPr/>
        </p:nvSpPr>
        <p:spPr>
          <a:xfrm>
            <a:off x="2699988" y="5817279"/>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rgbClr val="FFFFFF"/>
              </a:solidFill>
            </a:endParaRPr>
          </a:p>
        </p:txBody>
      </p:sp>
      <p:sp>
        <p:nvSpPr>
          <p:cNvPr id="94" name="TextBox 9"/>
          <p:cNvSpPr txBox="1"/>
          <p:nvPr/>
        </p:nvSpPr>
        <p:spPr>
          <a:xfrm>
            <a:off x="578571" y="5652510"/>
            <a:ext cx="2265015" cy="621252"/>
          </a:xfrm>
          <a:prstGeom prst="rect">
            <a:avLst/>
          </a:prstGeom>
          <a:solidFill>
            <a:schemeClr val="accent1"/>
          </a:solidFill>
        </p:spPr>
        <p:txBody>
          <a:bodyPr wrap="square" lIns="243840" tIns="121920" rIns="243840" bIns="121920" rtlCol="0" anchor="ctr" anchorCtr="0">
            <a:noAutofit/>
          </a:bodyPr>
          <a:lstStyle/>
          <a:p>
            <a:pPr marL="573088"/>
            <a:endParaRPr lang="en-IE" sz="1400" dirty="0">
              <a:solidFill>
                <a:srgbClr val="FFFFFF"/>
              </a:solidFill>
            </a:endParaRPr>
          </a:p>
        </p:txBody>
      </p:sp>
      <p:sp useBgFill="1">
        <p:nvSpPr>
          <p:cNvPr id="95" name="Oval 25"/>
          <p:cNvSpPr/>
          <p:nvPr/>
        </p:nvSpPr>
        <p:spPr>
          <a:xfrm>
            <a:off x="423286" y="5596712"/>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IE" dirty="0">
              <a:solidFill>
                <a:schemeClr val="tx1"/>
              </a:solidFill>
            </a:endParaRPr>
          </a:p>
        </p:txBody>
      </p:sp>
      <p:sp>
        <p:nvSpPr>
          <p:cNvPr id="96" name="Title 1"/>
          <p:cNvSpPr txBox="1"/>
          <p:nvPr/>
        </p:nvSpPr>
        <p:spPr>
          <a:xfrm>
            <a:off x="1062420" y="5701526"/>
            <a:ext cx="1805444" cy="523220"/>
          </a:xfrm>
          <a:prstGeom prst="rect">
            <a:avLst/>
          </a:prstGeom>
          <a:noFill/>
        </p:spPr>
        <p:txBody>
          <a:bodyPr wrap="square" rtlCol="0">
            <a:spAutoFit/>
          </a:bodyPr>
          <a:lstStyle/>
          <a:p>
            <a:pPr lvl="0" algn="ctr">
              <a:defRPr/>
            </a:pPr>
            <a:r>
              <a:rPr lang="en-IE" sz="1400" kern="0" dirty="0">
                <a:solidFill>
                  <a:srgbClr val="002D64"/>
                </a:solidFill>
              </a:rPr>
              <a:t>One-time: Self-disclosure of data</a:t>
            </a:r>
          </a:p>
        </p:txBody>
      </p:sp>
      <p:sp>
        <p:nvSpPr>
          <p:cNvPr id="97" name="TextBox 49"/>
          <p:cNvSpPr txBox="1"/>
          <p:nvPr/>
        </p:nvSpPr>
        <p:spPr>
          <a:xfrm>
            <a:off x="476938" y="5701526"/>
            <a:ext cx="572593" cy="523220"/>
          </a:xfrm>
          <a:prstGeom prst="rect">
            <a:avLst/>
          </a:prstGeom>
          <a:noFill/>
        </p:spPr>
        <p:txBody>
          <a:bodyPr wrap="none" rtlCol="0">
            <a:spAutoFit/>
          </a:bodyPr>
          <a:lstStyle/>
          <a:p>
            <a:pPr algn="ctr"/>
            <a:r>
              <a:rPr lang="en-IE" sz="2800" dirty="0">
                <a:solidFill>
                  <a:schemeClr val="accent1"/>
                </a:solidFill>
                <a:latin typeface="Bebas" pitchFamily="2" charset="0"/>
              </a:rPr>
              <a:t>01</a:t>
            </a: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IE" dirty="0"/>
              <a:t>Cinfoni Platform Luxembourg – Increasing Transparency and Control Through Centralized Data Creation and Management of Regulatory Data Records for Luxembourg</a:t>
            </a:r>
            <a:br>
              <a:rPr lang="en-IE" dirty="0"/>
            </a:br>
            <a:r>
              <a:rPr lang="en-IE" dirty="0"/>
              <a:t/>
            </a:r>
            <a:br>
              <a:rPr lang="en-IE" dirty="0"/>
            </a:br>
            <a:endParaRPr lang="en-IE"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7</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145" name="Rechteck 144"/>
          <p:cNvSpPr/>
          <p:nvPr/>
        </p:nvSpPr>
        <p:spPr>
          <a:xfrm>
            <a:off x="4537569" y="3799524"/>
            <a:ext cx="3222676" cy="2577332"/>
          </a:xfrm>
          <a:prstGeom prst="rect">
            <a:avLst/>
          </a:prstGeom>
          <a:solidFill>
            <a:srgbClr val="FFFFFF"/>
          </a:solidFill>
          <a:ln w="12700" cap="flat" cmpd="sng" algn="ctr">
            <a:solidFill>
              <a:srgbClr val="AFBED2"/>
            </a:solidFill>
            <a:prstDash val="solid"/>
            <a:miter lim="800000"/>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dirty="0">
              <a:ln>
                <a:noFill/>
              </a:ln>
              <a:solidFill>
                <a:srgbClr val="002D64"/>
              </a:solidFill>
              <a:effectLst/>
              <a:uLnTx/>
              <a:uFillTx/>
              <a:ea typeface="+mn-ea"/>
              <a:cs typeface="+mn-cs"/>
            </a:endParaRPr>
          </a:p>
        </p:txBody>
      </p:sp>
      <p:sp>
        <p:nvSpPr>
          <p:cNvPr id="146" name="Rechteck 145"/>
          <p:cNvSpPr/>
          <p:nvPr/>
        </p:nvSpPr>
        <p:spPr>
          <a:xfrm>
            <a:off x="3634200" y="2555837"/>
            <a:ext cx="5479419" cy="3384789"/>
          </a:xfrm>
          <a:prstGeom prst="rect">
            <a:avLst/>
          </a:prstGeom>
          <a:noFill/>
          <a:ln w="12700" cap="flat" cmpd="sng" algn="ctr">
            <a:noFill/>
            <a:prstDash val="solid"/>
            <a:miter lim="800000"/>
          </a:ln>
          <a:effectLst/>
        </p:spPr>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2000" b="1" i="0" u="none" strike="noStrike" kern="0" cap="none" spc="0" normalizeH="0" baseline="0" dirty="0">
              <a:ln>
                <a:noFill/>
              </a:ln>
              <a:solidFill>
                <a:srgbClr val="002D64"/>
              </a:solidFill>
              <a:effectLst/>
              <a:uLnTx/>
              <a:uFillTx/>
              <a:ea typeface="+mn-ea"/>
              <a:cs typeface="+mn-cs"/>
            </a:endParaRPr>
          </a:p>
        </p:txBody>
      </p:sp>
      <p:grpSp>
        <p:nvGrpSpPr>
          <p:cNvPr id="149" name="Gruppieren 148"/>
          <p:cNvGrpSpPr/>
          <p:nvPr/>
        </p:nvGrpSpPr>
        <p:grpSpPr>
          <a:xfrm>
            <a:off x="4853109" y="3922644"/>
            <a:ext cx="2533733" cy="2034065"/>
            <a:chOff x="3231923" y="2397791"/>
            <a:chExt cx="1857613" cy="3030721"/>
          </a:xfrm>
        </p:grpSpPr>
        <p:grpSp>
          <p:nvGrpSpPr>
            <p:cNvPr id="150" name="Gruppieren 149"/>
            <p:cNvGrpSpPr/>
            <p:nvPr/>
          </p:nvGrpSpPr>
          <p:grpSpPr>
            <a:xfrm>
              <a:off x="3231923" y="4305485"/>
              <a:ext cx="1857613" cy="1123027"/>
              <a:chOff x="6616468" y="-476194"/>
              <a:chExt cx="2736304" cy="1654243"/>
            </a:xfrm>
          </p:grpSpPr>
          <p:sp>
            <p:nvSpPr>
              <p:cNvPr id="157" name="Freihandform 156"/>
              <p:cNvSpPr/>
              <p:nvPr/>
            </p:nvSpPr>
            <p:spPr>
              <a:xfrm>
                <a:off x="6616468" y="-189812"/>
                <a:ext cx="2736304" cy="1367861"/>
              </a:xfrm>
              <a:custGeom>
                <a:avLst/>
                <a:gdLst>
                  <a:gd name="connsiteX0" fmla="*/ 304 w 2736304"/>
                  <a:gd name="connsiteY0" fmla="*/ 0 h 1367861"/>
                  <a:gd name="connsiteX1" fmla="*/ 2736304 w 2736304"/>
                  <a:gd name="connsiteY1" fmla="*/ 0 h 1367861"/>
                  <a:gd name="connsiteX2" fmla="*/ 2736304 w 2736304"/>
                  <a:gd name="connsiteY2" fmla="*/ 1078653 h 1367861"/>
                  <a:gd name="connsiteX3" fmla="*/ 2735725 w 2736304"/>
                  <a:gd name="connsiteY3" fmla="*/ 1078653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1078653 h 1367861"/>
                  <a:gd name="connsiteX0" fmla="*/ 304 w 2736304"/>
                  <a:gd name="connsiteY0" fmla="*/ 0 h 1367861"/>
                  <a:gd name="connsiteX1" fmla="*/ 2736304 w 2736304"/>
                  <a:gd name="connsiteY1" fmla="*/ 0 h 1367861"/>
                  <a:gd name="connsiteX2" fmla="*/ 2736304 w 2736304"/>
                  <a:gd name="connsiteY2" fmla="*/ 1078653 h 1367861"/>
                  <a:gd name="connsiteX3" fmla="*/ 2735725 w 2736304"/>
                  <a:gd name="connsiteY3" fmla="*/ 1078653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0 h 1367861"/>
                  <a:gd name="connsiteX0" fmla="*/ 304 w 2736304"/>
                  <a:gd name="connsiteY0" fmla="*/ 0 h 1367861"/>
                  <a:gd name="connsiteX1" fmla="*/ 2736304 w 2736304"/>
                  <a:gd name="connsiteY1" fmla="*/ 0 h 1367861"/>
                  <a:gd name="connsiteX2" fmla="*/ 2736304 w 2736304"/>
                  <a:gd name="connsiteY2" fmla="*/ 1078653 h 1367861"/>
                  <a:gd name="connsiteX3" fmla="*/ 2620814 w 2736304"/>
                  <a:gd name="connsiteY3" fmla="*/ 814602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0 h 1367861"/>
                  <a:gd name="connsiteX0" fmla="*/ 304 w 2736304"/>
                  <a:gd name="connsiteY0" fmla="*/ 0 h 1367861"/>
                  <a:gd name="connsiteX1" fmla="*/ 2736304 w 2736304"/>
                  <a:gd name="connsiteY1" fmla="*/ 0 h 1367861"/>
                  <a:gd name="connsiteX2" fmla="*/ 2736304 w 2736304"/>
                  <a:gd name="connsiteY2" fmla="*/ 1078653 h 1367861"/>
                  <a:gd name="connsiteX3" fmla="*/ 2736304 w 2736304"/>
                  <a:gd name="connsiteY3" fmla="*/ 1079861 h 1367861"/>
                  <a:gd name="connsiteX4" fmla="*/ 1368152 w 2736304"/>
                  <a:gd name="connsiteY4" fmla="*/ 1367861 h 1367861"/>
                  <a:gd name="connsiteX5" fmla="*/ 0 w 2736304"/>
                  <a:gd name="connsiteY5" fmla="*/ 1079861 h 1367861"/>
                  <a:gd name="connsiteX6" fmla="*/ 579 w 2736304"/>
                  <a:gd name="connsiteY6" fmla="*/ 1078653 h 1367861"/>
                  <a:gd name="connsiteX7" fmla="*/ 304 w 2736304"/>
                  <a:gd name="connsiteY7" fmla="*/ 0 h 136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6304" h="1367861">
                    <a:moveTo>
                      <a:pt x="304" y="0"/>
                    </a:moveTo>
                    <a:lnTo>
                      <a:pt x="2736304" y="0"/>
                    </a:lnTo>
                    <a:lnTo>
                      <a:pt x="2736304" y="1078653"/>
                    </a:lnTo>
                    <a:lnTo>
                      <a:pt x="2736304" y="1079861"/>
                    </a:lnTo>
                    <a:cubicBezTo>
                      <a:pt x="2736304" y="1238919"/>
                      <a:pt x="2123761" y="1367861"/>
                      <a:pt x="1368152" y="1367861"/>
                    </a:cubicBezTo>
                    <a:cubicBezTo>
                      <a:pt x="612543" y="1367861"/>
                      <a:pt x="0" y="1238919"/>
                      <a:pt x="0" y="1079861"/>
                    </a:cubicBezTo>
                    <a:lnTo>
                      <a:pt x="579" y="1078653"/>
                    </a:lnTo>
                    <a:cubicBezTo>
                      <a:pt x="487" y="719102"/>
                      <a:pt x="396" y="359551"/>
                      <a:pt x="304" y="0"/>
                    </a:cubicBezTo>
                    <a:close/>
                  </a:path>
                </a:pathLst>
              </a:custGeom>
              <a:solidFill>
                <a:srgbClr val="0076B4"/>
              </a:solidFill>
              <a:ln w="12700" cap="flat" cmpd="sng" algn="ctr">
                <a:noFill/>
                <a:prstDash val="solid"/>
                <a:miter lim="800000"/>
              </a:ln>
              <a:effectLst/>
            </p:spPr>
            <p:txBody>
              <a:bodyPr rtlCol="0" anchor="ctr"/>
              <a:lstStyle/>
              <a:p>
                <a:pPr lvl="0" algn="ctr">
                  <a:defRPr/>
                </a:pPr>
                <a:r>
                  <a:rPr lang="en-IE" sz="1400" kern="0" dirty="0"/>
                  <a:t>Regulatory data</a:t>
                </a:r>
              </a:p>
            </p:txBody>
          </p:sp>
          <p:sp>
            <p:nvSpPr>
              <p:cNvPr id="158" name="Ellipse 157"/>
              <p:cNvSpPr/>
              <p:nvPr/>
            </p:nvSpPr>
            <p:spPr>
              <a:xfrm>
                <a:off x="6616468" y="-476194"/>
                <a:ext cx="2736304" cy="576000"/>
              </a:xfrm>
              <a:prstGeom prst="ellipse">
                <a:avLst/>
              </a:prstGeom>
              <a:gradFill flip="none" rotWithShape="1">
                <a:gsLst>
                  <a:gs pos="1000">
                    <a:srgbClr val="0076B4"/>
                  </a:gs>
                  <a:gs pos="100000">
                    <a:srgbClr val="002D64"/>
                  </a:gs>
                </a:gsLst>
                <a:lin ang="16200000" scaled="1"/>
                <a:tileRect/>
              </a:gradFill>
              <a:ln w="12700" cap="flat" cmpd="sng" algn="ctr">
                <a:no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dirty="0">
                  <a:ln>
                    <a:noFill/>
                  </a:ln>
                  <a:solidFill>
                    <a:srgbClr val="FFFFFF"/>
                  </a:solidFill>
                  <a:effectLst/>
                  <a:uLnTx/>
                  <a:uFillTx/>
                  <a:ea typeface="+mn-ea"/>
                  <a:cs typeface="+mn-cs"/>
                </a:endParaRPr>
              </a:p>
            </p:txBody>
          </p:sp>
        </p:grpSp>
        <p:grpSp>
          <p:nvGrpSpPr>
            <p:cNvPr id="151" name="Gruppieren 150"/>
            <p:cNvGrpSpPr/>
            <p:nvPr/>
          </p:nvGrpSpPr>
          <p:grpSpPr>
            <a:xfrm>
              <a:off x="3231923" y="3350817"/>
              <a:ext cx="1857613" cy="1123027"/>
              <a:chOff x="6616468" y="-476194"/>
              <a:chExt cx="2736304" cy="1654243"/>
            </a:xfrm>
          </p:grpSpPr>
          <p:sp>
            <p:nvSpPr>
              <p:cNvPr id="155" name="Freihandform 154"/>
              <p:cNvSpPr/>
              <p:nvPr/>
            </p:nvSpPr>
            <p:spPr>
              <a:xfrm>
                <a:off x="6616468" y="-189812"/>
                <a:ext cx="2736304" cy="1367861"/>
              </a:xfrm>
              <a:custGeom>
                <a:avLst/>
                <a:gdLst>
                  <a:gd name="connsiteX0" fmla="*/ 304 w 2736304"/>
                  <a:gd name="connsiteY0" fmla="*/ 0 h 1367861"/>
                  <a:gd name="connsiteX1" fmla="*/ 2736304 w 2736304"/>
                  <a:gd name="connsiteY1" fmla="*/ 0 h 1367861"/>
                  <a:gd name="connsiteX2" fmla="*/ 2736304 w 2736304"/>
                  <a:gd name="connsiteY2" fmla="*/ 1078653 h 1367861"/>
                  <a:gd name="connsiteX3" fmla="*/ 2735725 w 2736304"/>
                  <a:gd name="connsiteY3" fmla="*/ 1078653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1078653 h 1367861"/>
                  <a:gd name="connsiteX0" fmla="*/ 304 w 2736304"/>
                  <a:gd name="connsiteY0" fmla="*/ 0 h 1367861"/>
                  <a:gd name="connsiteX1" fmla="*/ 2736304 w 2736304"/>
                  <a:gd name="connsiteY1" fmla="*/ 0 h 1367861"/>
                  <a:gd name="connsiteX2" fmla="*/ 2736304 w 2736304"/>
                  <a:gd name="connsiteY2" fmla="*/ 1078653 h 1367861"/>
                  <a:gd name="connsiteX3" fmla="*/ 2735725 w 2736304"/>
                  <a:gd name="connsiteY3" fmla="*/ 1078653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0 h 1367861"/>
                  <a:gd name="connsiteX0" fmla="*/ 304 w 2736304"/>
                  <a:gd name="connsiteY0" fmla="*/ 0 h 1367861"/>
                  <a:gd name="connsiteX1" fmla="*/ 2736304 w 2736304"/>
                  <a:gd name="connsiteY1" fmla="*/ 0 h 1367861"/>
                  <a:gd name="connsiteX2" fmla="*/ 2736304 w 2736304"/>
                  <a:gd name="connsiteY2" fmla="*/ 1078653 h 1367861"/>
                  <a:gd name="connsiteX3" fmla="*/ 2620814 w 2736304"/>
                  <a:gd name="connsiteY3" fmla="*/ 814602 h 1367861"/>
                  <a:gd name="connsiteX4" fmla="*/ 2736304 w 2736304"/>
                  <a:gd name="connsiteY4" fmla="*/ 1079861 h 1367861"/>
                  <a:gd name="connsiteX5" fmla="*/ 1368152 w 2736304"/>
                  <a:gd name="connsiteY5" fmla="*/ 1367861 h 1367861"/>
                  <a:gd name="connsiteX6" fmla="*/ 0 w 2736304"/>
                  <a:gd name="connsiteY6" fmla="*/ 1079861 h 1367861"/>
                  <a:gd name="connsiteX7" fmla="*/ 579 w 2736304"/>
                  <a:gd name="connsiteY7" fmla="*/ 1078653 h 1367861"/>
                  <a:gd name="connsiteX8" fmla="*/ 304 w 2736304"/>
                  <a:gd name="connsiteY8" fmla="*/ 0 h 1367861"/>
                  <a:gd name="connsiteX0" fmla="*/ 304 w 2736304"/>
                  <a:gd name="connsiteY0" fmla="*/ 0 h 1367861"/>
                  <a:gd name="connsiteX1" fmla="*/ 2736304 w 2736304"/>
                  <a:gd name="connsiteY1" fmla="*/ 0 h 1367861"/>
                  <a:gd name="connsiteX2" fmla="*/ 2736304 w 2736304"/>
                  <a:gd name="connsiteY2" fmla="*/ 1078653 h 1367861"/>
                  <a:gd name="connsiteX3" fmla="*/ 2736304 w 2736304"/>
                  <a:gd name="connsiteY3" fmla="*/ 1079861 h 1367861"/>
                  <a:gd name="connsiteX4" fmla="*/ 1368152 w 2736304"/>
                  <a:gd name="connsiteY4" fmla="*/ 1367861 h 1367861"/>
                  <a:gd name="connsiteX5" fmla="*/ 0 w 2736304"/>
                  <a:gd name="connsiteY5" fmla="*/ 1079861 h 1367861"/>
                  <a:gd name="connsiteX6" fmla="*/ 579 w 2736304"/>
                  <a:gd name="connsiteY6" fmla="*/ 1078653 h 1367861"/>
                  <a:gd name="connsiteX7" fmla="*/ 304 w 2736304"/>
                  <a:gd name="connsiteY7" fmla="*/ 0 h 136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6304" h="1367861">
                    <a:moveTo>
                      <a:pt x="304" y="0"/>
                    </a:moveTo>
                    <a:lnTo>
                      <a:pt x="2736304" y="0"/>
                    </a:lnTo>
                    <a:lnTo>
                      <a:pt x="2736304" y="1078653"/>
                    </a:lnTo>
                    <a:lnTo>
                      <a:pt x="2736304" y="1079861"/>
                    </a:lnTo>
                    <a:cubicBezTo>
                      <a:pt x="2736304" y="1238919"/>
                      <a:pt x="2123761" y="1367861"/>
                      <a:pt x="1368152" y="1367861"/>
                    </a:cubicBezTo>
                    <a:cubicBezTo>
                      <a:pt x="612543" y="1367861"/>
                      <a:pt x="0" y="1238919"/>
                      <a:pt x="0" y="1079861"/>
                    </a:cubicBezTo>
                    <a:lnTo>
                      <a:pt x="579" y="1078653"/>
                    </a:lnTo>
                    <a:cubicBezTo>
                      <a:pt x="487" y="719102"/>
                      <a:pt x="396" y="359551"/>
                      <a:pt x="304" y="0"/>
                    </a:cubicBezTo>
                    <a:close/>
                  </a:path>
                </a:pathLst>
              </a:custGeom>
              <a:solidFill>
                <a:srgbClr val="63ACD0"/>
              </a:solidFill>
              <a:ln w="12700" cap="flat" cmpd="sng" algn="ctr">
                <a:noFill/>
                <a:prstDash val="solid"/>
                <a:miter lim="800000"/>
              </a:ln>
              <a:effectLst/>
            </p:spPr>
            <p:txBody>
              <a:bodyPr rtlCol="0" anchor="ctr"/>
              <a:lstStyle/>
              <a:p>
                <a:pPr lvl="0" algn="ctr">
                  <a:defRPr/>
                </a:pPr>
                <a:r>
                  <a:rPr lang="en-IE" sz="1400" kern="0" dirty="0"/>
                  <a:t>Common on-top data</a:t>
                </a:r>
              </a:p>
            </p:txBody>
          </p:sp>
          <p:sp>
            <p:nvSpPr>
              <p:cNvPr id="156" name="Ellipse 155"/>
              <p:cNvSpPr/>
              <p:nvPr/>
            </p:nvSpPr>
            <p:spPr>
              <a:xfrm>
                <a:off x="6616468" y="-476194"/>
                <a:ext cx="2736304" cy="576000"/>
              </a:xfrm>
              <a:prstGeom prst="ellipse">
                <a:avLst/>
              </a:prstGeom>
              <a:gradFill flip="none" rotWithShape="1">
                <a:gsLst>
                  <a:gs pos="1000">
                    <a:srgbClr val="63ACD0"/>
                  </a:gs>
                  <a:gs pos="100000">
                    <a:srgbClr val="0076B4"/>
                  </a:gs>
                </a:gsLst>
                <a:lin ang="16200000" scaled="1"/>
                <a:tileRect/>
              </a:gradFill>
              <a:ln w="12700" cap="flat" cmpd="sng" algn="ctr">
                <a:no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dirty="0">
                  <a:ln>
                    <a:noFill/>
                  </a:ln>
                  <a:solidFill>
                    <a:srgbClr val="FFFFFF"/>
                  </a:solidFill>
                  <a:effectLst/>
                  <a:uLnTx/>
                  <a:uFillTx/>
                  <a:ea typeface="+mn-ea"/>
                  <a:cs typeface="+mn-cs"/>
                </a:endParaRPr>
              </a:p>
            </p:txBody>
          </p:sp>
        </p:grpSp>
        <p:grpSp>
          <p:nvGrpSpPr>
            <p:cNvPr id="152" name="Gruppieren 151"/>
            <p:cNvGrpSpPr/>
            <p:nvPr/>
          </p:nvGrpSpPr>
          <p:grpSpPr>
            <a:xfrm>
              <a:off x="3231923" y="2397791"/>
              <a:ext cx="1857613" cy="1121385"/>
              <a:chOff x="3231923" y="2397791"/>
              <a:chExt cx="1857613" cy="1121385"/>
            </a:xfrm>
          </p:grpSpPr>
          <p:sp>
            <p:nvSpPr>
              <p:cNvPr id="153" name="Ellipse 152"/>
              <p:cNvSpPr/>
              <p:nvPr/>
            </p:nvSpPr>
            <p:spPr>
              <a:xfrm>
                <a:off x="3231923" y="2397791"/>
                <a:ext cx="1857613" cy="391033"/>
              </a:xfrm>
              <a:prstGeom prst="ellipse">
                <a:avLst/>
              </a:prstGeom>
              <a:gradFill flip="none" rotWithShape="1">
                <a:gsLst>
                  <a:gs pos="1000">
                    <a:srgbClr val="C2DEED"/>
                  </a:gs>
                  <a:gs pos="100000">
                    <a:srgbClr val="63ACD0"/>
                  </a:gs>
                </a:gsLst>
                <a:lin ang="16200000" scaled="1"/>
                <a:tileRect/>
              </a:gradFill>
              <a:ln w="12700" cap="flat" cmpd="sng" algn="ctr">
                <a:no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dirty="0">
                  <a:ln>
                    <a:noFill/>
                  </a:ln>
                  <a:solidFill>
                    <a:srgbClr val="FFFFFF"/>
                  </a:solidFill>
                  <a:effectLst/>
                  <a:uLnTx/>
                  <a:uFillTx/>
                  <a:ea typeface="+mn-ea"/>
                  <a:cs typeface="+mn-cs"/>
                </a:endParaRPr>
              </a:p>
            </p:txBody>
          </p:sp>
          <p:sp>
            <p:nvSpPr>
              <p:cNvPr id="154" name="Freihandform 153"/>
              <p:cNvSpPr/>
              <p:nvPr/>
            </p:nvSpPr>
            <p:spPr>
              <a:xfrm>
                <a:off x="3231923" y="2590567"/>
                <a:ext cx="1857613" cy="928609"/>
              </a:xfrm>
              <a:custGeom>
                <a:avLst/>
                <a:gdLst>
                  <a:gd name="connsiteX0" fmla="*/ 1857613 w 1857613"/>
                  <a:gd name="connsiteY0" fmla="*/ 1101 h 928609"/>
                  <a:gd name="connsiteX1" fmla="*/ 1857613 w 1857613"/>
                  <a:gd name="connsiteY1" fmla="*/ 732273 h 928609"/>
                  <a:gd name="connsiteX2" fmla="*/ 1857613 w 1857613"/>
                  <a:gd name="connsiteY2" fmla="*/ 733093 h 928609"/>
                  <a:gd name="connsiteX3" fmla="*/ 928807 w 1857613"/>
                  <a:gd name="connsiteY3" fmla="*/ 928609 h 928609"/>
                  <a:gd name="connsiteX4" fmla="*/ 0 w 1857613"/>
                  <a:gd name="connsiteY4" fmla="*/ 733093 h 928609"/>
                  <a:gd name="connsiteX5" fmla="*/ 393 w 1857613"/>
                  <a:gd name="connsiteY5" fmla="*/ 732273 h 928609"/>
                  <a:gd name="connsiteX6" fmla="*/ 207 w 1857613"/>
                  <a:gd name="connsiteY6" fmla="*/ 1531 h 928609"/>
                  <a:gd name="connsiteX7" fmla="*/ 18870 w 1857613"/>
                  <a:gd name="connsiteY7" fmla="*/ 40503 h 928609"/>
                  <a:gd name="connsiteX8" fmla="*/ 928807 w 1857613"/>
                  <a:gd name="connsiteY8" fmla="*/ 196616 h 928609"/>
                  <a:gd name="connsiteX9" fmla="*/ 1838744 w 1857613"/>
                  <a:gd name="connsiteY9" fmla="*/ 40503 h 928609"/>
                  <a:gd name="connsiteX10" fmla="*/ 1857088 w 1857613"/>
                  <a:gd name="connsiteY10" fmla="*/ 0 h 928609"/>
                  <a:gd name="connsiteX11" fmla="*/ 1857613 w 1857613"/>
                  <a:gd name="connsiteY11" fmla="*/ 0 h 928609"/>
                  <a:gd name="connsiteX12" fmla="*/ 1857613 w 1857613"/>
                  <a:gd name="connsiteY12" fmla="*/ 1097 h 928609"/>
                  <a:gd name="connsiteX13" fmla="*/ 207 w 1857613"/>
                  <a:gd name="connsiteY13" fmla="*/ 0 h 928609"/>
                  <a:gd name="connsiteX14" fmla="*/ 526 w 1857613"/>
                  <a:gd name="connsiteY14" fmla="*/ 0 h 928609"/>
                  <a:gd name="connsiteX15" fmla="*/ 207 w 1857613"/>
                  <a:gd name="connsiteY15" fmla="*/ 668 h 9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613" h="928609">
                    <a:moveTo>
                      <a:pt x="1857613" y="1101"/>
                    </a:moveTo>
                    <a:lnTo>
                      <a:pt x="1857613" y="732273"/>
                    </a:lnTo>
                    <a:lnTo>
                      <a:pt x="1857613" y="733093"/>
                    </a:lnTo>
                    <a:cubicBezTo>
                      <a:pt x="1857613" y="841073"/>
                      <a:pt x="1441772" y="928609"/>
                      <a:pt x="928807" y="928609"/>
                    </a:cubicBezTo>
                    <a:cubicBezTo>
                      <a:pt x="415841" y="928609"/>
                      <a:pt x="0" y="841073"/>
                      <a:pt x="0" y="733093"/>
                    </a:cubicBezTo>
                    <a:lnTo>
                      <a:pt x="393" y="732273"/>
                    </a:lnTo>
                    <a:lnTo>
                      <a:pt x="207" y="1531"/>
                    </a:lnTo>
                    <a:lnTo>
                      <a:pt x="18870" y="40503"/>
                    </a:lnTo>
                    <a:cubicBezTo>
                      <a:pt x="105478" y="129596"/>
                      <a:pt x="479962" y="196616"/>
                      <a:pt x="928807" y="196616"/>
                    </a:cubicBezTo>
                    <a:cubicBezTo>
                      <a:pt x="1377652" y="196616"/>
                      <a:pt x="1752136" y="129596"/>
                      <a:pt x="1838744" y="40503"/>
                    </a:cubicBezTo>
                    <a:close/>
                    <a:moveTo>
                      <a:pt x="1857088" y="0"/>
                    </a:moveTo>
                    <a:lnTo>
                      <a:pt x="1857613" y="0"/>
                    </a:lnTo>
                    <a:lnTo>
                      <a:pt x="1857613" y="1097"/>
                    </a:lnTo>
                    <a:close/>
                    <a:moveTo>
                      <a:pt x="207" y="0"/>
                    </a:moveTo>
                    <a:lnTo>
                      <a:pt x="526" y="0"/>
                    </a:lnTo>
                    <a:lnTo>
                      <a:pt x="207" y="668"/>
                    </a:lnTo>
                    <a:close/>
                  </a:path>
                </a:pathLst>
              </a:custGeom>
              <a:solidFill>
                <a:srgbClr val="C2DEED"/>
              </a:solidFill>
              <a:ln w="12700" cap="flat" cmpd="sng" algn="ctr">
                <a:noFill/>
                <a:prstDash val="solid"/>
                <a:miter lim="800000"/>
              </a:ln>
              <a:effectLst/>
            </p:spPr>
            <p:txBody>
              <a:bodyPr rtlCol="0" anchor="ctr"/>
              <a:lstStyle/>
              <a:p>
                <a:pPr lvl="0" algn="ctr">
                  <a:defRPr/>
                </a:pPr>
                <a:r>
                  <a:rPr lang="en-IE" sz="1400" kern="0" dirty="0"/>
                  <a:t>Bank-specific data</a:t>
                </a:r>
              </a:p>
            </p:txBody>
          </p:sp>
        </p:grpSp>
      </p:grpSp>
      <p:sp>
        <p:nvSpPr>
          <p:cNvPr id="252" name="Rechteck 251"/>
          <p:cNvSpPr/>
          <p:nvPr/>
        </p:nvSpPr>
        <p:spPr>
          <a:xfrm>
            <a:off x="4498686" y="5986764"/>
            <a:ext cx="3299428" cy="400110"/>
          </a:xfrm>
          <a:prstGeom prst="rect">
            <a:avLst/>
          </a:prstGeom>
        </p:spPr>
        <p:txBody>
          <a:bodyPr wrap="none">
            <a:spAutoFit/>
          </a:bodyPr>
          <a:lstStyle/>
          <a:p>
            <a:pPr algn="ctr" defTabSz="914400"/>
            <a:r>
              <a:rPr lang="en-IE" sz="2000" b="1" dirty="0"/>
              <a:t>Cinfoni Platform Luxembourg</a:t>
            </a:r>
          </a:p>
        </p:txBody>
      </p:sp>
      <p:sp>
        <p:nvSpPr>
          <p:cNvPr id="9" name="Pfeil nach unten 8"/>
          <p:cNvSpPr/>
          <p:nvPr/>
        </p:nvSpPr>
        <p:spPr>
          <a:xfrm rot="10800000">
            <a:off x="3023570" y="3066829"/>
            <a:ext cx="1199997" cy="3305834"/>
          </a:xfrm>
          <a:prstGeom prst="downArrow">
            <a:avLst>
              <a:gd name="adj1" fmla="val 50000"/>
              <a:gd name="adj2" fmla="val 8065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extfeld 9"/>
          <p:cNvSpPr txBox="1"/>
          <p:nvPr/>
        </p:nvSpPr>
        <p:spPr>
          <a:xfrm>
            <a:off x="1628586" y="4484603"/>
            <a:ext cx="1648498" cy="738664"/>
          </a:xfrm>
          <a:prstGeom prst="rect">
            <a:avLst/>
          </a:prstGeom>
          <a:noFill/>
        </p:spPr>
        <p:txBody>
          <a:bodyPr wrap="square" rtlCol="0">
            <a:spAutoFit/>
          </a:bodyPr>
          <a:lstStyle/>
          <a:p>
            <a:r>
              <a:rPr lang="en-IE" sz="1400" dirty="0"/>
              <a:t>Automated data enhancement and validation by </a:t>
            </a:r>
            <a:r>
              <a:rPr lang="en-IE" sz="1400" dirty="0" err="1"/>
              <a:t>cinfoni</a:t>
            </a:r>
            <a:endParaRPr lang="en-IE" sz="1400" dirty="0"/>
          </a:p>
        </p:txBody>
      </p:sp>
      <p:sp>
        <p:nvSpPr>
          <p:cNvPr id="342" name="Rechteck 341"/>
          <p:cNvSpPr/>
          <p:nvPr/>
        </p:nvSpPr>
        <p:spPr>
          <a:xfrm>
            <a:off x="5094606" y="2355777"/>
            <a:ext cx="2183759" cy="576293"/>
          </a:xfrm>
          <a:prstGeom prst="rect">
            <a:avLst/>
          </a:prstGeom>
          <a:solidFill>
            <a:srgbClr val="FFFFFF"/>
          </a:solidFill>
        </p:spPr>
        <p:txBody>
          <a:bodyPr wrap="square" lIns="72000" tIns="72000" rIns="72000" bIns="72000">
            <a:spAutoFit/>
          </a:bodyPr>
          <a:lstStyle/>
          <a:p>
            <a:pPr lvl="0" algn="ctr">
              <a:defRPr/>
            </a:pPr>
            <a:r>
              <a:rPr lang="en-IE" sz="1400" kern="0" dirty="0"/>
              <a:t>Delivery of Corporate Data Record</a:t>
            </a:r>
          </a:p>
        </p:txBody>
      </p:sp>
      <p:grpSp>
        <p:nvGrpSpPr>
          <p:cNvPr id="98" name="Gruppieren 97"/>
          <p:cNvGrpSpPr>
            <a:grpSpLocks noChangeAspect="1"/>
          </p:cNvGrpSpPr>
          <p:nvPr/>
        </p:nvGrpSpPr>
        <p:grpSpPr>
          <a:xfrm>
            <a:off x="3415265" y="4633758"/>
            <a:ext cx="416602" cy="506998"/>
            <a:chOff x="640581" y="1922629"/>
            <a:chExt cx="641022" cy="780114"/>
          </a:xfrm>
        </p:grpSpPr>
        <p:grpSp>
          <p:nvGrpSpPr>
            <p:cNvPr id="99" name="Gruppieren 98"/>
            <p:cNvGrpSpPr/>
            <p:nvPr/>
          </p:nvGrpSpPr>
          <p:grpSpPr>
            <a:xfrm>
              <a:off x="640581" y="1922629"/>
              <a:ext cx="580014" cy="692865"/>
              <a:chOff x="640581" y="1922629"/>
              <a:chExt cx="580014" cy="692865"/>
            </a:xfrm>
          </p:grpSpPr>
          <p:grpSp>
            <p:nvGrpSpPr>
              <p:cNvPr id="125" name="Gruppieren 124"/>
              <p:cNvGrpSpPr>
                <a:grpSpLocks noChangeAspect="1"/>
              </p:cNvGrpSpPr>
              <p:nvPr/>
            </p:nvGrpSpPr>
            <p:grpSpPr>
              <a:xfrm>
                <a:off x="821653" y="1922629"/>
                <a:ext cx="398942" cy="540000"/>
                <a:chOff x="5019675" y="3719513"/>
                <a:chExt cx="731837" cy="990600"/>
              </a:xfrm>
            </p:grpSpPr>
            <p:sp>
              <p:nvSpPr>
                <p:cNvPr id="137" name="Freeform 128"/>
                <p:cNvSpPr>
                  <a:spLocks/>
                </p:cNvSpPr>
                <p:nvPr/>
              </p:nvSpPr>
              <p:spPr bwMode="auto">
                <a:xfrm>
                  <a:off x="5019675" y="3719513"/>
                  <a:ext cx="731837" cy="990600"/>
                </a:xfrm>
                <a:custGeom>
                  <a:avLst/>
                  <a:gdLst>
                    <a:gd name="T0" fmla="*/ 1846 w 1846"/>
                    <a:gd name="T1" fmla="*/ 2498 h 2498"/>
                    <a:gd name="T2" fmla="*/ 0 w 1846"/>
                    <a:gd name="T3" fmla="*/ 2498 h 2498"/>
                    <a:gd name="T4" fmla="*/ 0 w 1846"/>
                    <a:gd name="T5" fmla="*/ 0 h 2498"/>
                    <a:gd name="T6" fmla="*/ 1195 w 1846"/>
                    <a:gd name="T7" fmla="*/ 0 h 2498"/>
                    <a:gd name="T8" fmla="*/ 1846 w 1846"/>
                    <a:gd name="T9" fmla="*/ 651 h 2498"/>
                    <a:gd name="T10" fmla="*/ 1846 w 1846"/>
                    <a:gd name="T11" fmla="*/ 2498 h 2498"/>
                  </a:gdLst>
                  <a:ahLst/>
                  <a:cxnLst>
                    <a:cxn ang="0">
                      <a:pos x="T0" y="T1"/>
                    </a:cxn>
                    <a:cxn ang="0">
                      <a:pos x="T2" y="T3"/>
                    </a:cxn>
                    <a:cxn ang="0">
                      <a:pos x="T4" y="T5"/>
                    </a:cxn>
                    <a:cxn ang="0">
                      <a:pos x="T6" y="T7"/>
                    </a:cxn>
                    <a:cxn ang="0">
                      <a:pos x="T8" y="T9"/>
                    </a:cxn>
                    <a:cxn ang="0">
                      <a:pos x="T10" y="T11"/>
                    </a:cxn>
                  </a:cxnLst>
                  <a:rect l="0" t="0" r="r" b="b"/>
                  <a:pathLst>
                    <a:path w="1846" h="2498">
                      <a:moveTo>
                        <a:pt x="1846" y="2498"/>
                      </a:moveTo>
                      <a:lnTo>
                        <a:pt x="0" y="2498"/>
                      </a:lnTo>
                      <a:lnTo>
                        <a:pt x="0" y="0"/>
                      </a:lnTo>
                      <a:lnTo>
                        <a:pt x="1195" y="0"/>
                      </a:lnTo>
                      <a:lnTo>
                        <a:pt x="1846" y="651"/>
                      </a:lnTo>
                      <a:lnTo>
                        <a:pt x="1846" y="249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8" name="Freeform 129"/>
                <p:cNvSpPr>
                  <a:spLocks/>
                </p:cNvSpPr>
                <p:nvPr/>
              </p:nvSpPr>
              <p:spPr bwMode="auto">
                <a:xfrm>
                  <a:off x="5492750" y="3719513"/>
                  <a:ext cx="258762" cy="258763"/>
                </a:xfrm>
                <a:custGeom>
                  <a:avLst/>
                  <a:gdLst>
                    <a:gd name="T0" fmla="*/ 0 w 651"/>
                    <a:gd name="T1" fmla="*/ 0 h 651"/>
                    <a:gd name="T2" fmla="*/ 0 w 651"/>
                    <a:gd name="T3" fmla="*/ 651 h 651"/>
                    <a:gd name="T4" fmla="*/ 651 w 651"/>
                    <a:gd name="T5" fmla="*/ 651 h 651"/>
                  </a:gdLst>
                  <a:ahLst/>
                  <a:cxnLst>
                    <a:cxn ang="0">
                      <a:pos x="T0" y="T1"/>
                    </a:cxn>
                    <a:cxn ang="0">
                      <a:pos x="T2" y="T3"/>
                    </a:cxn>
                    <a:cxn ang="0">
                      <a:pos x="T4" y="T5"/>
                    </a:cxn>
                  </a:cxnLst>
                  <a:rect l="0" t="0" r="r" b="b"/>
                  <a:pathLst>
                    <a:path w="651" h="651">
                      <a:moveTo>
                        <a:pt x="0" y="0"/>
                      </a:moveTo>
                      <a:lnTo>
                        <a:pt x="0" y="651"/>
                      </a:lnTo>
                      <a:lnTo>
                        <a:pt x="651" y="651"/>
                      </a:lnTo>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nvGrpSpPr>
              <p:cNvPr id="126" name="Gruppieren 125"/>
              <p:cNvGrpSpPr>
                <a:grpSpLocks noChangeAspect="1"/>
              </p:cNvGrpSpPr>
              <p:nvPr/>
            </p:nvGrpSpPr>
            <p:grpSpPr>
              <a:xfrm>
                <a:off x="730867" y="1999061"/>
                <a:ext cx="398942" cy="540000"/>
                <a:chOff x="5019675" y="3719513"/>
                <a:chExt cx="731837" cy="990600"/>
              </a:xfrm>
              <a:solidFill>
                <a:srgbClr val="FFFFFF"/>
              </a:solidFill>
            </p:grpSpPr>
            <p:sp>
              <p:nvSpPr>
                <p:cNvPr id="135" name="Freeform 128"/>
                <p:cNvSpPr>
                  <a:spLocks/>
                </p:cNvSpPr>
                <p:nvPr/>
              </p:nvSpPr>
              <p:spPr bwMode="auto">
                <a:xfrm>
                  <a:off x="5019675" y="3719513"/>
                  <a:ext cx="731837" cy="990600"/>
                </a:xfrm>
                <a:custGeom>
                  <a:avLst/>
                  <a:gdLst>
                    <a:gd name="T0" fmla="*/ 1846 w 1846"/>
                    <a:gd name="T1" fmla="*/ 2498 h 2498"/>
                    <a:gd name="T2" fmla="*/ 0 w 1846"/>
                    <a:gd name="T3" fmla="*/ 2498 h 2498"/>
                    <a:gd name="T4" fmla="*/ 0 w 1846"/>
                    <a:gd name="T5" fmla="*/ 0 h 2498"/>
                    <a:gd name="T6" fmla="*/ 1195 w 1846"/>
                    <a:gd name="T7" fmla="*/ 0 h 2498"/>
                    <a:gd name="T8" fmla="*/ 1846 w 1846"/>
                    <a:gd name="T9" fmla="*/ 651 h 2498"/>
                    <a:gd name="T10" fmla="*/ 1846 w 1846"/>
                    <a:gd name="T11" fmla="*/ 2498 h 2498"/>
                  </a:gdLst>
                  <a:ahLst/>
                  <a:cxnLst>
                    <a:cxn ang="0">
                      <a:pos x="T0" y="T1"/>
                    </a:cxn>
                    <a:cxn ang="0">
                      <a:pos x="T2" y="T3"/>
                    </a:cxn>
                    <a:cxn ang="0">
                      <a:pos x="T4" y="T5"/>
                    </a:cxn>
                    <a:cxn ang="0">
                      <a:pos x="T6" y="T7"/>
                    </a:cxn>
                    <a:cxn ang="0">
                      <a:pos x="T8" y="T9"/>
                    </a:cxn>
                    <a:cxn ang="0">
                      <a:pos x="T10" y="T11"/>
                    </a:cxn>
                  </a:cxnLst>
                  <a:rect l="0" t="0" r="r" b="b"/>
                  <a:pathLst>
                    <a:path w="1846" h="2498">
                      <a:moveTo>
                        <a:pt x="1846" y="2498"/>
                      </a:moveTo>
                      <a:lnTo>
                        <a:pt x="0" y="2498"/>
                      </a:lnTo>
                      <a:lnTo>
                        <a:pt x="0" y="0"/>
                      </a:lnTo>
                      <a:lnTo>
                        <a:pt x="1195" y="0"/>
                      </a:lnTo>
                      <a:lnTo>
                        <a:pt x="1846" y="651"/>
                      </a:lnTo>
                      <a:lnTo>
                        <a:pt x="1846" y="2498"/>
                      </a:lnTo>
                      <a:close/>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6" name="Freeform 129"/>
                <p:cNvSpPr>
                  <a:spLocks/>
                </p:cNvSpPr>
                <p:nvPr/>
              </p:nvSpPr>
              <p:spPr bwMode="auto">
                <a:xfrm>
                  <a:off x="5492750" y="3719513"/>
                  <a:ext cx="258762" cy="258763"/>
                </a:xfrm>
                <a:custGeom>
                  <a:avLst/>
                  <a:gdLst>
                    <a:gd name="T0" fmla="*/ 0 w 651"/>
                    <a:gd name="T1" fmla="*/ 0 h 651"/>
                    <a:gd name="T2" fmla="*/ 0 w 651"/>
                    <a:gd name="T3" fmla="*/ 651 h 651"/>
                    <a:gd name="T4" fmla="*/ 651 w 651"/>
                    <a:gd name="T5" fmla="*/ 651 h 651"/>
                  </a:gdLst>
                  <a:ahLst/>
                  <a:cxnLst>
                    <a:cxn ang="0">
                      <a:pos x="T0" y="T1"/>
                    </a:cxn>
                    <a:cxn ang="0">
                      <a:pos x="T2" y="T3"/>
                    </a:cxn>
                    <a:cxn ang="0">
                      <a:pos x="T4" y="T5"/>
                    </a:cxn>
                  </a:cxnLst>
                  <a:rect l="0" t="0" r="r" b="b"/>
                  <a:pathLst>
                    <a:path w="651" h="651">
                      <a:moveTo>
                        <a:pt x="0" y="0"/>
                      </a:moveTo>
                      <a:lnTo>
                        <a:pt x="0" y="651"/>
                      </a:lnTo>
                      <a:lnTo>
                        <a:pt x="651" y="651"/>
                      </a:lnTo>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nvGrpSpPr>
              <p:cNvPr id="127" name="Gruppieren 126"/>
              <p:cNvGrpSpPr>
                <a:grpSpLocks noChangeAspect="1"/>
              </p:cNvGrpSpPr>
              <p:nvPr/>
            </p:nvGrpSpPr>
            <p:grpSpPr>
              <a:xfrm>
                <a:off x="640581" y="2075494"/>
                <a:ext cx="398441" cy="540000"/>
                <a:chOff x="6243638" y="3790950"/>
                <a:chExt cx="795338" cy="1077912"/>
              </a:xfrm>
              <a:solidFill>
                <a:srgbClr val="FFFFFF"/>
              </a:solidFill>
            </p:grpSpPr>
            <p:sp>
              <p:nvSpPr>
                <p:cNvPr id="128" name="Freeform 133"/>
                <p:cNvSpPr>
                  <a:spLocks/>
                </p:cNvSpPr>
                <p:nvPr/>
              </p:nvSpPr>
              <p:spPr bwMode="auto">
                <a:xfrm>
                  <a:off x="6243638" y="3790950"/>
                  <a:ext cx="795338" cy="1077912"/>
                </a:xfrm>
                <a:custGeom>
                  <a:avLst/>
                  <a:gdLst>
                    <a:gd name="T0" fmla="*/ 2006 w 2006"/>
                    <a:gd name="T1" fmla="*/ 2718 h 2718"/>
                    <a:gd name="T2" fmla="*/ 0 w 2006"/>
                    <a:gd name="T3" fmla="*/ 2718 h 2718"/>
                    <a:gd name="T4" fmla="*/ 0 w 2006"/>
                    <a:gd name="T5" fmla="*/ 0 h 2718"/>
                    <a:gd name="T6" fmla="*/ 1299 w 2006"/>
                    <a:gd name="T7" fmla="*/ 0 h 2718"/>
                    <a:gd name="T8" fmla="*/ 2006 w 2006"/>
                    <a:gd name="T9" fmla="*/ 708 h 2718"/>
                    <a:gd name="T10" fmla="*/ 2006 w 2006"/>
                    <a:gd name="T11" fmla="*/ 2718 h 2718"/>
                  </a:gdLst>
                  <a:ahLst/>
                  <a:cxnLst>
                    <a:cxn ang="0">
                      <a:pos x="T0" y="T1"/>
                    </a:cxn>
                    <a:cxn ang="0">
                      <a:pos x="T2" y="T3"/>
                    </a:cxn>
                    <a:cxn ang="0">
                      <a:pos x="T4" y="T5"/>
                    </a:cxn>
                    <a:cxn ang="0">
                      <a:pos x="T6" y="T7"/>
                    </a:cxn>
                    <a:cxn ang="0">
                      <a:pos x="T8" y="T9"/>
                    </a:cxn>
                    <a:cxn ang="0">
                      <a:pos x="T10" y="T11"/>
                    </a:cxn>
                  </a:cxnLst>
                  <a:rect l="0" t="0" r="r" b="b"/>
                  <a:pathLst>
                    <a:path w="2006" h="2718">
                      <a:moveTo>
                        <a:pt x="2006" y="2718"/>
                      </a:moveTo>
                      <a:lnTo>
                        <a:pt x="0" y="2718"/>
                      </a:lnTo>
                      <a:lnTo>
                        <a:pt x="0" y="0"/>
                      </a:lnTo>
                      <a:lnTo>
                        <a:pt x="1299" y="0"/>
                      </a:lnTo>
                      <a:lnTo>
                        <a:pt x="2006" y="708"/>
                      </a:lnTo>
                      <a:lnTo>
                        <a:pt x="2006" y="2718"/>
                      </a:lnTo>
                      <a:close/>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9" name="Freeform 134"/>
                <p:cNvSpPr>
                  <a:spLocks/>
                </p:cNvSpPr>
                <p:nvPr/>
              </p:nvSpPr>
              <p:spPr bwMode="auto">
                <a:xfrm>
                  <a:off x="6757988" y="3790950"/>
                  <a:ext cx="280988" cy="280987"/>
                </a:xfrm>
                <a:custGeom>
                  <a:avLst/>
                  <a:gdLst>
                    <a:gd name="T0" fmla="*/ 0 w 707"/>
                    <a:gd name="T1" fmla="*/ 0 h 708"/>
                    <a:gd name="T2" fmla="*/ 0 w 707"/>
                    <a:gd name="T3" fmla="*/ 708 h 708"/>
                    <a:gd name="T4" fmla="*/ 707 w 707"/>
                    <a:gd name="T5" fmla="*/ 708 h 708"/>
                  </a:gdLst>
                  <a:ahLst/>
                  <a:cxnLst>
                    <a:cxn ang="0">
                      <a:pos x="T0" y="T1"/>
                    </a:cxn>
                    <a:cxn ang="0">
                      <a:pos x="T2" y="T3"/>
                    </a:cxn>
                    <a:cxn ang="0">
                      <a:pos x="T4" y="T5"/>
                    </a:cxn>
                  </a:cxnLst>
                  <a:rect l="0" t="0" r="r" b="b"/>
                  <a:pathLst>
                    <a:path w="707" h="708">
                      <a:moveTo>
                        <a:pt x="0" y="0"/>
                      </a:moveTo>
                      <a:lnTo>
                        <a:pt x="0" y="708"/>
                      </a:lnTo>
                      <a:lnTo>
                        <a:pt x="707" y="708"/>
                      </a:lnTo>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0" name="Line 135"/>
                <p:cNvSpPr>
                  <a:spLocks noChangeShapeType="1"/>
                </p:cNvSpPr>
                <p:nvPr/>
              </p:nvSpPr>
              <p:spPr bwMode="auto">
                <a:xfrm>
                  <a:off x="6430963" y="4117975"/>
                  <a:ext cx="21113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1" name="Line 136"/>
                <p:cNvSpPr>
                  <a:spLocks noChangeShapeType="1"/>
                </p:cNvSpPr>
                <p:nvPr/>
              </p:nvSpPr>
              <p:spPr bwMode="auto">
                <a:xfrm>
                  <a:off x="6430963" y="4259263"/>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2" name="Line 137"/>
                <p:cNvSpPr>
                  <a:spLocks noChangeShapeType="1"/>
                </p:cNvSpPr>
                <p:nvPr/>
              </p:nvSpPr>
              <p:spPr bwMode="auto">
                <a:xfrm>
                  <a:off x="6430963" y="4400550"/>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3" name="Line 138"/>
                <p:cNvSpPr>
                  <a:spLocks noChangeShapeType="1"/>
                </p:cNvSpPr>
                <p:nvPr/>
              </p:nvSpPr>
              <p:spPr bwMode="auto">
                <a:xfrm>
                  <a:off x="6430963" y="4540250"/>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34" name="Line 139"/>
                <p:cNvSpPr>
                  <a:spLocks noChangeShapeType="1"/>
                </p:cNvSpPr>
                <p:nvPr/>
              </p:nvSpPr>
              <p:spPr bwMode="auto">
                <a:xfrm>
                  <a:off x="6430963" y="4681538"/>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sp>
          <p:nvSpPr>
            <p:cNvPr id="112" name="Ellipse 111"/>
            <p:cNvSpPr/>
            <p:nvPr/>
          </p:nvSpPr>
          <p:spPr>
            <a:xfrm>
              <a:off x="846394" y="2267534"/>
              <a:ext cx="435209" cy="435209"/>
            </a:xfrm>
            <a:prstGeom prst="ellipse">
              <a:avLst/>
            </a:prstGeom>
            <a:solidFill>
              <a:srgbClr val="FFFFFF"/>
            </a:solid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nvGrpSpPr>
            <p:cNvPr id="113" name="Gruppieren 112"/>
            <p:cNvGrpSpPr>
              <a:grpSpLocks noChangeAspect="1"/>
            </p:cNvGrpSpPr>
            <p:nvPr/>
          </p:nvGrpSpPr>
          <p:grpSpPr>
            <a:xfrm>
              <a:off x="919986" y="2347026"/>
              <a:ext cx="276676" cy="276676"/>
              <a:chOff x="9051925" y="3287713"/>
              <a:chExt cx="2160588" cy="2160587"/>
            </a:xfrm>
          </p:grpSpPr>
          <p:sp>
            <p:nvSpPr>
              <p:cNvPr id="114" name="Freeform 130"/>
              <p:cNvSpPr>
                <a:spLocks/>
              </p:cNvSpPr>
              <p:nvPr/>
            </p:nvSpPr>
            <p:spPr bwMode="auto">
              <a:xfrm>
                <a:off x="9898063" y="3851275"/>
                <a:ext cx="750887" cy="752475"/>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15" name="Freeform 131"/>
              <p:cNvSpPr>
                <a:spLocks/>
              </p:cNvSpPr>
              <p:nvPr/>
            </p:nvSpPr>
            <p:spPr bwMode="auto">
              <a:xfrm>
                <a:off x="9051925" y="3616325"/>
                <a:ext cx="282575" cy="282575"/>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16" name="Freeform 132"/>
              <p:cNvSpPr>
                <a:spLocks/>
              </p:cNvSpPr>
              <p:nvPr/>
            </p:nvSpPr>
            <p:spPr bwMode="auto">
              <a:xfrm>
                <a:off x="10929938" y="3287713"/>
                <a:ext cx="282575" cy="282575"/>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17" name="Freeform 133"/>
              <p:cNvSpPr>
                <a:spLocks/>
              </p:cNvSpPr>
              <p:nvPr/>
            </p:nvSpPr>
            <p:spPr bwMode="auto">
              <a:xfrm>
                <a:off x="9051925" y="5165725"/>
                <a:ext cx="282575" cy="282575"/>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18" name="Freeform 134"/>
              <p:cNvSpPr>
                <a:spLocks/>
              </p:cNvSpPr>
              <p:nvPr/>
            </p:nvSpPr>
            <p:spPr bwMode="auto">
              <a:xfrm>
                <a:off x="10133013" y="5165725"/>
                <a:ext cx="280987" cy="282575"/>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19" name="Line 135"/>
              <p:cNvSpPr>
                <a:spLocks noChangeShapeType="1"/>
              </p:cNvSpPr>
              <p:nvPr/>
            </p:nvSpPr>
            <p:spPr bwMode="auto">
              <a:xfrm flipV="1">
                <a:off x="9293225" y="4494213"/>
                <a:ext cx="715962" cy="7127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0" name="Line 136"/>
              <p:cNvSpPr>
                <a:spLocks noChangeShapeType="1"/>
              </p:cNvSpPr>
              <p:nvPr/>
            </p:nvSpPr>
            <p:spPr bwMode="auto">
              <a:xfrm flipV="1">
                <a:off x="10539413" y="3529013"/>
                <a:ext cx="431800" cy="4333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1" name="Line 137"/>
              <p:cNvSpPr>
                <a:spLocks noChangeShapeType="1"/>
              </p:cNvSpPr>
              <p:nvPr/>
            </p:nvSpPr>
            <p:spPr bwMode="auto">
              <a:xfrm>
                <a:off x="9320213" y="3817938"/>
                <a:ext cx="608012" cy="260350"/>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2" name="Line 138"/>
              <p:cNvSpPr>
                <a:spLocks noChangeShapeType="1"/>
              </p:cNvSpPr>
              <p:nvPr/>
            </p:nvSpPr>
            <p:spPr bwMode="auto">
              <a:xfrm flipH="1" flipV="1">
                <a:off x="10596563" y="4418013"/>
                <a:ext cx="339725" cy="1412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3" name="Line 139"/>
              <p:cNvSpPr>
                <a:spLocks noChangeShapeType="1"/>
              </p:cNvSpPr>
              <p:nvPr/>
            </p:nvSpPr>
            <p:spPr bwMode="auto">
              <a:xfrm flipV="1">
                <a:off x="10272713" y="4603750"/>
                <a:ext cx="0" cy="561975"/>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124" name="Freeform 140"/>
              <p:cNvSpPr>
                <a:spLocks/>
              </p:cNvSpPr>
              <p:nvPr/>
            </p:nvSpPr>
            <p:spPr bwMode="auto">
              <a:xfrm>
                <a:off x="10929938" y="4462463"/>
                <a:ext cx="282575" cy="280988"/>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sp>
        <p:nvSpPr>
          <p:cNvPr id="341" name="Pfeil nach unten 340"/>
          <p:cNvSpPr/>
          <p:nvPr/>
        </p:nvSpPr>
        <p:spPr>
          <a:xfrm rot="10800000">
            <a:off x="7337550" y="2107566"/>
            <a:ext cx="699056" cy="885037"/>
          </a:xfrm>
          <a:prstGeom prst="downArrow">
            <a:avLst>
              <a:gd name="adj1" fmla="val 50000"/>
              <a:gd name="adj2" fmla="val 8065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0" name="Right Arrow 7"/>
          <p:cNvSpPr/>
          <p:nvPr/>
        </p:nvSpPr>
        <p:spPr>
          <a:xfrm>
            <a:off x="2699988" y="3319758"/>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rgbClr val="FFFFFF"/>
              </a:solidFill>
            </a:endParaRPr>
          </a:p>
        </p:txBody>
      </p:sp>
      <p:sp>
        <p:nvSpPr>
          <p:cNvPr id="181" name="TextBox 9"/>
          <p:cNvSpPr txBox="1"/>
          <p:nvPr/>
        </p:nvSpPr>
        <p:spPr>
          <a:xfrm>
            <a:off x="578571" y="3154989"/>
            <a:ext cx="2265015" cy="621252"/>
          </a:xfrm>
          <a:prstGeom prst="rect">
            <a:avLst/>
          </a:prstGeom>
          <a:solidFill>
            <a:schemeClr val="accent1"/>
          </a:solidFill>
        </p:spPr>
        <p:txBody>
          <a:bodyPr wrap="square" lIns="243840" tIns="121920" rIns="243840" bIns="121920" rtlCol="0" anchor="ctr" anchorCtr="0">
            <a:noAutofit/>
          </a:bodyPr>
          <a:lstStyle/>
          <a:p>
            <a:pPr marL="573088"/>
            <a:endParaRPr lang="en-IE" sz="1400" dirty="0">
              <a:solidFill>
                <a:srgbClr val="FFFFFF"/>
              </a:solidFill>
            </a:endParaRPr>
          </a:p>
        </p:txBody>
      </p:sp>
      <p:sp useBgFill="1">
        <p:nvSpPr>
          <p:cNvPr id="182" name="Oval 25"/>
          <p:cNvSpPr/>
          <p:nvPr/>
        </p:nvSpPr>
        <p:spPr>
          <a:xfrm>
            <a:off x="423286" y="3099191"/>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IE" dirty="0">
              <a:solidFill>
                <a:schemeClr val="tx1"/>
              </a:solidFill>
            </a:endParaRPr>
          </a:p>
        </p:txBody>
      </p:sp>
      <p:sp>
        <p:nvSpPr>
          <p:cNvPr id="183" name="Title 1"/>
          <p:cNvSpPr txBox="1"/>
          <p:nvPr/>
        </p:nvSpPr>
        <p:spPr>
          <a:xfrm>
            <a:off x="1104242" y="3204005"/>
            <a:ext cx="1584720" cy="523220"/>
          </a:xfrm>
          <a:prstGeom prst="rect">
            <a:avLst/>
          </a:prstGeom>
          <a:noFill/>
        </p:spPr>
        <p:txBody>
          <a:bodyPr wrap="square" rtlCol="0">
            <a:spAutoFit/>
          </a:bodyPr>
          <a:lstStyle/>
          <a:p>
            <a:pPr lvl="0" algn="ctr">
              <a:defRPr/>
            </a:pPr>
            <a:r>
              <a:rPr lang="en-IE" sz="1400" kern="0" dirty="0">
                <a:solidFill>
                  <a:srgbClr val="002D64"/>
                </a:solidFill>
              </a:rPr>
              <a:t>Check and approval of data</a:t>
            </a:r>
          </a:p>
        </p:txBody>
      </p:sp>
      <p:sp>
        <p:nvSpPr>
          <p:cNvPr id="184" name="TextBox 49"/>
          <p:cNvSpPr txBox="1"/>
          <p:nvPr/>
        </p:nvSpPr>
        <p:spPr>
          <a:xfrm>
            <a:off x="476937" y="3197267"/>
            <a:ext cx="572594" cy="523220"/>
          </a:xfrm>
          <a:prstGeom prst="rect">
            <a:avLst/>
          </a:prstGeom>
          <a:noFill/>
        </p:spPr>
        <p:txBody>
          <a:bodyPr wrap="none" rtlCol="0">
            <a:spAutoFit/>
          </a:bodyPr>
          <a:lstStyle/>
          <a:p>
            <a:pPr algn="ctr"/>
            <a:r>
              <a:rPr lang="en-IE" sz="2800" dirty="0">
                <a:solidFill>
                  <a:schemeClr val="accent1"/>
                </a:solidFill>
                <a:latin typeface="Bebas" pitchFamily="2" charset="0"/>
              </a:rPr>
              <a:t>02</a:t>
            </a:r>
          </a:p>
        </p:txBody>
      </p:sp>
      <p:grpSp>
        <p:nvGrpSpPr>
          <p:cNvPr id="185" name="Gruppieren 184"/>
          <p:cNvGrpSpPr/>
          <p:nvPr/>
        </p:nvGrpSpPr>
        <p:grpSpPr>
          <a:xfrm>
            <a:off x="5883052" y="1349882"/>
            <a:ext cx="560507" cy="753156"/>
            <a:chOff x="8023039" y="3356727"/>
            <a:chExt cx="424072" cy="621593"/>
          </a:xfrm>
        </p:grpSpPr>
        <p:pic>
          <p:nvPicPr>
            <p:cNvPr id="186"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8023039" y="3356727"/>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187" name="Textfeld 186"/>
            <p:cNvSpPr txBox="1"/>
            <p:nvPr/>
          </p:nvSpPr>
          <p:spPr>
            <a:xfrm>
              <a:off x="8050523" y="3800510"/>
              <a:ext cx="396588" cy="177810"/>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dirty="0">
                  <a:ln>
                    <a:noFill/>
                  </a:ln>
                  <a:solidFill>
                    <a:srgbClr val="000000"/>
                  </a:solidFill>
                  <a:effectLst/>
                  <a:uLnTx/>
                  <a:uFillTx/>
                </a:rPr>
                <a:t>Bank …</a:t>
              </a:r>
            </a:p>
          </p:txBody>
        </p:sp>
      </p:grpSp>
      <p:grpSp>
        <p:nvGrpSpPr>
          <p:cNvPr id="188" name="Gruppieren 187"/>
          <p:cNvGrpSpPr/>
          <p:nvPr/>
        </p:nvGrpSpPr>
        <p:grpSpPr>
          <a:xfrm>
            <a:off x="4433824" y="1349882"/>
            <a:ext cx="542862" cy="753156"/>
            <a:chOff x="8023039" y="3356727"/>
            <a:chExt cx="410722" cy="621593"/>
          </a:xfrm>
        </p:grpSpPr>
        <p:pic>
          <p:nvPicPr>
            <p:cNvPr id="189"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8023039" y="3356727"/>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190" name="Textfeld 189"/>
            <p:cNvSpPr txBox="1"/>
            <p:nvPr/>
          </p:nvSpPr>
          <p:spPr>
            <a:xfrm>
              <a:off x="8041011" y="3800510"/>
              <a:ext cx="372332" cy="177810"/>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dirty="0">
                  <a:ln>
                    <a:noFill/>
                  </a:ln>
                  <a:solidFill>
                    <a:srgbClr val="000000"/>
                  </a:solidFill>
                  <a:effectLst/>
                  <a:uLnTx/>
                  <a:uFillTx/>
                </a:rPr>
                <a:t>Bank 1</a:t>
              </a:r>
            </a:p>
          </p:txBody>
        </p:sp>
      </p:grpSp>
      <p:grpSp>
        <p:nvGrpSpPr>
          <p:cNvPr id="191" name="Gruppieren 190"/>
          <p:cNvGrpSpPr/>
          <p:nvPr/>
        </p:nvGrpSpPr>
        <p:grpSpPr>
          <a:xfrm>
            <a:off x="7424332" y="1349882"/>
            <a:ext cx="542862" cy="753156"/>
            <a:chOff x="8023039" y="3356727"/>
            <a:chExt cx="410722" cy="621593"/>
          </a:xfrm>
        </p:grpSpPr>
        <p:pic>
          <p:nvPicPr>
            <p:cNvPr id="192" name="Picture 158"/>
            <p:cNvPicPr>
              <a:picLocks noChangeAspect="1"/>
            </p:cNvPicPr>
            <p:nvPr/>
          </p:nvPicPr>
          <p:blipFill>
            <a:blip r:embed="rId8"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8023039" y="3356727"/>
              <a:ext cx="410722" cy="410722"/>
            </a:xfrm>
            <a:prstGeom prst="rect">
              <a:avLst/>
            </a:prstGeom>
            <a:solidFill>
              <a:srgbClr val="FFFFFF">
                <a:alpha val="0"/>
              </a:srgbClr>
            </a:solidFill>
            <a:ln/>
            <a:scene3d>
              <a:camera prst="orthographicFront">
                <a:rot lat="0" lon="0" rev="0"/>
              </a:camera>
              <a:lightRig rig="threePt" dir="t">
                <a:rot lat="0" lon="0" rev="0"/>
              </a:lightRig>
            </a:scene3d>
            <a:sp3d prstMaterial="flat">
              <a:contourClr>
                <a:srgbClr val="000000"/>
              </a:contourClr>
            </a:sp3d>
          </p:spPr>
        </p:pic>
        <p:sp>
          <p:nvSpPr>
            <p:cNvPr id="193" name="Textfeld 192"/>
            <p:cNvSpPr txBox="1"/>
            <p:nvPr/>
          </p:nvSpPr>
          <p:spPr>
            <a:xfrm>
              <a:off x="8041401" y="3800510"/>
              <a:ext cx="374758" cy="177810"/>
            </a:xfrm>
            <a:prstGeom prst="rect">
              <a:avLst/>
            </a:prstGeom>
            <a:noFill/>
            <a:ln w="3175">
              <a:noFill/>
            </a:ln>
          </p:spPr>
          <p:txBody>
            <a:bodyPr wrap="none" lIns="0" tIns="0" rIns="0" bIns="0" rtlCol="0">
              <a:spAutoFit/>
            </a:bodyPr>
            <a:lstStyle/>
            <a:p>
              <a:pPr marL="0" marR="0" lvl="0" indent="0" algn="ctr" defTabSz="605284" eaLnBrk="1" fontAlgn="auto" latinLnBrk="0" hangingPunct="1">
                <a:lnSpc>
                  <a:spcPct val="100000"/>
                </a:lnSpc>
                <a:spcBef>
                  <a:spcPts val="0"/>
                </a:spcBef>
                <a:spcAft>
                  <a:spcPts val="0"/>
                </a:spcAft>
                <a:buClr>
                  <a:srgbClr val="0068A9"/>
                </a:buClr>
                <a:buSzPct val="85000"/>
                <a:buFontTx/>
                <a:buNone/>
                <a:tabLst/>
                <a:defRPr/>
              </a:pPr>
              <a:r>
                <a:rPr kumimoji="0" lang="en-IE" sz="1400" b="0" i="0" u="none" strike="noStrike" kern="0" cap="none" spc="0" normalizeH="0" baseline="0" dirty="0">
                  <a:ln>
                    <a:noFill/>
                  </a:ln>
                  <a:solidFill>
                    <a:srgbClr val="000000"/>
                  </a:solidFill>
                  <a:effectLst/>
                  <a:uLnTx/>
                  <a:uFillTx/>
                </a:rPr>
                <a:t>Bank n</a:t>
              </a:r>
            </a:p>
          </p:txBody>
        </p:sp>
      </p:grpSp>
      <p:sp>
        <p:nvSpPr>
          <p:cNvPr id="209" name="TextBox 14"/>
          <p:cNvSpPr txBox="1"/>
          <p:nvPr/>
        </p:nvSpPr>
        <p:spPr>
          <a:xfrm>
            <a:off x="9568601" y="5622691"/>
            <a:ext cx="2265015" cy="621252"/>
          </a:xfrm>
          <a:prstGeom prst="rect">
            <a:avLst/>
          </a:prstGeom>
          <a:solidFill>
            <a:schemeClr val="accent1"/>
          </a:soli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endParaRPr lang="en-IE" dirty="0"/>
          </a:p>
        </p:txBody>
      </p:sp>
      <p:sp>
        <p:nvSpPr>
          <p:cNvPr id="210" name="Right Arrow 18"/>
          <p:cNvSpPr/>
          <p:nvPr/>
        </p:nvSpPr>
        <p:spPr>
          <a:xfrm rot="10800000">
            <a:off x="9160793" y="5787460"/>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rgbClr val="FFFFFF"/>
              </a:solidFill>
            </a:endParaRPr>
          </a:p>
        </p:txBody>
      </p:sp>
      <p:sp useBgFill="1">
        <p:nvSpPr>
          <p:cNvPr id="211" name="Oval 32"/>
          <p:cNvSpPr/>
          <p:nvPr/>
        </p:nvSpPr>
        <p:spPr>
          <a:xfrm>
            <a:off x="9395173" y="5566893"/>
            <a:ext cx="732848" cy="732848"/>
          </a:xfrm>
          <a:prstGeom prst="ellipse">
            <a:avLst/>
          </a:prstGeom>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IE" dirty="0">
              <a:solidFill>
                <a:schemeClr val="tx1"/>
              </a:solidFill>
            </a:endParaRPr>
          </a:p>
        </p:txBody>
      </p:sp>
      <p:sp>
        <p:nvSpPr>
          <p:cNvPr id="212" name="Title 1"/>
          <p:cNvSpPr txBox="1"/>
          <p:nvPr/>
        </p:nvSpPr>
        <p:spPr>
          <a:xfrm>
            <a:off x="10107119" y="5671360"/>
            <a:ext cx="1584720" cy="523220"/>
          </a:xfrm>
          <a:prstGeom prst="rect">
            <a:avLst/>
          </a:prstGeom>
          <a:noFill/>
        </p:spPr>
        <p:txBody>
          <a:bodyPr wrap="square" rtlCol="0">
            <a:spAutoFit/>
          </a:bodyPr>
          <a:lstStyle/>
          <a:p>
            <a:pPr algn="ctr"/>
            <a:r>
              <a:rPr lang="en-IE" sz="1400" kern="0" dirty="0">
                <a:solidFill>
                  <a:srgbClr val="002D64"/>
                </a:solidFill>
              </a:rPr>
              <a:t>Not applicable anymore</a:t>
            </a:r>
          </a:p>
        </p:txBody>
      </p:sp>
      <p:sp>
        <p:nvSpPr>
          <p:cNvPr id="213" name="TextBox 56"/>
          <p:cNvSpPr txBox="1"/>
          <p:nvPr/>
        </p:nvSpPr>
        <p:spPr>
          <a:xfrm>
            <a:off x="9476727" y="5671707"/>
            <a:ext cx="572594" cy="523220"/>
          </a:xfrm>
          <a:prstGeom prst="rect">
            <a:avLst/>
          </a:prstGeom>
          <a:noFill/>
        </p:spPr>
        <p:txBody>
          <a:bodyPr wrap="none" rtlCol="0">
            <a:spAutoFit/>
          </a:bodyPr>
          <a:lstStyle/>
          <a:p>
            <a:pPr algn="ctr"/>
            <a:r>
              <a:rPr lang="en-IE" sz="2800" dirty="0">
                <a:solidFill>
                  <a:schemeClr val="accent1"/>
                </a:solidFill>
                <a:latin typeface="Bebas" pitchFamily="2" charset="0"/>
              </a:rPr>
              <a:t>01</a:t>
            </a:r>
          </a:p>
        </p:txBody>
      </p:sp>
      <p:sp>
        <p:nvSpPr>
          <p:cNvPr id="214" name="Pfeil nach unten 213"/>
          <p:cNvSpPr/>
          <p:nvPr/>
        </p:nvSpPr>
        <p:spPr>
          <a:xfrm rot="10800000">
            <a:off x="8075738" y="3066829"/>
            <a:ext cx="1199997" cy="3305834"/>
          </a:xfrm>
          <a:prstGeom prst="downArrow">
            <a:avLst>
              <a:gd name="adj1" fmla="val 50000"/>
              <a:gd name="adj2" fmla="val 8065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216" name="Gruppieren 215"/>
          <p:cNvGrpSpPr>
            <a:grpSpLocks noChangeAspect="1"/>
          </p:cNvGrpSpPr>
          <p:nvPr/>
        </p:nvGrpSpPr>
        <p:grpSpPr>
          <a:xfrm>
            <a:off x="8467436" y="4633758"/>
            <a:ext cx="416602" cy="506998"/>
            <a:chOff x="640581" y="1922629"/>
            <a:chExt cx="641022" cy="780114"/>
          </a:xfrm>
        </p:grpSpPr>
        <p:grpSp>
          <p:nvGrpSpPr>
            <p:cNvPr id="217" name="Gruppieren 216"/>
            <p:cNvGrpSpPr/>
            <p:nvPr/>
          </p:nvGrpSpPr>
          <p:grpSpPr>
            <a:xfrm>
              <a:off x="640581" y="1922629"/>
              <a:ext cx="580014" cy="692865"/>
              <a:chOff x="640581" y="1922629"/>
              <a:chExt cx="580014" cy="692865"/>
            </a:xfrm>
          </p:grpSpPr>
          <p:grpSp>
            <p:nvGrpSpPr>
              <p:cNvPr id="231" name="Gruppieren 230"/>
              <p:cNvGrpSpPr>
                <a:grpSpLocks noChangeAspect="1"/>
              </p:cNvGrpSpPr>
              <p:nvPr/>
            </p:nvGrpSpPr>
            <p:grpSpPr>
              <a:xfrm>
                <a:off x="821653" y="1922629"/>
                <a:ext cx="398942" cy="540000"/>
                <a:chOff x="5019675" y="3719513"/>
                <a:chExt cx="731837" cy="990600"/>
              </a:xfrm>
            </p:grpSpPr>
            <p:sp>
              <p:nvSpPr>
                <p:cNvPr id="243" name="Freeform 128"/>
                <p:cNvSpPr>
                  <a:spLocks/>
                </p:cNvSpPr>
                <p:nvPr/>
              </p:nvSpPr>
              <p:spPr bwMode="auto">
                <a:xfrm>
                  <a:off x="5019675" y="3719513"/>
                  <a:ext cx="731837" cy="990600"/>
                </a:xfrm>
                <a:custGeom>
                  <a:avLst/>
                  <a:gdLst>
                    <a:gd name="T0" fmla="*/ 1846 w 1846"/>
                    <a:gd name="T1" fmla="*/ 2498 h 2498"/>
                    <a:gd name="T2" fmla="*/ 0 w 1846"/>
                    <a:gd name="T3" fmla="*/ 2498 h 2498"/>
                    <a:gd name="T4" fmla="*/ 0 w 1846"/>
                    <a:gd name="T5" fmla="*/ 0 h 2498"/>
                    <a:gd name="T6" fmla="*/ 1195 w 1846"/>
                    <a:gd name="T7" fmla="*/ 0 h 2498"/>
                    <a:gd name="T8" fmla="*/ 1846 w 1846"/>
                    <a:gd name="T9" fmla="*/ 651 h 2498"/>
                    <a:gd name="T10" fmla="*/ 1846 w 1846"/>
                    <a:gd name="T11" fmla="*/ 2498 h 2498"/>
                  </a:gdLst>
                  <a:ahLst/>
                  <a:cxnLst>
                    <a:cxn ang="0">
                      <a:pos x="T0" y="T1"/>
                    </a:cxn>
                    <a:cxn ang="0">
                      <a:pos x="T2" y="T3"/>
                    </a:cxn>
                    <a:cxn ang="0">
                      <a:pos x="T4" y="T5"/>
                    </a:cxn>
                    <a:cxn ang="0">
                      <a:pos x="T6" y="T7"/>
                    </a:cxn>
                    <a:cxn ang="0">
                      <a:pos x="T8" y="T9"/>
                    </a:cxn>
                    <a:cxn ang="0">
                      <a:pos x="T10" y="T11"/>
                    </a:cxn>
                  </a:cxnLst>
                  <a:rect l="0" t="0" r="r" b="b"/>
                  <a:pathLst>
                    <a:path w="1846" h="2498">
                      <a:moveTo>
                        <a:pt x="1846" y="2498"/>
                      </a:moveTo>
                      <a:lnTo>
                        <a:pt x="0" y="2498"/>
                      </a:lnTo>
                      <a:lnTo>
                        <a:pt x="0" y="0"/>
                      </a:lnTo>
                      <a:lnTo>
                        <a:pt x="1195" y="0"/>
                      </a:lnTo>
                      <a:lnTo>
                        <a:pt x="1846" y="651"/>
                      </a:lnTo>
                      <a:lnTo>
                        <a:pt x="1846" y="249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44" name="Freeform 129"/>
                <p:cNvSpPr>
                  <a:spLocks/>
                </p:cNvSpPr>
                <p:nvPr/>
              </p:nvSpPr>
              <p:spPr bwMode="auto">
                <a:xfrm>
                  <a:off x="5492750" y="3719513"/>
                  <a:ext cx="258762" cy="258763"/>
                </a:xfrm>
                <a:custGeom>
                  <a:avLst/>
                  <a:gdLst>
                    <a:gd name="T0" fmla="*/ 0 w 651"/>
                    <a:gd name="T1" fmla="*/ 0 h 651"/>
                    <a:gd name="T2" fmla="*/ 0 w 651"/>
                    <a:gd name="T3" fmla="*/ 651 h 651"/>
                    <a:gd name="T4" fmla="*/ 651 w 651"/>
                    <a:gd name="T5" fmla="*/ 651 h 651"/>
                  </a:gdLst>
                  <a:ahLst/>
                  <a:cxnLst>
                    <a:cxn ang="0">
                      <a:pos x="T0" y="T1"/>
                    </a:cxn>
                    <a:cxn ang="0">
                      <a:pos x="T2" y="T3"/>
                    </a:cxn>
                    <a:cxn ang="0">
                      <a:pos x="T4" y="T5"/>
                    </a:cxn>
                  </a:cxnLst>
                  <a:rect l="0" t="0" r="r" b="b"/>
                  <a:pathLst>
                    <a:path w="651" h="651">
                      <a:moveTo>
                        <a:pt x="0" y="0"/>
                      </a:moveTo>
                      <a:lnTo>
                        <a:pt x="0" y="651"/>
                      </a:lnTo>
                      <a:lnTo>
                        <a:pt x="651" y="651"/>
                      </a:lnTo>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nvGrpSpPr>
              <p:cNvPr id="232" name="Gruppieren 231"/>
              <p:cNvGrpSpPr>
                <a:grpSpLocks noChangeAspect="1"/>
              </p:cNvGrpSpPr>
              <p:nvPr/>
            </p:nvGrpSpPr>
            <p:grpSpPr>
              <a:xfrm>
                <a:off x="730867" y="1999061"/>
                <a:ext cx="398942" cy="540000"/>
                <a:chOff x="5019675" y="3719513"/>
                <a:chExt cx="731837" cy="990600"/>
              </a:xfrm>
              <a:solidFill>
                <a:srgbClr val="FFFFFF"/>
              </a:solidFill>
            </p:grpSpPr>
            <p:sp>
              <p:nvSpPr>
                <p:cNvPr id="241" name="Freeform 128"/>
                <p:cNvSpPr>
                  <a:spLocks/>
                </p:cNvSpPr>
                <p:nvPr/>
              </p:nvSpPr>
              <p:spPr bwMode="auto">
                <a:xfrm>
                  <a:off x="5019675" y="3719513"/>
                  <a:ext cx="731837" cy="990600"/>
                </a:xfrm>
                <a:custGeom>
                  <a:avLst/>
                  <a:gdLst>
                    <a:gd name="T0" fmla="*/ 1846 w 1846"/>
                    <a:gd name="T1" fmla="*/ 2498 h 2498"/>
                    <a:gd name="T2" fmla="*/ 0 w 1846"/>
                    <a:gd name="T3" fmla="*/ 2498 h 2498"/>
                    <a:gd name="T4" fmla="*/ 0 w 1846"/>
                    <a:gd name="T5" fmla="*/ 0 h 2498"/>
                    <a:gd name="T6" fmla="*/ 1195 w 1846"/>
                    <a:gd name="T7" fmla="*/ 0 h 2498"/>
                    <a:gd name="T8" fmla="*/ 1846 w 1846"/>
                    <a:gd name="T9" fmla="*/ 651 h 2498"/>
                    <a:gd name="T10" fmla="*/ 1846 w 1846"/>
                    <a:gd name="T11" fmla="*/ 2498 h 2498"/>
                  </a:gdLst>
                  <a:ahLst/>
                  <a:cxnLst>
                    <a:cxn ang="0">
                      <a:pos x="T0" y="T1"/>
                    </a:cxn>
                    <a:cxn ang="0">
                      <a:pos x="T2" y="T3"/>
                    </a:cxn>
                    <a:cxn ang="0">
                      <a:pos x="T4" y="T5"/>
                    </a:cxn>
                    <a:cxn ang="0">
                      <a:pos x="T6" y="T7"/>
                    </a:cxn>
                    <a:cxn ang="0">
                      <a:pos x="T8" y="T9"/>
                    </a:cxn>
                    <a:cxn ang="0">
                      <a:pos x="T10" y="T11"/>
                    </a:cxn>
                  </a:cxnLst>
                  <a:rect l="0" t="0" r="r" b="b"/>
                  <a:pathLst>
                    <a:path w="1846" h="2498">
                      <a:moveTo>
                        <a:pt x="1846" y="2498"/>
                      </a:moveTo>
                      <a:lnTo>
                        <a:pt x="0" y="2498"/>
                      </a:lnTo>
                      <a:lnTo>
                        <a:pt x="0" y="0"/>
                      </a:lnTo>
                      <a:lnTo>
                        <a:pt x="1195" y="0"/>
                      </a:lnTo>
                      <a:lnTo>
                        <a:pt x="1846" y="651"/>
                      </a:lnTo>
                      <a:lnTo>
                        <a:pt x="1846" y="2498"/>
                      </a:lnTo>
                      <a:close/>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42" name="Freeform 129"/>
                <p:cNvSpPr>
                  <a:spLocks/>
                </p:cNvSpPr>
                <p:nvPr/>
              </p:nvSpPr>
              <p:spPr bwMode="auto">
                <a:xfrm>
                  <a:off x="5492750" y="3719513"/>
                  <a:ext cx="258762" cy="258763"/>
                </a:xfrm>
                <a:custGeom>
                  <a:avLst/>
                  <a:gdLst>
                    <a:gd name="T0" fmla="*/ 0 w 651"/>
                    <a:gd name="T1" fmla="*/ 0 h 651"/>
                    <a:gd name="T2" fmla="*/ 0 w 651"/>
                    <a:gd name="T3" fmla="*/ 651 h 651"/>
                    <a:gd name="T4" fmla="*/ 651 w 651"/>
                    <a:gd name="T5" fmla="*/ 651 h 651"/>
                  </a:gdLst>
                  <a:ahLst/>
                  <a:cxnLst>
                    <a:cxn ang="0">
                      <a:pos x="T0" y="T1"/>
                    </a:cxn>
                    <a:cxn ang="0">
                      <a:pos x="T2" y="T3"/>
                    </a:cxn>
                    <a:cxn ang="0">
                      <a:pos x="T4" y="T5"/>
                    </a:cxn>
                  </a:cxnLst>
                  <a:rect l="0" t="0" r="r" b="b"/>
                  <a:pathLst>
                    <a:path w="651" h="651">
                      <a:moveTo>
                        <a:pt x="0" y="0"/>
                      </a:moveTo>
                      <a:lnTo>
                        <a:pt x="0" y="651"/>
                      </a:lnTo>
                      <a:lnTo>
                        <a:pt x="651" y="651"/>
                      </a:lnTo>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nvGrpSpPr>
              <p:cNvPr id="233" name="Gruppieren 232"/>
              <p:cNvGrpSpPr>
                <a:grpSpLocks noChangeAspect="1"/>
              </p:cNvGrpSpPr>
              <p:nvPr/>
            </p:nvGrpSpPr>
            <p:grpSpPr>
              <a:xfrm>
                <a:off x="640581" y="2075494"/>
                <a:ext cx="398441" cy="540000"/>
                <a:chOff x="6243638" y="3790950"/>
                <a:chExt cx="795338" cy="1077912"/>
              </a:xfrm>
              <a:solidFill>
                <a:srgbClr val="FFFFFF"/>
              </a:solidFill>
            </p:grpSpPr>
            <p:sp>
              <p:nvSpPr>
                <p:cNvPr id="234" name="Freeform 133"/>
                <p:cNvSpPr>
                  <a:spLocks/>
                </p:cNvSpPr>
                <p:nvPr/>
              </p:nvSpPr>
              <p:spPr bwMode="auto">
                <a:xfrm>
                  <a:off x="6243638" y="3790950"/>
                  <a:ext cx="795338" cy="1077912"/>
                </a:xfrm>
                <a:custGeom>
                  <a:avLst/>
                  <a:gdLst>
                    <a:gd name="T0" fmla="*/ 2006 w 2006"/>
                    <a:gd name="T1" fmla="*/ 2718 h 2718"/>
                    <a:gd name="T2" fmla="*/ 0 w 2006"/>
                    <a:gd name="T3" fmla="*/ 2718 h 2718"/>
                    <a:gd name="T4" fmla="*/ 0 w 2006"/>
                    <a:gd name="T5" fmla="*/ 0 h 2718"/>
                    <a:gd name="T6" fmla="*/ 1299 w 2006"/>
                    <a:gd name="T7" fmla="*/ 0 h 2718"/>
                    <a:gd name="T8" fmla="*/ 2006 w 2006"/>
                    <a:gd name="T9" fmla="*/ 708 h 2718"/>
                    <a:gd name="T10" fmla="*/ 2006 w 2006"/>
                    <a:gd name="T11" fmla="*/ 2718 h 2718"/>
                  </a:gdLst>
                  <a:ahLst/>
                  <a:cxnLst>
                    <a:cxn ang="0">
                      <a:pos x="T0" y="T1"/>
                    </a:cxn>
                    <a:cxn ang="0">
                      <a:pos x="T2" y="T3"/>
                    </a:cxn>
                    <a:cxn ang="0">
                      <a:pos x="T4" y="T5"/>
                    </a:cxn>
                    <a:cxn ang="0">
                      <a:pos x="T6" y="T7"/>
                    </a:cxn>
                    <a:cxn ang="0">
                      <a:pos x="T8" y="T9"/>
                    </a:cxn>
                    <a:cxn ang="0">
                      <a:pos x="T10" y="T11"/>
                    </a:cxn>
                  </a:cxnLst>
                  <a:rect l="0" t="0" r="r" b="b"/>
                  <a:pathLst>
                    <a:path w="2006" h="2718">
                      <a:moveTo>
                        <a:pt x="2006" y="2718"/>
                      </a:moveTo>
                      <a:lnTo>
                        <a:pt x="0" y="2718"/>
                      </a:lnTo>
                      <a:lnTo>
                        <a:pt x="0" y="0"/>
                      </a:lnTo>
                      <a:lnTo>
                        <a:pt x="1299" y="0"/>
                      </a:lnTo>
                      <a:lnTo>
                        <a:pt x="2006" y="708"/>
                      </a:lnTo>
                      <a:lnTo>
                        <a:pt x="2006" y="2718"/>
                      </a:lnTo>
                      <a:close/>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5" name="Freeform 134"/>
                <p:cNvSpPr>
                  <a:spLocks/>
                </p:cNvSpPr>
                <p:nvPr/>
              </p:nvSpPr>
              <p:spPr bwMode="auto">
                <a:xfrm>
                  <a:off x="6757988" y="3790950"/>
                  <a:ext cx="280988" cy="280987"/>
                </a:xfrm>
                <a:custGeom>
                  <a:avLst/>
                  <a:gdLst>
                    <a:gd name="T0" fmla="*/ 0 w 707"/>
                    <a:gd name="T1" fmla="*/ 0 h 708"/>
                    <a:gd name="T2" fmla="*/ 0 w 707"/>
                    <a:gd name="T3" fmla="*/ 708 h 708"/>
                    <a:gd name="T4" fmla="*/ 707 w 707"/>
                    <a:gd name="T5" fmla="*/ 708 h 708"/>
                  </a:gdLst>
                  <a:ahLst/>
                  <a:cxnLst>
                    <a:cxn ang="0">
                      <a:pos x="T0" y="T1"/>
                    </a:cxn>
                    <a:cxn ang="0">
                      <a:pos x="T2" y="T3"/>
                    </a:cxn>
                    <a:cxn ang="0">
                      <a:pos x="T4" y="T5"/>
                    </a:cxn>
                  </a:cxnLst>
                  <a:rect l="0" t="0" r="r" b="b"/>
                  <a:pathLst>
                    <a:path w="707" h="708">
                      <a:moveTo>
                        <a:pt x="0" y="0"/>
                      </a:moveTo>
                      <a:lnTo>
                        <a:pt x="0" y="708"/>
                      </a:lnTo>
                      <a:lnTo>
                        <a:pt x="707" y="708"/>
                      </a:lnTo>
                    </a:path>
                  </a:pathLst>
                </a:cu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6" name="Line 135"/>
                <p:cNvSpPr>
                  <a:spLocks noChangeShapeType="1"/>
                </p:cNvSpPr>
                <p:nvPr/>
              </p:nvSpPr>
              <p:spPr bwMode="auto">
                <a:xfrm>
                  <a:off x="6430963" y="4117975"/>
                  <a:ext cx="21113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7" name="Line 136"/>
                <p:cNvSpPr>
                  <a:spLocks noChangeShapeType="1"/>
                </p:cNvSpPr>
                <p:nvPr/>
              </p:nvSpPr>
              <p:spPr bwMode="auto">
                <a:xfrm>
                  <a:off x="6430963" y="4259263"/>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8" name="Line 137"/>
                <p:cNvSpPr>
                  <a:spLocks noChangeShapeType="1"/>
                </p:cNvSpPr>
                <p:nvPr/>
              </p:nvSpPr>
              <p:spPr bwMode="auto">
                <a:xfrm>
                  <a:off x="6430963" y="4400550"/>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9" name="Line 138"/>
                <p:cNvSpPr>
                  <a:spLocks noChangeShapeType="1"/>
                </p:cNvSpPr>
                <p:nvPr/>
              </p:nvSpPr>
              <p:spPr bwMode="auto">
                <a:xfrm>
                  <a:off x="6430963" y="4540250"/>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40" name="Line 139"/>
                <p:cNvSpPr>
                  <a:spLocks noChangeShapeType="1"/>
                </p:cNvSpPr>
                <p:nvPr/>
              </p:nvSpPr>
              <p:spPr bwMode="auto">
                <a:xfrm>
                  <a:off x="6430963" y="4681538"/>
                  <a:ext cx="420688" cy="0"/>
                </a:xfrm>
                <a:prstGeom prst="line">
                  <a:avLst/>
                </a:prstGeom>
                <a:grp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sp>
          <p:nvSpPr>
            <p:cNvPr id="218" name="Ellipse 217"/>
            <p:cNvSpPr/>
            <p:nvPr/>
          </p:nvSpPr>
          <p:spPr>
            <a:xfrm>
              <a:off x="846394" y="2267534"/>
              <a:ext cx="435209" cy="435209"/>
            </a:xfrm>
            <a:prstGeom prst="ellipse">
              <a:avLst/>
            </a:prstGeom>
            <a:solidFill>
              <a:srgbClr val="FFFFFF"/>
            </a:solidFill>
            <a:ln w="12700">
              <a:solidFill>
                <a:srgbClr val="002D6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nvGrpSpPr>
            <p:cNvPr id="219" name="Gruppieren 218"/>
            <p:cNvGrpSpPr>
              <a:grpSpLocks noChangeAspect="1"/>
            </p:cNvGrpSpPr>
            <p:nvPr/>
          </p:nvGrpSpPr>
          <p:grpSpPr>
            <a:xfrm>
              <a:off x="919986" y="2347026"/>
              <a:ext cx="276676" cy="276676"/>
              <a:chOff x="9051925" y="3287713"/>
              <a:chExt cx="2160588" cy="2160587"/>
            </a:xfrm>
          </p:grpSpPr>
          <p:sp>
            <p:nvSpPr>
              <p:cNvPr id="220" name="Freeform 130"/>
              <p:cNvSpPr>
                <a:spLocks/>
              </p:cNvSpPr>
              <p:nvPr/>
            </p:nvSpPr>
            <p:spPr bwMode="auto">
              <a:xfrm>
                <a:off x="9898063" y="3851275"/>
                <a:ext cx="750887" cy="752475"/>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1" name="Freeform 131"/>
              <p:cNvSpPr>
                <a:spLocks/>
              </p:cNvSpPr>
              <p:nvPr/>
            </p:nvSpPr>
            <p:spPr bwMode="auto">
              <a:xfrm>
                <a:off x="9051925" y="3616325"/>
                <a:ext cx="282575" cy="282575"/>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2" name="Freeform 132"/>
              <p:cNvSpPr>
                <a:spLocks/>
              </p:cNvSpPr>
              <p:nvPr/>
            </p:nvSpPr>
            <p:spPr bwMode="auto">
              <a:xfrm>
                <a:off x="10929938" y="3287713"/>
                <a:ext cx="282575" cy="282575"/>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3" name="Freeform 133"/>
              <p:cNvSpPr>
                <a:spLocks/>
              </p:cNvSpPr>
              <p:nvPr/>
            </p:nvSpPr>
            <p:spPr bwMode="auto">
              <a:xfrm>
                <a:off x="9051925" y="5165725"/>
                <a:ext cx="282575" cy="282575"/>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4" name="Freeform 134"/>
              <p:cNvSpPr>
                <a:spLocks/>
              </p:cNvSpPr>
              <p:nvPr/>
            </p:nvSpPr>
            <p:spPr bwMode="auto">
              <a:xfrm>
                <a:off x="10133013" y="5165725"/>
                <a:ext cx="280987" cy="282575"/>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5" name="Line 135"/>
              <p:cNvSpPr>
                <a:spLocks noChangeShapeType="1"/>
              </p:cNvSpPr>
              <p:nvPr/>
            </p:nvSpPr>
            <p:spPr bwMode="auto">
              <a:xfrm flipV="1">
                <a:off x="9293225" y="4494213"/>
                <a:ext cx="715962" cy="7127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6" name="Line 136"/>
              <p:cNvSpPr>
                <a:spLocks noChangeShapeType="1"/>
              </p:cNvSpPr>
              <p:nvPr/>
            </p:nvSpPr>
            <p:spPr bwMode="auto">
              <a:xfrm flipV="1">
                <a:off x="10539413" y="3529013"/>
                <a:ext cx="431800" cy="4333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7" name="Line 137"/>
              <p:cNvSpPr>
                <a:spLocks noChangeShapeType="1"/>
              </p:cNvSpPr>
              <p:nvPr/>
            </p:nvSpPr>
            <p:spPr bwMode="auto">
              <a:xfrm>
                <a:off x="9320213" y="3817938"/>
                <a:ext cx="608012" cy="260350"/>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8" name="Line 138"/>
              <p:cNvSpPr>
                <a:spLocks noChangeShapeType="1"/>
              </p:cNvSpPr>
              <p:nvPr/>
            </p:nvSpPr>
            <p:spPr bwMode="auto">
              <a:xfrm flipH="1" flipV="1">
                <a:off x="10596563" y="4418013"/>
                <a:ext cx="339725" cy="14128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29" name="Line 139"/>
              <p:cNvSpPr>
                <a:spLocks noChangeShapeType="1"/>
              </p:cNvSpPr>
              <p:nvPr/>
            </p:nvSpPr>
            <p:spPr bwMode="auto">
              <a:xfrm flipV="1">
                <a:off x="10272713" y="4603750"/>
                <a:ext cx="0" cy="561975"/>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sp>
            <p:nvSpPr>
              <p:cNvPr id="230" name="Freeform 140"/>
              <p:cNvSpPr>
                <a:spLocks/>
              </p:cNvSpPr>
              <p:nvPr/>
            </p:nvSpPr>
            <p:spPr bwMode="auto">
              <a:xfrm>
                <a:off x="10929938" y="4462463"/>
                <a:ext cx="282575" cy="280988"/>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dirty="0">
                  <a:ln>
                    <a:noFill/>
                  </a:ln>
                  <a:solidFill>
                    <a:srgbClr val="002D64"/>
                  </a:solidFill>
                  <a:effectLst/>
                  <a:uLnTx/>
                  <a:uFillTx/>
                  <a:latin typeface="Arial"/>
                </a:endParaRPr>
              </a:p>
            </p:txBody>
          </p:sp>
        </p:grpSp>
      </p:grpSp>
      <p:sp>
        <p:nvSpPr>
          <p:cNvPr id="245" name="TextBox 14"/>
          <p:cNvSpPr txBox="1"/>
          <p:nvPr/>
        </p:nvSpPr>
        <p:spPr>
          <a:xfrm>
            <a:off x="9568601" y="3157881"/>
            <a:ext cx="2265015" cy="621252"/>
          </a:xfrm>
          <a:prstGeom prst="rect">
            <a:avLst/>
          </a:prstGeom>
          <a:solidFill>
            <a:schemeClr val="accent1"/>
          </a:solidFill>
        </p:spPr>
        <p:txBody>
          <a:bodyPr wrap="square" lIns="243840" tIns="121920" rIns="243840" bIns="121920" rtlCol="0" anchor="ctr" anchorCtr="0">
            <a:noAutofit/>
          </a:bodyPr>
          <a:lstStyle>
            <a:defPPr>
              <a:defRPr lang="en-US"/>
            </a:defPPr>
            <a:lvl1pPr marL="573088">
              <a:defRPr sz="1400">
                <a:solidFill>
                  <a:srgbClr val="FFFFFF"/>
                </a:solidFill>
              </a:defRPr>
            </a:lvl1pPr>
          </a:lstStyle>
          <a:p>
            <a:endParaRPr lang="en-IE" dirty="0"/>
          </a:p>
        </p:txBody>
      </p:sp>
      <p:sp>
        <p:nvSpPr>
          <p:cNvPr id="246" name="Right Arrow 18"/>
          <p:cNvSpPr/>
          <p:nvPr/>
        </p:nvSpPr>
        <p:spPr>
          <a:xfrm rot="10800000">
            <a:off x="9160793" y="3322650"/>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rgbClr val="FFFFFF"/>
              </a:solidFill>
            </a:endParaRPr>
          </a:p>
        </p:txBody>
      </p:sp>
      <p:sp useBgFill="1">
        <p:nvSpPr>
          <p:cNvPr id="251" name="Oval 32"/>
          <p:cNvSpPr/>
          <p:nvPr/>
        </p:nvSpPr>
        <p:spPr>
          <a:xfrm>
            <a:off x="9395173" y="3101651"/>
            <a:ext cx="732848" cy="732848"/>
          </a:xfrm>
          <a:prstGeom prst="ellipse">
            <a:avLst/>
          </a:prstGeom>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IE" dirty="0">
              <a:solidFill>
                <a:schemeClr val="tx1"/>
              </a:solidFill>
            </a:endParaRPr>
          </a:p>
        </p:txBody>
      </p:sp>
      <p:sp>
        <p:nvSpPr>
          <p:cNvPr id="254" name="TextBox 56"/>
          <p:cNvSpPr txBox="1"/>
          <p:nvPr/>
        </p:nvSpPr>
        <p:spPr>
          <a:xfrm>
            <a:off x="9476727" y="3208050"/>
            <a:ext cx="572594" cy="523220"/>
          </a:xfrm>
          <a:prstGeom prst="rect">
            <a:avLst/>
          </a:prstGeom>
          <a:noFill/>
        </p:spPr>
        <p:txBody>
          <a:bodyPr wrap="none" rtlCol="0">
            <a:spAutoFit/>
          </a:bodyPr>
          <a:lstStyle/>
          <a:p>
            <a:pPr algn="ctr"/>
            <a:r>
              <a:rPr lang="en-IE" sz="2800" dirty="0">
                <a:solidFill>
                  <a:schemeClr val="accent1"/>
                </a:solidFill>
                <a:latin typeface="Bebas" pitchFamily="2" charset="0"/>
              </a:rPr>
              <a:t>02</a:t>
            </a:r>
          </a:p>
        </p:txBody>
      </p:sp>
      <p:sp>
        <p:nvSpPr>
          <p:cNvPr id="284" name="Title 1"/>
          <p:cNvSpPr txBox="1"/>
          <p:nvPr/>
        </p:nvSpPr>
        <p:spPr>
          <a:xfrm>
            <a:off x="10086563" y="3225318"/>
            <a:ext cx="1584720" cy="523220"/>
          </a:xfrm>
          <a:prstGeom prst="rect">
            <a:avLst/>
          </a:prstGeom>
          <a:noFill/>
        </p:spPr>
        <p:txBody>
          <a:bodyPr wrap="square" rtlCol="0">
            <a:spAutoFit/>
          </a:bodyPr>
          <a:lstStyle/>
          <a:p>
            <a:pPr lvl="0" algn="ctr">
              <a:defRPr/>
            </a:pPr>
            <a:r>
              <a:rPr lang="en-IE" sz="1400" kern="0" dirty="0">
                <a:solidFill>
                  <a:srgbClr val="002D64"/>
                </a:solidFill>
              </a:rPr>
              <a:t>Check and approval of data</a:t>
            </a:r>
          </a:p>
        </p:txBody>
      </p:sp>
      <p:sp>
        <p:nvSpPr>
          <p:cNvPr id="288" name="Rechteck 287"/>
          <p:cNvSpPr/>
          <p:nvPr/>
        </p:nvSpPr>
        <p:spPr bwMode="auto">
          <a:xfrm>
            <a:off x="9113365" y="1438234"/>
            <a:ext cx="2362981" cy="1443045"/>
          </a:xfrm>
          <a:prstGeom prst="rect">
            <a:avLst/>
          </a:prstGeom>
          <a:ln w="28575">
            <a:solidFill>
              <a:schemeClr val="accent1">
                <a:lumMod val="7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dirty="0">
              <a:ln>
                <a:noFill/>
              </a:ln>
              <a:solidFill>
                <a:srgbClr val="0076A8">
                  <a:lumMod val="50000"/>
                </a:srgbClr>
              </a:solidFill>
              <a:effectLst/>
              <a:uLnTx/>
              <a:uFillTx/>
            </a:endParaRPr>
          </a:p>
        </p:txBody>
      </p:sp>
      <p:sp>
        <p:nvSpPr>
          <p:cNvPr id="173" name="Rechteck 172"/>
          <p:cNvSpPr/>
          <p:nvPr/>
        </p:nvSpPr>
        <p:spPr>
          <a:xfrm>
            <a:off x="820344" y="2342271"/>
            <a:ext cx="2073120" cy="360850"/>
          </a:xfrm>
          <a:prstGeom prst="rect">
            <a:avLst/>
          </a:prstGeom>
          <a:solidFill>
            <a:srgbClr val="FFFFFF"/>
          </a:solidFill>
        </p:spPr>
        <p:txBody>
          <a:bodyPr wrap="square" lIns="72000" tIns="72000" rIns="72000" bIns="72000">
            <a:spAutoFit/>
          </a:bodyPr>
          <a:lstStyle/>
          <a:p>
            <a:pPr algn="ctr">
              <a:defRPr/>
            </a:pPr>
            <a:r>
              <a:rPr lang="en-IE" sz="1400" kern="0" dirty="0"/>
              <a:t>First use of </a:t>
            </a:r>
            <a:r>
              <a:rPr lang="en-IE" sz="1400" kern="0" dirty="0" err="1"/>
              <a:t>cinfoni</a:t>
            </a:r>
            <a:endParaRPr lang="en-IE" sz="1400" kern="0" dirty="0"/>
          </a:p>
        </p:txBody>
      </p:sp>
      <p:grpSp>
        <p:nvGrpSpPr>
          <p:cNvPr id="194" name="Gruppieren 193"/>
          <p:cNvGrpSpPr/>
          <p:nvPr/>
        </p:nvGrpSpPr>
        <p:grpSpPr>
          <a:xfrm>
            <a:off x="1391606" y="1519976"/>
            <a:ext cx="862416" cy="864367"/>
            <a:chOff x="3927423" y="3281449"/>
            <a:chExt cx="692938" cy="664930"/>
          </a:xfrm>
        </p:grpSpPr>
        <p:pic>
          <p:nvPicPr>
            <p:cNvPr id="195" name="Grafik 194"/>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4031569" y="3281449"/>
              <a:ext cx="484445" cy="484445"/>
            </a:xfrm>
            <a:prstGeom prst="rect">
              <a:avLst/>
            </a:prstGeom>
          </p:spPr>
        </p:pic>
        <p:sp>
          <p:nvSpPr>
            <p:cNvPr id="196" name="Textfeld 195"/>
            <p:cNvSpPr txBox="1"/>
            <p:nvPr/>
          </p:nvSpPr>
          <p:spPr>
            <a:xfrm>
              <a:off x="3927423" y="3756969"/>
              <a:ext cx="692938" cy="189410"/>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600" b="1" i="0" u="none" strike="noStrike" kern="0" cap="none" spc="0" normalizeH="0" baseline="0" dirty="0">
                  <a:ln>
                    <a:noFill/>
                  </a:ln>
                  <a:solidFill>
                    <a:srgbClr val="000000"/>
                  </a:solidFill>
                  <a:effectLst/>
                  <a:uLnTx/>
                  <a:uFillTx/>
                </a:rPr>
                <a:t>Corporate</a:t>
              </a:r>
            </a:p>
          </p:txBody>
        </p:sp>
      </p:grpSp>
      <p:sp>
        <p:nvSpPr>
          <p:cNvPr id="289" name="Rechteck 288"/>
          <p:cNvSpPr/>
          <p:nvPr/>
        </p:nvSpPr>
        <p:spPr>
          <a:xfrm>
            <a:off x="9195256" y="2282049"/>
            <a:ext cx="2253104" cy="576293"/>
          </a:xfrm>
          <a:prstGeom prst="rect">
            <a:avLst/>
          </a:prstGeom>
          <a:solidFill>
            <a:srgbClr val="FFFFFF"/>
          </a:solidFill>
        </p:spPr>
        <p:txBody>
          <a:bodyPr wrap="square" lIns="72000" tIns="72000" rIns="72000" bIns="72000">
            <a:spAutoFit/>
          </a:bodyPr>
          <a:lstStyle/>
          <a:p>
            <a:pPr algn="ctr">
              <a:defRPr/>
            </a:pPr>
            <a:r>
              <a:rPr lang="en-IE" sz="1400" kern="0" dirty="0" err="1"/>
              <a:t>Onboarding</a:t>
            </a:r>
            <a:r>
              <a:rPr lang="en-IE" sz="1400" kern="0" dirty="0"/>
              <a:t> of further banks and update process</a:t>
            </a:r>
          </a:p>
        </p:txBody>
      </p:sp>
      <p:grpSp>
        <p:nvGrpSpPr>
          <p:cNvPr id="290" name="Gruppieren 289"/>
          <p:cNvGrpSpPr/>
          <p:nvPr/>
        </p:nvGrpSpPr>
        <p:grpSpPr>
          <a:xfrm>
            <a:off x="9874583" y="1518407"/>
            <a:ext cx="862416" cy="864367"/>
            <a:chOff x="3920744" y="3281449"/>
            <a:chExt cx="692939" cy="664930"/>
          </a:xfrm>
        </p:grpSpPr>
        <p:pic>
          <p:nvPicPr>
            <p:cNvPr id="291" name="Grafik 290"/>
            <p:cNvPicPr>
              <a:picLocks noChangeAspect="1"/>
            </p:cNvPicPr>
            <p:nvPr/>
          </p:nvPicPr>
          <p:blipFill>
            <a:blip r:embed="rId9" cstate="email">
              <a:duotone>
                <a:srgbClr val="002749">
                  <a:shade val="45000"/>
                  <a:satMod val="135000"/>
                </a:srgbClr>
                <a:prstClr val="white"/>
              </a:duotone>
              <a:extLst>
                <a:ext uri="{28A0092B-C50C-407E-A947-70E740481C1C}">
                  <a14:useLocalDpi xmlns:a14="http://schemas.microsoft.com/office/drawing/2010/main" val="0"/>
                </a:ext>
              </a:extLst>
            </a:blip>
            <a:stretch>
              <a:fillRect/>
            </a:stretch>
          </p:blipFill>
          <p:spPr>
            <a:xfrm>
              <a:off x="4031569" y="3281449"/>
              <a:ext cx="484445" cy="484445"/>
            </a:xfrm>
            <a:prstGeom prst="rect">
              <a:avLst/>
            </a:prstGeom>
          </p:spPr>
        </p:pic>
        <p:sp>
          <p:nvSpPr>
            <p:cNvPr id="292" name="Textfeld 291"/>
            <p:cNvSpPr txBox="1"/>
            <p:nvPr/>
          </p:nvSpPr>
          <p:spPr>
            <a:xfrm>
              <a:off x="3920744" y="3756969"/>
              <a:ext cx="692939" cy="189410"/>
            </a:xfrm>
            <a:prstGeom prst="rect">
              <a:avLst/>
            </a:prstGeom>
            <a:noFill/>
            <a:ln w="3175">
              <a:noFill/>
            </a:ln>
          </p:spPr>
          <p:txBody>
            <a:bodyPr wrap="none" lIns="0" tIns="0" rIns="0" bIns="0" rtlCol="0">
              <a:spAutoFit/>
            </a:bodyPr>
            <a:lstStyle/>
            <a:p>
              <a:pPr marL="0" marR="0" lvl="0" indent="0" defTabSz="605284" eaLnBrk="1" fontAlgn="auto" latinLnBrk="0" hangingPunct="1">
                <a:lnSpc>
                  <a:spcPct val="100000"/>
                </a:lnSpc>
                <a:spcBef>
                  <a:spcPts val="0"/>
                </a:spcBef>
                <a:spcAft>
                  <a:spcPts val="0"/>
                </a:spcAft>
                <a:buClr>
                  <a:srgbClr val="0068A9"/>
                </a:buClr>
                <a:buSzPct val="85000"/>
                <a:buFontTx/>
                <a:buNone/>
                <a:tabLst/>
                <a:defRPr/>
              </a:pPr>
              <a:r>
                <a:rPr kumimoji="0" lang="en-IE" sz="1600" b="1" i="0" u="none" strike="noStrike" kern="0" cap="none" spc="0" normalizeH="0" baseline="0" dirty="0">
                  <a:ln>
                    <a:noFill/>
                  </a:ln>
                  <a:solidFill>
                    <a:srgbClr val="000000"/>
                  </a:solidFill>
                  <a:effectLst/>
                  <a:uLnTx/>
                  <a:uFillTx/>
                </a:rPr>
                <a:t>Corporate</a:t>
              </a:r>
            </a:p>
          </p:txBody>
        </p:sp>
      </p:grpSp>
      <p:sp>
        <p:nvSpPr>
          <p:cNvPr id="298" name="Pfeil nach unten 297"/>
          <p:cNvSpPr/>
          <p:nvPr/>
        </p:nvSpPr>
        <p:spPr>
          <a:xfrm rot="10800000">
            <a:off x="4314779" y="2107566"/>
            <a:ext cx="699056" cy="885037"/>
          </a:xfrm>
          <a:prstGeom prst="downArrow">
            <a:avLst>
              <a:gd name="adj1" fmla="val 50000"/>
              <a:gd name="adj2" fmla="val 8065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9" name="Textfeld 138"/>
          <p:cNvSpPr txBox="1"/>
          <p:nvPr/>
        </p:nvSpPr>
        <p:spPr>
          <a:xfrm>
            <a:off x="9004368" y="4483005"/>
            <a:ext cx="1648498" cy="738664"/>
          </a:xfrm>
          <a:prstGeom prst="rect">
            <a:avLst/>
          </a:prstGeom>
          <a:noFill/>
        </p:spPr>
        <p:txBody>
          <a:bodyPr wrap="square" rtlCol="0">
            <a:spAutoFit/>
          </a:bodyPr>
          <a:lstStyle/>
          <a:p>
            <a:r>
              <a:rPr lang="en-IE" sz="1400" dirty="0"/>
              <a:t>Automated data enhancement and validation by </a:t>
            </a:r>
            <a:r>
              <a:rPr lang="en-IE" sz="1400" dirty="0" err="1"/>
              <a:t>cinfoni</a:t>
            </a:r>
            <a:endParaRPr lang="en-IE" sz="1400" dirty="0"/>
          </a:p>
        </p:txBody>
      </p:sp>
      <p:sp>
        <p:nvSpPr>
          <p:cNvPr id="140" name="Rechteck 139"/>
          <p:cNvSpPr/>
          <p:nvPr/>
        </p:nvSpPr>
        <p:spPr>
          <a:xfrm>
            <a:off x="4061947" y="3173430"/>
            <a:ext cx="4170950" cy="615553"/>
          </a:xfrm>
          <a:prstGeom prst="rect">
            <a:avLst/>
          </a:prstGeom>
        </p:spPr>
        <p:txBody>
          <a:bodyPr wrap="none">
            <a:spAutoFit/>
          </a:bodyPr>
          <a:lstStyle/>
          <a:p>
            <a:pPr algn="ctr" defTabSz="914400"/>
            <a:r>
              <a:rPr lang="en-IE" sz="2000" b="1" dirty="0"/>
              <a:t>BFS finance GmbH</a:t>
            </a:r>
          </a:p>
          <a:p>
            <a:pPr algn="ctr" defTabSz="914400"/>
            <a:r>
              <a:rPr lang="en-IE" sz="1400" b="1" dirty="0"/>
              <a:t>Outsourcing by a “born” third party (regulated entity)</a:t>
            </a:r>
          </a:p>
        </p:txBody>
      </p:sp>
    </p:spTree>
    <p:extLst>
      <p:ext uri="{BB962C8B-B14F-4D97-AF65-F5344CB8AC3E}">
        <p14:creationId xmlns:p14="http://schemas.microsoft.com/office/powerpoint/2010/main" val="7200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p:cTn id="23" dur="500" fill="hold"/>
                                        <p:tgtEl>
                                          <p:spTgt spid="96"/>
                                        </p:tgtEl>
                                        <p:attrNameLst>
                                          <p:attrName>ppt_w</p:attrName>
                                        </p:attrNameLst>
                                      </p:cBhvr>
                                      <p:tavLst>
                                        <p:tav tm="0">
                                          <p:val>
                                            <p:fltVal val="0"/>
                                          </p:val>
                                        </p:tav>
                                        <p:tav tm="100000">
                                          <p:val>
                                            <p:strVal val="#ppt_w"/>
                                          </p:val>
                                        </p:tav>
                                      </p:tavLst>
                                    </p:anim>
                                    <p:anim calcmode="lin" valueType="num">
                                      <p:cBhvr>
                                        <p:cTn id="24" dur="500" fill="hold"/>
                                        <p:tgtEl>
                                          <p:spTgt spid="96"/>
                                        </p:tgtEl>
                                        <p:attrNameLst>
                                          <p:attrName>ppt_h</p:attrName>
                                        </p:attrNameLst>
                                      </p:cBhvr>
                                      <p:tavLst>
                                        <p:tav tm="0">
                                          <p:val>
                                            <p:fltVal val="0"/>
                                          </p:val>
                                        </p:tav>
                                        <p:tav tm="100000">
                                          <p:val>
                                            <p:strVal val="#ppt_h"/>
                                          </p:val>
                                        </p:tav>
                                      </p:tavLst>
                                    </p:anim>
                                    <p:animEffect transition="in" filter="fade">
                                      <p:cBhvr>
                                        <p:cTn id="25" dur="500"/>
                                        <p:tgtEl>
                                          <p:spTgt spid="9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ipe(left)">
                                      <p:cBhvr>
                                        <p:cTn id="29" dur="500"/>
                                        <p:tgtEl>
                                          <p:spTgt spid="9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82"/>
                                        </p:tgtEl>
                                        <p:attrNameLst>
                                          <p:attrName>style.visibility</p:attrName>
                                        </p:attrNameLst>
                                      </p:cBhvr>
                                      <p:to>
                                        <p:strVal val="visible"/>
                                      </p:to>
                                    </p:set>
                                    <p:anim calcmode="lin" valueType="num">
                                      <p:cBhvr>
                                        <p:cTn id="33" dur="500" fill="hold"/>
                                        <p:tgtEl>
                                          <p:spTgt spid="182"/>
                                        </p:tgtEl>
                                        <p:attrNameLst>
                                          <p:attrName>ppt_w</p:attrName>
                                        </p:attrNameLst>
                                      </p:cBhvr>
                                      <p:tavLst>
                                        <p:tav tm="0">
                                          <p:val>
                                            <p:fltVal val="0"/>
                                          </p:val>
                                        </p:tav>
                                        <p:tav tm="100000">
                                          <p:val>
                                            <p:strVal val="#ppt_w"/>
                                          </p:val>
                                        </p:tav>
                                      </p:tavLst>
                                    </p:anim>
                                    <p:anim calcmode="lin" valueType="num">
                                      <p:cBhvr>
                                        <p:cTn id="34" dur="500" fill="hold"/>
                                        <p:tgtEl>
                                          <p:spTgt spid="182"/>
                                        </p:tgtEl>
                                        <p:attrNameLst>
                                          <p:attrName>ppt_h</p:attrName>
                                        </p:attrNameLst>
                                      </p:cBhvr>
                                      <p:tavLst>
                                        <p:tav tm="0">
                                          <p:val>
                                            <p:fltVal val="0"/>
                                          </p:val>
                                        </p:tav>
                                        <p:tav tm="100000">
                                          <p:val>
                                            <p:strVal val="#ppt_h"/>
                                          </p:val>
                                        </p:tav>
                                      </p:tavLst>
                                    </p:anim>
                                    <p:animEffect transition="in" filter="fade">
                                      <p:cBhvr>
                                        <p:cTn id="35" dur="500"/>
                                        <p:tgtEl>
                                          <p:spTgt spid="18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84"/>
                                        </p:tgtEl>
                                        <p:attrNameLst>
                                          <p:attrName>style.visibility</p:attrName>
                                        </p:attrNameLst>
                                      </p:cBhvr>
                                      <p:to>
                                        <p:strVal val="visible"/>
                                      </p:to>
                                    </p:set>
                                    <p:anim calcmode="lin" valueType="num">
                                      <p:cBhvr>
                                        <p:cTn id="39" dur="500" fill="hold"/>
                                        <p:tgtEl>
                                          <p:spTgt spid="184"/>
                                        </p:tgtEl>
                                        <p:attrNameLst>
                                          <p:attrName>ppt_w</p:attrName>
                                        </p:attrNameLst>
                                      </p:cBhvr>
                                      <p:tavLst>
                                        <p:tav tm="0">
                                          <p:val>
                                            <p:fltVal val="0"/>
                                          </p:val>
                                        </p:tav>
                                        <p:tav tm="100000">
                                          <p:val>
                                            <p:strVal val="#ppt_w"/>
                                          </p:val>
                                        </p:tav>
                                      </p:tavLst>
                                    </p:anim>
                                    <p:anim calcmode="lin" valueType="num">
                                      <p:cBhvr>
                                        <p:cTn id="40" dur="500" fill="hold"/>
                                        <p:tgtEl>
                                          <p:spTgt spid="184"/>
                                        </p:tgtEl>
                                        <p:attrNameLst>
                                          <p:attrName>ppt_h</p:attrName>
                                        </p:attrNameLst>
                                      </p:cBhvr>
                                      <p:tavLst>
                                        <p:tav tm="0">
                                          <p:val>
                                            <p:fltVal val="0"/>
                                          </p:val>
                                        </p:tav>
                                        <p:tav tm="100000">
                                          <p:val>
                                            <p:strVal val="#ppt_h"/>
                                          </p:val>
                                        </p:tav>
                                      </p:tavLst>
                                    </p:anim>
                                    <p:animEffect transition="in" filter="fade">
                                      <p:cBhvr>
                                        <p:cTn id="41" dur="500"/>
                                        <p:tgtEl>
                                          <p:spTgt spid="184"/>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wipe(left)">
                                      <p:cBhvr>
                                        <p:cTn id="45" dur="500"/>
                                        <p:tgtEl>
                                          <p:spTgt spid="18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83"/>
                                        </p:tgtEl>
                                        <p:attrNameLst>
                                          <p:attrName>style.visibility</p:attrName>
                                        </p:attrNameLst>
                                      </p:cBhvr>
                                      <p:to>
                                        <p:strVal val="visible"/>
                                      </p:to>
                                    </p:set>
                                    <p:anim calcmode="lin" valueType="num">
                                      <p:cBhvr>
                                        <p:cTn id="49" dur="500" fill="hold"/>
                                        <p:tgtEl>
                                          <p:spTgt spid="183"/>
                                        </p:tgtEl>
                                        <p:attrNameLst>
                                          <p:attrName>ppt_w</p:attrName>
                                        </p:attrNameLst>
                                      </p:cBhvr>
                                      <p:tavLst>
                                        <p:tav tm="0">
                                          <p:val>
                                            <p:fltVal val="0"/>
                                          </p:val>
                                        </p:tav>
                                        <p:tav tm="100000">
                                          <p:val>
                                            <p:strVal val="#ppt_w"/>
                                          </p:val>
                                        </p:tav>
                                      </p:tavLst>
                                    </p:anim>
                                    <p:anim calcmode="lin" valueType="num">
                                      <p:cBhvr>
                                        <p:cTn id="50" dur="500" fill="hold"/>
                                        <p:tgtEl>
                                          <p:spTgt spid="183"/>
                                        </p:tgtEl>
                                        <p:attrNameLst>
                                          <p:attrName>ppt_h</p:attrName>
                                        </p:attrNameLst>
                                      </p:cBhvr>
                                      <p:tavLst>
                                        <p:tav tm="0">
                                          <p:val>
                                            <p:fltVal val="0"/>
                                          </p:val>
                                        </p:tav>
                                        <p:tav tm="100000">
                                          <p:val>
                                            <p:strVal val="#ppt_h"/>
                                          </p:val>
                                        </p:tav>
                                      </p:tavLst>
                                    </p:anim>
                                    <p:animEffect transition="in" filter="fade">
                                      <p:cBhvr>
                                        <p:cTn id="51" dur="500"/>
                                        <p:tgtEl>
                                          <p:spTgt spid="18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80"/>
                                        </p:tgtEl>
                                        <p:attrNameLst>
                                          <p:attrName>style.visibility</p:attrName>
                                        </p:attrNameLst>
                                      </p:cBhvr>
                                      <p:to>
                                        <p:strVal val="visible"/>
                                      </p:to>
                                    </p:set>
                                    <p:animEffect transition="in" filter="wipe(left)">
                                      <p:cBhvr>
                                        <p:cTn id="55" dur="500"/>
                                        <p:tgtEl>
                                          <p:spTgt spid="18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09"/>
                                        </p:tgtEl>
                                        <p:attrNameLst>
                                          <p:attrName>style.visibility</p:attrName>
                                        </p:attrNameLst>
                                      </p:cBhvr>
                                      <p:to>
                                        <p:strVal val="visible"/>
                                      </p:to>
                                    </p:set>
                                    <p:anim calcmode="lin" valueType="num">
                                      <p:cBhvr>
                                        <p:cTn id="60" dur="500" fill="hold"/>
                                        <p:tgtEl>
                                          <p:spTgt spid="209"/>
                                        </p:tgtEl>
                                        <p:attrNameLst>
                                          <p:attrName>ppt_w</p:attrName>
                                        </p:attrNameLst>
                                      </p:cBhvr>
                                      <p:tavLst>
                                        <p:tav tm="0">
                                          <p:val>
                                            <p:fltVal val="0"/>
                                          </p:val>
                                        </p:tav>
                                        <p:tav tm="100000">
                                          <p:val>
                                            <p:strVal val="#ppt_w"/>
                                          </p:val>
                                        </p:tav>
                                      </p:tavLst>
                                    </p:anim>
                                    <p:anim calcmode="lin" valueType="num">
                                      <p:cBhvr>
                                        <p:cTn id="61" dur="500" fill="hold"/>
                                        <p:tgtEl>
                                          <p:spTgt spid="209"/>
                                        </p:tgtEl>
                                        <p:attrNameLst>
                                          <p:attrName>ppt_h</p:attrName>
                                        </p:attrNameLst>
                                      </p:cBhvr>
                                      <p:tavLst>
                                        <p:tav tm="0">
                                          <p:val>
                                            <p:fltVal val="0"/>
                                          </p:val>
                                        </p:tav>
                                        <p:tav tm="100000">
                                          <p:val>
                                            <p:strVal val="#ppt_h"/>
                                          </p:val>
                                        </p:tav>
                                      </p:tavLst>
                                    </p:anim>
                                    <p:animEffect transition="in" filter="fade">
                                      <p:cBhvr>
                                        <p:cTn id="62" dur="500"/>
                                        <p:tgtEl>
                                          <p:spTgt spid="20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2"/>
                                        </p:tgtEl>
                                        <p:attrNameLst>
                                          <p:attrName>style.visibility</p:attrName>
                                        </p:attrNameLst>
                                      </p:cBhvr>
                                      <p:to>
                                        <p:strVal val="visible"/>
                                      </p:to>
                                    </p:set>
                                    <p:anim calcmode="lin" valueType="num">
                                      <p:cBhvr>
                                        <p:cTn id="65" dur="500" fill="hold"/>
                                        <p:tgtEl>
                                          <p:spTgt spid="212"/>
                                        </p:tgtEl>
                                        <p:attrNameLst>
                                          <p:attrName>ppt_w</p:attrName>
                                        </p:attrNameLst>
                                      </p:cBhvr>
                                      <p:tavLst>
                                        <p:tav tm="0">
                                          <p:val>
                                            <p:fltVal val="0"/>
                                          </p:val>
                                        </p:tav>
                                        <p:tav tm="100000">
                                          <p:val>
                                            <p:strVal val="#ppt_w"/>
                                          </p:val>
                                        </p:tav>
                                      </p:tavLst>
                                    </p:anim>
                                    <p:anim calcmode="lin" valueType="num">
                                      <p:cBhvr>
                                        <p:cTn id="66" dur="500" fill="hold"/>
                                        <p:tgtEl>
                                          <p:spTgt spid="212"/>
                                        </p:tgtEl>
                                        <p:attrNameLst>
                                          <p:attrName>ppt_h</p:attrName>
                                        </p:attrNameLst>
                                      </p:cBhvr>
                                      <p:tavLst>
                                        <p:tav tm="0">
                                          <p:val>
                                            <p:fltVal val="0"/>
                                          </p:val>
                                        </p:tav>
                                        <p:tav tm="100000">
                                          <p:val>
                                            <p:strVal val="#ppt_h"/>
                                          </p:val>
                                        </p:tav>
                                      </p:tavLst>
                                    </p:anim>
                                    <p:animEffect transition="in" filter="fade">
                                      <p:cBhvr>
                                        <p:cTn id="67" dur="500"/>
                                        <p:tgtEl>
                                          <p:spTgt spid="21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1"/>
                                        </p:tgtEl>
                                        <p:attrNameLst>
                                          <p:attrName>style.visibility</p:attrName>
                                        </p:attrNameLst>
                                      </p:cBhvr>
                                      <p:to>
                                        <p:strVal val="visible"/>
                                      </p:to>
                                    </p:set>
                                    <p:anim calcmode="lin" valueType="num">
                                      <p:cBhvr>
                                        <p:cTn id="70" dur="500" fill="hold"/>
                                        <p:tgtEl>
                                          <p:spTgt spid="251"/>
                                        </p:tgtEl>
                                        <p:attrNameLst>
                                          <p:attrName>ppt_w</p:attrName>
                                        </p:attrNameLst>
                                      </p:cBhvr>
                                      <p:tavLst>
                                        <p:tav tm="0">
                                          <p:val>
                                            <p:fltVal val="0"/>
                                          </p:val>
                                        </p:tav>
                                        <p:tav tm="100000">
                                          <p:val>
                                            <p:strVal val="#ppt_w"/>
                                          </p:val>
                                        </p:tav>
                                      </p:tavLst>
                                    </p:anim>
                                    <p:anim calcmode="lin" valueType="num">
                                      <p:cBhvr>
                                        <p:cTn id="71" dur="500" fill="hold"/>
                                        <p:tgtEl>
                                          <p:spTgt spid="251"/>
                                        </p:tgtEl>
                                        <p:attrNameLst>
                                          <p:attrName>ppt_h</p:attrName>
                                        </p:attrNameLst>
                                      </p:cBhvr>
                                      <p:tavLst>
                                        <p:tav tm="0">
                                          <p:val>
                                            <p:fltVal val="0"/>
                                          </p:val>
                                        </p:tav>
                                        <p:tav tm="100000">
                                          <p:val>
                                            <p:strVal val="#ppt_h"/>
                                          </p:val>
                                        </p:tav>
                                      </p:tavLst>
                                    </p:anim>
                                    <p:animEffect transition="in" filter="fade">
                                      <p:cBhvr>
                                        <p:cTn id="72" dur="500"/>
                                        <p:tgtEl>
                                          <p:spTgt spid="25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45"/>
                                        </p:tgtEl>
                                        <p:attrNameLst>
                                          <p:attrName>style.visibility</p:attrName>
                                        </p:attrNameLst>
                                      </p:cBhvr>
                                      <p:to>
                                        <p:strVal val="visible"/>
                                      </p:to>
                                    </p:set>
                                    <p:anim calcmode="lin" valueType="num">
                                      <p:cBhvr>
                                        <p:cTn id="75" dur="500" fill="hold"/>
                                        <p:tgtEl>
                                          <p:spTgt spid="245"/>
                                        </p:tgtEl>
                                        <p:attrNameLst>
                                          <p:attrName>ppt_w</p:attrName>
                                        </p:attrNameLst>
                                      </p:cBhvr>
                                      <p:tavLst>
                                        <p:tav tm="0">
                                          <p:val>
                                            <p:fltVal val="0"/>
                                          </p:val>
                                        </p:tav>
                                        <p:tav tm="100000">
                                          <p:val>
                                            <p:strVal val="#ppt_w"/>
                                          </p:val>
                                        </p:tav>
                                      </p:tavLst>
                                    </p:anim>
                                    <p:anim calcmode="lin" valueType="num">
                                      <p:cBhvr>
                                        <p:cTn id="76" dur="500" fill="hold"/>
                                        <p:tgtEl>
                                          <p:spTgt spid="245"/>
                                        </p:tgtEl>
                                        <p:attrNameLst>
                                          <p:attrName>ppt_h</p:attrName>
                                        </p:attrNameLst>
                                      </p:cBhvr>
                                      <p:tavLst>
                                        <p:tav tm="0">
                                          <p:val>
                                            <p:fltVal val="0"/>
                                          </p:val>
                                        </p:tav>
                                        <p:tav tm="100000">
                                          <p:val>
                                            <p:strVal val="#ppt_h"/>
                                          </p:val>
                                        </p:tav>
                                      </p:tavLst>
                                    </p:anim>
                                    <p:animEffect transition="in" filter="fade">
                                      <p:cBhvr>
                                        <p:cTn id="77" dur="500"/>
                                        <p:tgtEl>
                                          <p:spTgt spid="24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4"/>
                                        </p:tgtEl>
                                        <p:attrNameLst>
                                          <p:attrName>style.visibility</p:attrName>
                                        </p:attrNameLst>
                                      </p:cBhvr>
                                      <p:to>
                                        <p:strVal val="visible"/>
                                      </p:to>
                                    </p:set>
                                    <p:anim calcmode="lin" valueType="num">
                                      <p:cBhvr>
                                        <p:cTn id="80" dur="500" fill="hold"/>
                                        <p:tgtEl>
                                          <p:spTgt spid="254"/>
                                        </p:tgtEl>
                                        <p:attrNameLst>
                                          <p:attrName>ppt_w</p:attrName>
                                        </p:attrNameLst>
                                      </p:cBhvr>
                                      <p:tavLst>
                                        <p:tav tm="0">
                                          <p:val>
                                            <p:fltVal val="0"/>
                                          </p:val>
                                        </p:tav>
                                        <p:tav tm="100000">
                                          <p:val>
                                            <p:strVal val="#ppt_w"/>
                                          </p:val>
                                        </p:tav>
                                      </p:tavLst>
                                    </p:anim>
                                    <p:anim calcmode="lin" valueType="num">
                                      <p:cBhvr>
                                        <p:cTn id="81" dur="500" fill="hold"/>
                                        <p:tgtEl>
                                          <p:spTgt spid="254"/>
                                        </p:tgtEl>
                                        <p:attrNameLst>
                                          <p:attrName>ppt_h</p:attrName>
                                        </p:attrNameLst>
                                      </p:cBhvr>
                                      <p:tavLst>
                                        <p:tav tm="0">
                                          <p:val>
                                            <p:fltVal val="0"/>
                                          </p:val>
                                        </p:tav>
                                        <p:tav tm="100000">
                                          <p:val>
                                            <p:strVal val="#ppt_h"/>
                                          </p:val>
                                        </p:tav>
                                      </p:tavLst>
                                    </p:anim>
                                    <p:animEffect transition="in" filter="fade">
                                      <p:cBhvr>
                                        <p:cTn id="82" dur="500"/>
                                        <p:tgtEl>
                                          <p:spTgt spid="25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46"/>
                                        </p:tgtEl>
                                        <p:attrNameLst>
                                          <p:attrName>style.visibility</p:attrName>
                                        </p:attrNameLst>
                                      </p:cBhvr>
                                      <p:to>
                                        <p:strVal val="visible"/>
                                      </p:to>
                                    </p:set>
                                    <p:anim calcmode="lin" valueType="num">
                                      <p:cBhvr>
                                        <p:cTn id="85" dur="500" fill="hold"/>
                                        <p:tgtEl>
                                          <p:spTgt spid="246"/>
                                        </p:tgtEl>
                                        <p:attrNameLst>
                                          <p:attrName>ppt_w</p:attrName>
                                        </p:attrNameLst>
                                      </p:cBhvr>
                                      <p:tavLst>
                                        <p:tav tm="0">
                                          <p:val>
                                            <p:fltVal val="0"/>
                                          </p:val>
                                        </p:tav>
                                        <p:tav tm="100000">
                                          <p:val>
                                            <p:strVal val="#ppt_w"/>
                                          </p:val>
                                        </p:tav>
                                      </p:tavLst>
                                    </p:anim>
                                    <p:anim calcmode="lin" valueType="num">
                                      <p:cBhvr>
                                        <p:cTn id="86" dur="500" fill="hold"/>
                                        <p:tgtEl>
                                          <p:spTgt spid="246"/>
                                        </p:tgtEl>
                                        <p:attrNameLst>
                                          <p:attrName>ppt_h</p:attrName>
                                        </p:attrNameLst>
                                      </p:cBhvr>
                                      <p:tavLst>
                                        <p:tav tm="0">
                                          <p:val>
                                            <p:fltVal val="0"/>
                                          </p:val>
                                        </p:tav>
                                        <p:tav tm="100000">
                                          <p:val>
                                            <p:strVal val="#ppt_h"/>
                                          </p:val>
                                        </p:tav>
                                      </p:tavLst>
                                    </p:anim>
                                    <p:animEffect transition="in" filter="fade">
                                      <p:cBhvr>
                                        <p:cTn id="87" dur="500"/>
                                        <p:tgtEl>
                                          <p:spTgt spid="2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4"/>
                                        </p:tgtEl>
                                        <p:attrNameLst>
                                          <p:attrName>style.visibility</p:attrName>
                                        </p:attrNameLst>
                                      </p:cBhvr>
                                      <p:to>
                                        <p:strVal val="visible"/>
                                      </p:to>
                                    </p:set>
                                    <p:anim calcmode="lin" valueType="num">
                                      <p:cBhvr>
                                        <p:cTn id="90" dur="500" fill="hold"/>
                                        <p:tgtEl>
                                          <p:spTgt spid="284"/>
                                        </p:tgtEl>
                                        <p:attrNameLst>
                                          <p:attrName>ppt_w</p:attrName>
                                        </p:attrNameLst>
                                      </p:cBhvr>
                                      <p:tavLst>
                                        <p:tav tm="0">
                                          <p:val>
                                            <p:fltVal val="0"/>
                                          </p:val>
                                        </p:tav>
                                        <p:tav tm="100000">
                                          <p:val>
                                            <p:strVal val="#ppt_w"/>
                                          </p:val>
                                        </p:tav>
                                      </p:tavLst>
                                    </p:anim>
                                    <p:anim calcmode="lin" valueType="num">
                                      <p:cBhvr>
                                        <p:cTn id="91" dur="500" fill="hold"/>
                                        <p:tgtEl>
                                          <p:spTgt spid="284"/>
                                        </p:tgtEl>
                                        <p:attrNameLst>
                                          <p:attrName>ppt_h</p:attrName>
                                        </p:attrNameLst>
                                      </p:cBhvr>
                                      <p:tavLst>
                                        <p:tav tm="0">
                                          <p:val>
                                            <p:fltVal val="0"/>
                                          </p:val>
                                        </p:tav>
                                        <p:tav tm="100000">
                                          <p:val>
                                            <p:strVal val="#ppt_h"/>
                                          </p:val>
                                        </p:tav>
                                      </p:tavLst>
                                    </p:anim>
                                    <p:animEffect transition="in" filter="fade">
                                      <p:cBhvr>
                                        <p:cTn id="92" dur="500"/>
                                        <p:tgtEl>
                                          <p:spTgt spid="28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11"/>
                                        </p:tgtEl>
                                        <p:attrNameLst>
                                          <p:attrName>style.visibility</p:attrName>
                                        </p:attrNameLst>
                                      </p:cBhvr>
                                      <p:to>
                                        <p:strVal val="visible"/>
                                      </p:to>
                                    </p:set>
                                    <p:anim calcmode="lin" valueType="num">
                                      <p:cBhvr>
                                        <p:cTn id="95" dur="500" fill="hold"/>
                                        <p:tgtEl>
                                          <p:spTgt spid="211"/>
                                        </p:tgtEl>
                                        <p:attrNameLst>
                                          <p:attrName>ppt_w</p:attrName>
                                        </p:attrNameLst>
                                      </p:cBhvr>
                                      <p:tavLst>
                                        <p:tav tm="0">
                                          <p:val>
                                            <p:fltVal val="0"/>
                                          </p:val>
                                        </p:tav>
                                        <p:tav tm="100000">
                                          <p:val>
                                            <p:strVal val="#ppt_w"/>
                                          </p:val>
                                        </p:tav>
                                      </p:tavLst>
                                    </p:anim>
                                    <p:anim calcmode="lin" valueType="num">
                                      <p:cBhvr>
                                        <p:cTn id="96" dur="500" fill="hold"/>
                                        <p:tgtEl>
                                          <p:spTgt spid="211"/>
                                        </p:tgtEl>
                                        <p:attrNameLst>
                                          <p:attrName>ppt_h</p:attrName>
                                        </p:attrNameLst>
                                      </p:cBhvr>
                                      <p:tavLst>
                                        <p:tav tm="0">
                                          <p:val>
                                            <p:fltVal val="0"/>
                                          </p:val>
                                        </p:tav>
                                        <p:tav tm="100000">
                                          <p:val>
                                            <p:strVal val="#ppt_h"/>
                                          </p:val>
                                        </p:tav>
                                      </p:tavLst>
                                    </p:anim>
                                    <p:animEffect transition="in" filter="fade">
                                      <p:cBhvr>
                                        <p:cTn id="97" dur="500"/>
                                        <p:tgtEl>
                                          <p:spTgt spid="21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3"/>
                                        </p:tgtEl>
                                        <p:attrNameLst>
                                          <p:attrName>style.visibility</p:attrName>
                                        </p:attrNameLst>
                                      </p:cBhvr>
                                      <p:to>
                                        <p:strVal val="visible"/>
                                      </p:to>
                                    </p:set>
                                    <p:anim calcmode="lin" valueType="num">
                                      <p:cBhvr>
                                        <p:cTn id="100" dur="500" fill="hold"/>
                                        <p:tgtEl>
                                          <p:spTgt spid="213"/>
                                        </p:tgtEl>
                                        <p:attrNameLst>
                                          <p:attrName>ppt_w</p:attrName>
                                        </p:attrNameLst>
                                      </p:cBhvr>
                                      <p:tavLst>
                                        <p:tav tm="0">
                                          <p:val>
                                            <p:fltVal val="0"/>
                                          </p:val>
                                        </p:tav>
                                        <p:tav tm="100000">
                                          <p:val>
                                            <p:strVal val="#ppt_w"/>
                                          </p:val>
                                        </p:tav>
                                      </p:tavLst>
                                    </p:anim>
                                    <p:anim calcmode="lin" valueType="num">
                                      <p:cBhvr>
                                        <p:cTn id="101" dur="500" fill="hold"/>
                                        <p:tgtEl>
                                          <p:spTgt spid="213"/>
                                        </p:tgtEl>
                                        <p:attrNameLst>
                                          <p:attrName>ppt_h</p:attrName>
                                        </p:attrNameLst>
                                      </p:cBhvr>
                                      <p:tavLst>
                                        <p:tav tm="0">
                                          <p:val>
                                            <p:fltVal val="0"/>
                                          </p:val>
                                        </p:tav>
                                        <p:tav tm="100000">
                                          <p:val>
                                            <p:strVal val="#ppt_h"/>
                                          </p:val>
                                        </p:tav>
                                      </p:tavLst>
                                    </p:anim>
                                    <p:animEffect transition="in" filter="fade">
                                      <p:cBhvr>
                                        <p:cTn id="102" dur="500"/>
                                        <p:tgtEl>
                                          <p:spTgt spid="21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10"/>
                                        </p:tgtEl>
                                        <p:attrNameLst>
                                          <p:attrName>style.visibility</p:attrName>
                                        </p:attrNameLst>
                                      </p:cBhvr>
                                      <p:to>
                                        <p:strVal val="visible"/>
                                      </p:to>
                                    </p:set>
                                    <p:anim calcmode="lin" valueType="num">
                                      <p:cBhvr>
                                        <p:cTn id="105" dur="500" fill="hold"/>
                                        <p:tgtEl>
                                          <p:spTgt spid="210"/>
                                        </p:tgtEl>
                                        <p:attrNameLst>
                                          <p:attrName>ppt_w</p:attrName>
                                        </p:attrNameLst>
                                      </p:cBhvr>
                                      <p:tavLst>
                                        <p:tav tm="0">
                                          <p:val>
                                            <p:fltVal val="0"/>
                                          </p:val>
                                        </p:tav>
                                        <p:tav tm="100000">
                                          <p:val>
                                            <p:strVal val="#ppt_w"/>
                                          </p:val>
                                        </p:tav>
                                      </p:tavLst>
                                    </p:anim>
                                    <p:anim calcmode="lin" valueType="num">
                                      <p:cBhvr>
                                        <p:cTn id="106" dur="500" fill="hold"/>
                                        <p:tgtEl>
                                          <p:spTgt spid="210"/>
                                        </p:tgtEl>
                                        <p:attrNameLst>
                                          <p:attrName>ppt_h</p:attrName>
                                        </p:attrNameLst>
                                      </p:cBhvr>
                                      <p:tavLst>
                                        <p:tav tm="0">
                                          <p:val>
                                            <p:fltVal val="0"/>
                                          </p:val>
                                        </p:tav>
                                        <p:tav tm="100000">
                                          <p:val>
                                            <p:strVal val="#ppt_h"/>
                                          </p:val>
                                        </p:tav>
                                      </p:tavLst>
                                    </p:anim>
                                    <p:animEffect transition="in" filter="fade">
                                      <p:cBhvr>
                                        <p:cTn id="107" dur="500"/>
                                        <p:tgtEl>
                                          <p:spTgt spid="21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14"/>
                                        </p:tgtEl>
                                        <p:attrNameLst>
                                          <p:attrName>style.visibility</p:attrName>
                                        </p:attrNameLst>
                                      </p:cBhvr>
                                      <p:to>
                                        <p:strVal val="visible"/>
                                      </p:to>
                                    </p:set>
                                    <p:anim calcmode="lin" valueType="num">
                                      <p:cBhvr>
                                        <p:cTn id="110" dur="500" fill="hold"/>
                                        <p:tgtEl>
                                          <p:spTgt spid="214"/>
                                        </p:tgtEl>
                                        <p:attrNameLst>
                                          <p:attrName>ppt_w</p:attrName>
                                        </p:attrNameLst>
                                      </p:cBhvr>
                                      <p:tavLst>
                                        <p:tav tm="0">
                                          <p:val>
                                            <p:fltVal val="0"/>
                                          </p:val>
                                        </p:tav>
                                        <p:tav tm="100000">
                                          <p:val>
                                            <p:strVal val="#ppt_w"/>
                                          </p:val>
                                        </p:tav>
                                      </p:tavLst>
                                    </p:anim>
                                    <p:anim calcmode="lin" valueType="num">
                                      <p:cBhvr>
                                        <p:cTn id="111" dur="500" fill="hold"/>
                                        <p:tgtEl>
                                          <p:spTgt spid="214"/>
                                        </p:tgtEl>
                                        <p:attrNameLst>
                                          <p:attrName>ppt_h</p:attrName>
                                        </p:attrNameLst>
                                      </p:cBhvr>
                                      <p:tavLst>
                                        <p:tav tm="0">
                                          <p:val>
                                            <p:fltVal val="0"/>
                                          </p:val>
                                        </p:tav>
                                        <p:tav tm="100000">
                                          <p:val>
                                            <p:strVal val="#ppt_h"/>
                                          </p:val>
                                        </p:tav>
                                      </p:tavLst>
                                    </p:anim>
                                    <p:animEffect transition="in" filter="fade">
                                      <p:cBhvr>
                                        <p:cTn id="112" dur="500"/>
                                        <p:tgtEl>
                                          <p:spTgt spid="214"/>
                                        </p:tgtEl>
                                      </p:cBhvr>
                                    </p:animEffect>
                                  </p:childTnLst>
                                </p:cTn>
                              </p:par>
                              <p:par>
                                <p:cTn id="113" presetID="53" presetClass="entr" presetSubtype="16" fill="hold" nodeType="withEffect">
                                  <p:stCondLst>
                                    <p:cond delay="0"/>
                                  </p:stCondLst>
                                  <p:childTnLst>
                                    <p:set>
                                      <p:cBhvr>
                                        <p:cTn id="114" dur="1" fill="hold">
                                          <p:stCondLst>
                                            <p:cond delay="0"/>
                                          </p:stCondLst>
                                        </p:cTn>
                                        <p:tgtEl>
                                          <p:spTgt spid="216"/>
                                        </p:tgtEl>
                                        <p:attrNameLst>
                                          <p:attrName>style.visibility</p:attrName>
                                        </p:attrNameLst>
                                      </p:cBhvr>
                                      <p:to>
                                        <p:strVal val="visible"/>
                                      </p:to>
                                    </p:set>
                                    <p:anim calcmode="lin" valueType="num">
                                      <p:cBhvr>
                                        <p:cTn id="115" dur="500" fill="hold"/>
                                        <p:tgtEl>
                                          <p:spTgt spid="216"/>
                                        </p:tgtEl>
                                        <p:attrNameLst>
                                          <p:attrName>ppt_w</p:attrName>
                                        </p:attrNameLst>
                                      </p:cBhvr>
                                      <p:tavLst>
                                        <p:tav tm="0">
                                          <p:val>
                                            <p:fltVal val="0"/>
                                          </p:val>
                                        </p:tav>
                                        <p:tav tm="100000">
                                          <p:val>
                                            <p:strVal val="#ppt_w"/>
                                          </p:val>
                                        </p:tav>
                                      </p:tavLst>
                                    </p:anim>
                                    <p:anim calcmode="lin" valueType="num">
                                      <p:cBhvr>
                                        <p:cTn id="116" dur="500" fill="hold"/>
                                        <p:tgtEl>
                                          <p:spTgt spid="216"/>
                                        </p:tgtEl>
                                        <p:attrNameLst>
                                          <p:attrName>ppt_h</p:attrName>
                                        </p:attrNameLst>
                                      </p:cBhvr>
                                      <p:tavLst>
                                        <p:tav tm="0">
                                          <p:val>
                                            <p:fltVal val="0"/>
                                          </p:val>
                                        </p:tav>
                                        <p:tav tm="100000">
                                          <p:val>
                                            <p:strVal val="#ppt_h"/>
                                          </p:val>
                                        </p:tav>
                                      </p:tavLst>
                                    </p:anim>
                                    <p:animEffect transition="in" filter="fade">
                                      <p:cBhvr>
                                        <p:cTn id="117" dur="500"/>
                                        <p:tgtEl>
                                          <p:spTgt spid="21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88"/>
                                        </p:tgtEl>
                                        <p:attrNameLst>
                                          <p:attrName>style.visibility</p:attrName>
                                        </p:attrNameLst>
                                      </p:cBhvr>
                                      <p:to>
                                        <p:strVal val="visible"/>
                                      </p:to>
                                    </p:set>
                                    <p:anim calcmode="lin" valueType="num">
                                      <p:cBhvr>
                                        <p:cTn id="120" dur="500" fill="hold"/>
                                        <p:tgtEl>
                                          <p:spTgt spid="288"/>
                                        </p:tgtEl>
                                        <p:attrNameLst>
                                          <p:attrName>ppt_w</p:attrName>
                                        </p:attrNameLst>
                                      </p:cBhvr>
                                      <p:tavLst>
                                        <p:tav tm="0">
                                          <p:val>
                                            <p:fltVal val="0"/>
                                          </p:val>
                                        </p:tav>
                                        <p:tav tm="100000">
                                          <p:val>
                                            <p:strVal val="#ppt_w"/>
                                          </p:val>
                                        </p:tav>
                                      </p:tavLst>
                                    </p:anim>
                                    <p:anim calcmode="lin" valueType="num">
                                      <p:cBhvr>
                                        <p:cTn id="121" dur="500" fill="hold"/>
                                        <p:tgtEl>
                                          <p:spTgt spid="288"/>
                                        </p:tgtEl>
                                        <p:attrNameLst>
                                          <p:attrName>ppt_h</p:attrName>
                                        </p:attrNameLst>
                                      </p:cBhvr>
                                      <p:tavLst>
                                        <p:tav tm="0">
                                          <p:val>
                                            <p:fltVal val="0"/>
                                          </p:val>
                                        </p:tav>
                                        <p:tav tm="100000">
                                          <p:val>
                                            <p:strVal val="#ppt_h"/>
                                          </p:val>
                                        </p:tav>
                                      </p:tavLst>
                                    </p:anim>
                                    <p:animEffect transition="in" filter="fade">
                                      <p:cBhvr>
                                        <p:cTn id="122" dur="500"/>
                                        <p:tgtEl>
                                          <p:spTgt spid="28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89"/>
                                        </p:tgtEl>
                                        <p:attrNameLst>
                                          <p:attrName>style.visibility</p:attrName>
                                        </p:attrNameLst>
                                      </p:cBhvr>
                                      <p:to>
                                        <p:strVal val="visible"/>
                                      </p:to>
                                    </p:set>
                                    <p:anim calcmode="lin" valueType="num">
                                      <p:cBhvr>
                                        <p:cTn id="125" dur="500" fill="hold"/>
                                        <p:tgtEl>
                                          <p:spTgt spid="289"/>
                                        </p:tgtEl>
                                        <p:attrNameLst>
                                          <p:attrName>ppt_w</p:attrName>
                                        </p:attrNameLst>
                                      </p:cBhvr>
                                      <p:tavLst>
                                        <p:tav tm="0">
                                          <p:val>
                                            <p:fltVal val="0"/>
                                          </p:val>
                                        </p:tav>
                                        <p:tav tm="100000">
                                          <p:val>
                                            <p:strVal val="#ppt_w"/>
                                          </p:val>
                                        </p:tav>
                                      </p:tavLst>
                                    </p:anim>
                                    <p:anim calcmode="lin" valueType="num">
                                      <p:cBhvr>
                                        <p:cTn id="126" dur="500" fill="hold"/>
                                        <p:tgtEl>
                                          <p:spTgt spid="289"/>
                                        </p:tgtEl>
                                        <p:attrNameLst>
                                          <p:attrName>ppt_h</p:attrName>
                                        </p:attrNameLst>
                                      </p:cBhvr>
                                      <p:tavLst>
                                        <p:tav tm="0">
                                          <p:val>
                                            <p:fltVal val="0"/>
                                          </p:val>
                                        </p:tav>
                                        <p:tav tm="100000">
                                          <p:val>
                                            <p:strVal val="#ppt_h"/>
                                          </p:val>
                                        </p:tav>
                                      </p:tavLst>
                                    </p:anim>
                                    <p:animEffect transition="in" filter="fade">
                                      <p:cBhvr>
                                        <p:cTn id="127" dur="500"/>
                                        <p:tgtEl>
                                          <p:spTgt spid="289"/>
                                        </p:tgtEl>
                                      </p:cBhvr>
                                    </p:animEffect>
                                  </p:childTnLst>
                                </p:cTn>
                              </p:par>
                              <p:par>
                                <p:cTn id="128" presetID="53" presetClass="entr" presetSubtype="16" fill="hold" nodeType="withEffect">
                                  <p:stCondLst>
                                    <p:cond delay="0"/>
                                  </p:stCondLst>
                                  <p:childTnLst>
                                    <p:set>
                                      <p:cBhvr>
                                        <p:cTn id="129" dur="1" fill="hold">
                                          <p:stCondLst>
                                            <p:cond delay="0"/>
                                          </p:stCondLst>
                                        </p:cTn>
                                        <p:tgtEl>
                                          <p:spTgt spid="290"/>
                                        </p:tgtEl>
                                        <p:attrNameLst>
                                          <p:attrName>style.visibility</p:attrName>
                                        </p:attrNameLst>
                                      </p:cBhvr>
                                      <p:to>
                                        <p:strVal val="visible"/>
                                      </p:to>
                                    </p:set>
                                    <p:anim calcmode="lin" valueType="num">
                                      <p:cBhvr>
                                        <p:cTn id="130" dur="500" fill="hold"/>
                                        <p:tgtEl>
                                          <p:spTgt spid="290"/>
                                        </p:tgtEl>
                                        <p:attrNameLst>
                                          <p:attrName>ppt_w</p:attrName>
                                        </p:attrNameLst>
                                      </p:cBhvr>
                                      <p:tavLst>
                                        <p:tav tm="0">
                                          <p:val>
                                            <p:fltVal val="0"/>
                                          </p:val>
                                        </p:tav>
                                        <p:tav tm="100000">
                                          <p:val>
                                            <p:strVal val="#ppt_w"/>
                                          </p:val>
                                        </p:tav>
                                      </p:tavLst>
                                    </p:anim>
                                    <p:anim calcmode="lin" valueType="num">
                                      <p:cBhvr>
                                        <p:cTn id="131" dur="500" fill="hold"/>
                                        <p:tgtEl>
                                          <p:spTgt spid="290"/>
                                        </p:tgtEl>
                                        <p:attrNameLst>
                                          <p:attrName>ppt_h</p:attrName>
                                        </p:attrNameLst>
                                      </p:cBhvr>
                                      <p:tavLst>
                                        <p:tav tm="0">
                                          <p:val>
                                            <p:fltVal val="0"/>
                                          </p:val>
                                        </p:tav>
                                        <p:tav tm="100000">
                                          <p:val>
                                            <p:strVal val="#ppt_h"/>
                                          </p:val>
                                        </p:tav>
                                      </p:tavLst>
                                    </p:anim>
                                    <p:animEffect transition="in" filter="fade">
                                      <p:cBhvr>
                                        <p:cTn id="132" dur="500"/>
                                        <p:tgtEl>
                                          <p:spTgt spid="290"/>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191"/>
                                        </p:tgtEl>
                                        <p:attrNameLst>
                                          <p:attrName>style.visibility</p:attrName>
                                        </p:attrNameLst>
                                      </p:cBhvr>
                                      <p:to>
                                        <p:strVal val="visible"/>
                                      </p:to>
                                    </p:set>
                                    <p:anim calcmode="lin" valueType="num">
                                      <p:cBhvr>
                                        <p:cTn id="137" dur="500" fill="hold"/>
                                        <p:tgtEl>
                                          <p:spTgt spid="191"/>
                                        </p:tgtEl>
                                        <p:attrNameLst>
                                          <p:attrName>ppt_w</p:attrName>
                                        </p:attrNameLst>
                                      </p:cBhvr>
                                      <p:tavLst>
                                        <p:tav tm="0">
                                          <p:val>
                                            <p:fltVal val="0"/>
                                          </p:val>
                                        </p:tav>
                                        <p:tav tm="100000">
                                          <p:val>
                                            <p:strVal val="#ppt_w"/>
                                          </p:val>
                                        </p:tav>
                                      </p:tavLst>
                                    </p:anim>
                                    <p:anim calcmode="lin" valueType="num">
                                      <p:cBhvr>
                                        <p:cTn id="138" dur="500" fill="hold"/>
                                        <p:tgtEl>
                                          <p:spTgt spid="191"/>
                                        </p:tgtEl>
                                        <p:attrNameLst>
                                          <p:attrName>ppt_h</p:attrName>
                                        </p:attrNameLst>
                                      </p:cBhvr>
                                      <p:tavLst>
                                        <p:tav tm="0">
                                          <p:val>
                                            <p:fltVal val="0"/>
                                          </p:val>
                                        </p:tav>
                                        <p:tav tm="100000">
                                          <p:val>
                                            <p:strVal val="#ppt_h"/>
                                          </p:val>
                                        </p:tav>
                                      </p:tavLst>
                                    </p:anim>
                                    <p:animEffect transition="in" filter="fade">
                                      <p:cBhvr>
                                        <p:cTn id="139" dur="500"/>
                                        <p:tgtEl>
                                          <p:spTgt spid="191"/>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41"/>
                                        </p:tgtEl>
                                        <p:attrNameLst>
                                          <p:attrName>style.visibility</p:attrName>
                                        </p:attrNameLst>
                                      </p:cBhvr>
                                      <p:to>
                                        <p:strVal val="visible"/>
                                      </p:to>
                                    </p:set>
                                    <p:anim calcmode="lin" valueType="num">
                                      <p:cBhvr>
                                        <p:cTn id="142" dur="500" fill="hold"/>
                                        <p:tgtEl>
                                          <p:spTgt spid="341"/>
                                        </p:tgtEl>
                                        <p:attrNameLst>
                                          <p:attrName>ppt_w</p:attrName>
                                        </p:attrNameLst>
                                      </p:cBhvr>
                                      <p:tavLst>
                                        <p:tav tm="0">
                                          <p:val>
                                            <p:fltVal val="0"/>
                                          </p:val>
                                        </p:tav>
                                        <p:tav tm="100000">
                                          <p:val>
                                            <p:strVal val="#ppt_w"/>
                                          </p:val>
                                        </p:tav>
                                      </p:tavLst>
                                    </p:anim>
                                    <p:anim calcmode="lin" valueType="num">
                                      <p:cBhvr>
                                        <p:cTn id="143" dur="500" fill="hold"/>
                                        <p:tgtEl>
                                          <p:spTgt spid="341"/>
                                        </p:tgtEl>
                                        <p:attrNameLst>
                                          <p:attrName>ppt_h</p:attrName>
                                        </p:attrNameLst>
                                      </p:cBhvr>
                                      <p:tavLst>
                                        <p:tav tm="0">
                                          <p:val>
                                            <p:fltVal val="0"/>
                                          </p:val>
                                        </p:tav>
                                        <p:tav tm="100000">
                                          <p:val>
                                            <p:strVal val="#ppt_h"/>
                                          </p:val>
                                        </p:tav>
                                      </p:tavLst>
                                    </p:anim>
                                    <p:animEffect transition="in" filter="fade">
                                      <p:cBhvr>
                                        <p:cTn id="144" dur="500"/>
                                        <p:tgtEl>
                                          <p:spTgt spid="341"/>
                                        </p:tgtEl>
                                      </p:cBhvr>
                                    </p:animEffect>
                                  </p:childTnLst>
                                </p:cTn>
                              </p:par>
                              <p:par>
                                <p:cTn id="145" presetID="53" presetClass="entr" presetSubtype="16" fill="hold" nodeType="withEffect">
                                  <p:stCondLst>
                                    <p:cond delay="0"/>
                                  </p:stCondLst>
                                  <p:childTnLst>
                                    <p:set>
                                      <p:cBhvr>
                                        <p:cTn id="146" dur="1" fill="hold">
                                          <p:stCondLst>
                                            <p:cond delay="0"/>
                                          </p:stCondLst>
                                        </p:cTn>
                                        <p:tgtEl>
                                          <p:spTgt spid="185"/>
                                        </p:tgtEl>
                                        <p:attrNameLst>
                                          <p:attrName>style.visibility</p:attrName>
                                        </p:attrNameLst>
                                      </p:cBhvr>
                                      <p:to>
                                        <p:strVal val="visible"/>
                                      </p:to>
                                    </p:set>
                                    <p:anim calcmode="lin" valueType="num">
                                      <p:cBhvr>
                                        <p:cTn id="147" dur="500" fill="hold"/>
                                        <p:tgtEl>
                                          <p:spTgt spid="185"/>
                                        </p:tgtEl>
                                        <p:attrNameLst>
                                          <p:attrName>ppt_w</p:attrName>
                                        </p:attrNameLst>
                                      </p:cBhvr>
                                      <p:tavLst>
                                        <p:tav tm="0">
                                          <p:val>
                                            <p:fltVal val="0"/>
                                          </p:val>
                                        </p:tav>
                                        <p:tav tm="100000">
                                          <p:val>
                                            <p:strVal val="#ppt_w"/>
                                          </p:val>
                                        </p:tav>
                                      </p:tavLst>
                                    </p:anim>
                                    <p:anim calcmode="lin" valueType="num">
                                      <p:cBhvr>
                                        <p:cTn id="148" dur="500" fill="hold"/>
                                        <p:tgtEl>
                                          <p:spTgt spid="185"/>
                                        </p:tgtEl>
                                        <p:attrNameLst>
                                          <p:attrName>ppt_h</p:attrName>
                                        </p:attrNameLst>
                                      </p:cBhvr>
                                      <p:tavLst>
                                        <p:tav tm="0">
                                          <p:val>
                                            <p:fltVal val="0"/>
                                          </p:val>
                                        </p:tav>
                                        <p:tav tm="100000">
                                          <p:val>
                                            <p:strVal val="#ppt_h"/>
                                          </p:val>
                                        </p:tav>
                                      </p:tavLst>
                                    </p:anim>
                                    <p:animEffect transition="in" filter="fade">
                                      <p:cBhvr>
                                        <p:cTn id="149"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341" grpId="0" animBg="1"/>
      <p:bldP spid="180" grpId="0" animBg="1"/>
      <p:bldP spid="181" grpId="0" animBg="1"/>
      <p:bldP spid="182" grpId="0" animBg="1"/>
      <p:bldP spid="183" grpId="0"/>
      <p:bldP spid="184" grpId="0"/>
      <p:bldP spid="209" grpId="0" animBg="1"/>
      <p:bldP spid="210" grpId="0" animBg="1"/>
      <p:bldP spid="211" grpId="0" animBg="1"/>
      <p:bldP spid="212" grpId="0"/>
      <p:bldP spid="213" grpId="0"/>
      <p:bldP spid="214" grpId="0" animBg="1"/>
      <p:bldP spid="245" grpId="0" animBg="1"/>
      <p:bldP spid="246" grpId="0" animBg="1"/>
      <p:bldP spid="251" grpId="0" animBg="1"/>
      <p:bldP spid="254" grpId="0"/>
      <p:bldP spid="284" grpId="0"/>
      <p:bldP spid="288" grpId="0" animBg="1"/>
      <p:bldP spid="2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938210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50" name="think-cell Folie" r:id="rId5" imgW="338" imgH="338" progId="TCLayout.ActiveDocument.1">
                  <p:embed/>
                </p:oleObj>
              </mc:Choice>
              <mc:Fallback>
                <p:oleObj name="think-cell Folie" r:id="rId5" imgW="338" imgH="33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Rectangle 18"/>
          <p:cNvSpPr/>
          <p:nvPr/>
        </p:nvSpPr>
        <p:spPr>
          <a:xfrm>
            <a:off x="116378" y="549542"/>
            <a:ext cx="11947803" cy="5919497"/>
          </a:xfrm>
          <a:prstGeom prst="rect">
            <a:avLst/>
          </a:prstGeom>
          <a:solidFill>
            <a:srgbClr val="00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4" name="Titel 3"/>
          <p:cNvSpPr>
            <a:spLocks noGrp="1"/>
          </p:cNvSpPr>
          <p:nvPr>
            <p:ph type="title"/>
          </p:nvPr>
        </p:nvSpPr>
        <p:spPr/>
        <p:txBody>
          <a:bodyPr/>
          <a:lstStyle/>
          <a:p>
            <a:r>
              <a:rPr lang="en-US" dirty="0"/>
              <a:t/>
            </a:r>
            <a:br>
              <a:rPr lang="en-US" dirty="0"/>
            </a:br>
            <a:r>
              <a:rPr lang="en-US" dirty="0"/>
              <a:t/>
            </a:r>
            <a:br>
              <a:rPr lang="en-US" dirty="0"/>
            </a:br>
            <a:endParaRPr lang="en-US"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8</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45" name="TextBox 27"/>
          <p:cNvSpPr txBox="1"/>
          <p:nvPr/>
        </p:nvSpPr>
        <p:spPr>
          <a:xfrm>
            <a:off x="2714325" y="3013502"/>
            <a:ext cx="6582395" cy="830997"/>
          </a:xfrm>
          <a:prstGeom prst="rect">
            <a:avLst/>
          </a:prstGeom>
          <a:noFill/>
        </p:spPr>
        <p:txBody>
          <a:bodyPr wrap="square" lIns="0" tIns="0" rIns="0" bIns="0" rtlCol="0">
            <a:spAutoFit/>
          </a:bodyPr>
          <a:lstStyle/>
          <a:p>
            <a:pPr algn="ctr"/>
            <a:r>
              <a:rPr lang="en-US" sz="5400" b="1" dirty="0">
                <a:solidFill>
                  <a:schemeClr val="bg1"/>
                </a:solidFill>
                <a:latin typeface="+mj-lt"/>
              </a:rPr>
              <a:t>Demo Customer Portal</a:t>
            </a:r>
            <a:endParaRPr lang="de-DE" sz="5400" b="1" dirty="0">
              <a:solidFill>
                <a:schemeClr val="bg1"/>
              </a:solidFill>
              <a:latin typeface="+mj-lt"/>
            </a:endParaRPr>
          </a:p>
        </p:txBody>
      </p:sp>
    </p:spTree>
    <p:extLst>
      <p:ext uri="{BB962C8B-B14F-4D97-AF65-F5344CB8AC3E}">
        <p14:creationId xmlns:p14="http://schemas.microsoft.com/office/powerpoint/2010/main" val="379372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4193259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6" name="think-cell Folie" r:id="rId6" imgW="338" imgH="338" progId="TCLayout.ActiveDocument.1">
                  <p:embed/>
                </p:oleObj>
              </mc:Choice>
              <mc:Fallback>
                <p:oleObj name="think-cell Folie" r:id="rId6" imgW="338" imgH="338"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b="1" dirty="0">
              <a:latin typeface="Frutiger LT Std 87 ExtraBlk Cn" panose="020B0906030504030204"/>
              <a:ea typeface="+mj-ea"/>
              <a:cs typeface="+mj-cs"/>
              <a:sym typeface="Frutiger LT Std 87 ExtraBlk Cn" panose="020B0906030504030204"/>
            </a:endParaRPr>
          </a:p>
        </p:txBody>
      </p:sp>
      <p:sp>
        <p:nvSpPr>
          <p:cNvPr id="624" name="Rectangle 18"/>
          <p:cNvSpPr/>
          <p:nvPr/>
        </p:nvSpPr>
        <p:spPr>
          <a:xfrm>
            <a:off x="290405" y="1230725"/>
            <a:ext cx="11789498" cy="5376142"/>
          </a:xfrm>
          <a:prstGeom prst="rect">
            <a:avLst/>
          </a:prstGeom>
          <a:solidFill>
            <a:srgbClr val="00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500" dirty="0"/>
          </a:p>
        </p:txBody>
      </p:sp>
      <p:sp>
        <p:nvSpPr>
          <p:cNvPr id="629" name="Rechteck 628">
            <a:extLst>
              <a:ext uri="{FF2B5EF4-FFF2-40B4-BE49-F238E27FC236}">
                <a16:creationId xmlns:a16="http://schemas.microsoft.com/office/drawing/2014/main" xmlns="" id="{9AA23B06-C72E-5143-A8F4-7AC3648013A6}"/>
              </a:ext>
            </a:extLst>
          </p:cNvPr>
          <p:cNvSpPr/>
          <p:nvPr/>
        </p:nvSpPr>
        <p:spPr>
          <a:xfrm>
            <a:off x="4362695" y="4244905"/>
            <a:ext cx="2689707" cy="2234709"/>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27" name="Rechteck 626">
            <a:extLst>
              <a:ext uri="{FF2B5EF4-FFF2-40B4-BE49-F238E27FC236}">
                <a16:creationId xmlns:a16="http://schemas.microsoft.com/office/drawing/2014/main" xmlns="" id="{9AA23B06-C72E-5143-A8F4-7AC3648013A6}"/>
              </a:ext>
            </a:extLst>
          </p:cNvPr>
          <p:cNvSpPr/>
          <p:nvPr/>
        </p:nvSpPr>
        <p:spPr>
          <a:xfrm>
            <a:off x="619565" y="4244815"/>
            <a:ext cx="2646971" cy="2234799"/>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1" name="Title 38">
            <a:extLst>
              <a:ext uri="{FF2B5EF4-FFF2-40B4-BE49-F238E27FC236}">
                <a16:creationId xmlns:a16="http://schemas.microsoft.com/office/drawing/2014/main" xmlns="" id="{E9C064B8-9F6F-43B4-89B2-8EA7D0905FF4}"/>
              </a:ext>
            </a:extLst>
          </p:cNvPr>
          <p:cNvSpPr txBox="1">
            <a:spLocks/>
          </p:cNvSpPr>
          <p:nvPr/>
        </p:nvSpPr>
        <p:spPr>
          <a:xfrm>
            <a:off x="274683" y="277295"/>
            <a:ext cx="9325001" cy="731330"/>
          </a:xfrm>
          <a:prstGeom prst="rect">
            <a:avLst/>
          </a:prstGeom>
        </p:spPr>
        <p:txBody>
          <a:bodyPr vert="horz" wrap="square" lIns="0" tIns="0" rIns="0" bIns="0" rtlCol="0" anchor="b" anchorCtr="0">
            <a:noAutofit/>
          </a:bodyPr>
          <a:lstStyle>
            <a:lvl1pPr algn="l" defTabSz="806501" rtl="0" eaLnBrk="1" latinLnBrk="0" hangingPunct="1">
              <a:lnSpc>
                <a:spcPct val="90000"/>
              </a:lnSpc>
              <a:spcBef>
                <a:spcPct val="0"/>
              </a:spcBef>
              <a:buNone/>
              <a:defRPr sz="2600" b="0" kern="1200">
                <a:solidFill>
                  <a:schemeClr val="accent1"/>
                </a:solidFill>
                <a:latin typeface="Calibri Light" panose="020F0302020204030204" pitchFamily="34" charset="0"/>
                <a:ea typeface="+mj-ea"/>
                <a:cs typeface="Calibri Light" panose="020F0302020204030204" pitchFamily="34" charset="0"/>
              </a:defRPr>
            </a:lvl1pPr>
          </a:lstStyle>
          <a:p>
            <a:pPr defTabSz="806259"/>
            <a:endParaRPr lang="en-GB" sz="2599" dirty="0">
              <a:solidFill>
                <a:srgbClr val="0068A9"/>
              </a:solidFill>
            </a:endParaRPr>
          </a:p>
        </p:txBody>
      </p:sp>
      <p:sp>
        <p:nvSpPr>
          <p:cNvPr id="625" name="Rechteck 624">
            <a:extLst>
              <a:ext uri="{FF2B5EF4-FFF2-40B4-BE49-F238E27FC236}">
                <a16:creationId xmlns:a16="http://schemas.microsoft.com/office/drawing/2014/main" xmlns="" id="{9AA23B06-C72E-5143-A8F4-7AC3648013A6}"/>
              </a:ext>
            </a:extLst>
          </p:cNvPr>
          <p:cNvSpPr/>
          <p:nvPr/>
        </p:nvSpPr>
        <p:spPr>
          <a:xfrm>
            <a:off x="8276920" y="4244815"/>
            <a:ext cx="2660502" cy="2234799"/>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 name="Titel 3"/>
          <p:cNvSpPr>
            <a:spLocks noGrp="1"/>
          </p:cNvSpPr>
          <p:nvPr>
            <p:ph type="title"/>
          </p:nvPr>
        </p:nvSpPr>
        <p:spPr/>
        <p:txBody>
          <a:bodyPr/>
          <a:lstStyle/>
          <a:p>
            <a:r>
              <a:rPr lang="en-US" dirty="0"/>
              <a:t>Open Cinfoni Network Exchange Models &amp; Roles of Network Participants</a:t>
            </a:r>
            <a:br>
              <a:rPr lang="en-US" dirty="0"/>
            </a:br>
            <a:endParaRPr lang="en-US" dirty="0"/>
          </a:p>
        </p:txBody>
      </p:sp>
      <p:sp>
        <p:nvSpPr>
          <p:cNvPr id="2" name="Datumsplatzhalter 1"/>
          <p:cNvSpPr>
            <a:spLocks noGrp="1"/>
          </p:cNvSpPr>
          <p:nvPr>
            <p:ph type="dt" sz="half" idx="2"/>
          </p:nvPr>
        </p:nvSpPr>
        <p:spPr/>
        <p:txBody>
          <a:bodyPr/>
          <a:lstStyle/>
          <a:p>
            <a:r>
              <a:rPr lang="de-DE"/>
              <a:t>12.12.2019</a:t>
            </a:r>
          </a:p>
        </p:txBody>
      </p:sp>
      <p:sp>
        <p:nvSpPr>
          <p:cNvPr id="5" name="Foliennummernplatzhalter 4"/>
          <p:cNvSpPr>
            <a:spLocks noGrp="1"/>
          </p:cNvSpPr>
          <p:nvPr>
            <p:ph type="sldNum" sz="quarter" idx="4"/>
          </p:nvPr>
        </p:nvSpPr>
        <p:spPr/>
        <p:txBody>
          <a:bodyPr/>
          <a:lstStyle/>
          <a:p>
            <a:fld id="{A5FE0BE9-2605-47C0-8F30-F383CC1BC3CC}" type="slidenum">
              <a:rPr lang="de-DE" smtClean="0"/>
              <a:pPr/>
              <a:t>9</a:t>
            </a:fld>
            <a:endParaRPr lang="de-DE" dirty="0"/>
          </a:p>
        </p:txBody>
      </p:sp>
      <p:sp>
        <p:nvSpPr>
          <p:cNvPr id="3" name="Fußzeilenplatzhalter 2"/>
          <p:cNvSpPr>
            <a:spLocks noGrp="1"/>
          </p:cNvSpPr>
          <p:nvPr>
            <p:ph type="ftr" sz="quarter" idx="3"/>
          </p:nvPr>
        </p:nvSpPr>
        <p:spPr/>
        <p:txBody>
          <a:bodyPr/>
          <a:lstStyle/>
          <a:p>
            <a:r>
              <a:rPr lang="en-US"/>
              <a:t>| Arvato Financial Solutions | Cinfoni Network | ATEL                                                                                                  - CONFIDENTIAL -</a:t>
            </a:r>
            <a:endParaRPr lang="de-DE" dirty="0"/>
          </a:p>
        </p:txBody>
      </p:sp>
      <p:sp>
        <p:nvSpPr>
          <p:cNvPr id="8" name="Rechteck 7">
            <a:extLst>
              <a:ext uri="{FF2B5EF4-FFF2-40B4-BE49-F238E27FC236}">
                <a16:creationId xmlns:a16="http://schemas.microsoft.com/office/drawing/2014/main" xmlns="" id="{03713919-0870-0945-AB48-CFB65D9D9C58}"/>
              </a:ext>
            </a:extLst>
          </p:cNvPr>
          <p:cNvSpPr/>
          <p:nvPr/>
        </p:nvSpPr>
        <p:spPr>
          <a:xfrm>
            <a:off x="2358122" y="1384397"/>
            <a:ext cx="7596911" cy="2288398"/>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9" name="TextBox 26">
            <a:extLst>
              <a:ext uri="{FF2B5EF4-FFF2-40B4-BE49-F238E27FC236}">
                <a16:creationId xmlns:a16="http://schemas.microsoft.com/office/drawing/2014/main" xmlns="" id="{6A8ED835-B507-DD4F-AAE7-FD16C1BC1BBF}"/>
              </a:ext>
            </a:extLst>
          </p:cNvPr>
          <p:cNvSpPr txBox="1"/>
          <p:nvPr/>
        </p:nvSpPr>
        <p:spPr>
          <a:xfrm>
            <a:off x="7235030" y="3848540"/>
            <a:ext cx="4616726" cy="434713"/>
          </a:xfrm>
          <a:prstGeom prst="rect">
            <a:avLst/>
          </a:prstGeom>
          <a:noFill/>
          <a:ln>
            <a:noFill/>
          </a:ln>
        </p:spPr>
        <p:txBody>
          <a:bodyPr wrap="square" lIns="144000" tIns="36000" rIns="144000" bIns="36000" rtlCol="0" anchor="t">
            <a:noAutofit/>
          </a:bodyPr>
          <a:lstStyle/>
          <a:p>
            <a:pPr algn="ctr">
              <a:defRPr/>
            </a:pPr>
            <a:r>
              <a:rPr lang="en-SG" b="1" kern="0" spc="-30" dirty="0">
                <a:solidFill>
                  <a:schemeClr val="bg1"/>
                </a:solidFill>
                <a:latin typeface="Arial" panose="020B0604020202020204" pitchFamily="34" charset="0"/>
                <a:cs typeface="Arial" panose="020B0604020202020204" pitchFamily="34" charset="0"/>
              </a:rPr>
              <a:t>P2P Network</a:t>
            </a:r>
            <a:br>
              <a:rPr lang="en-SG" b="1" kern="0" spc="-30" dirty="0">
                <a:solidFill>
                  <a:schemeClr val="bg1"/>
                </a:solidFill>
                <a:latin typeface="Arial" panose="020B0604020202020204" pitchFamily="34" charset="0"/>
                <a:cs typeface="Arial" panose="020B0604020202020204" pitchFamily="34" charset="0"/>
              </a:rPr>
            </a:br>
            <a:endParaRPr lang="en-SG" kern="0" spc="-30" dirty="0">
              <a:solidFill>
                <a:schemeClr val="bg1"/>
              </a:solidFill>
              <a:latin typeface="Arial" panose="020B0604020202020204" pitchFamily="34" charset="0"/>
              <a:cs typeface="Arial" panose="020B0604020202020204" pitchFamily="34" charset="0"/>
            </a:endParaRPr>
          </a:p>
        </p:txBody>
      </p:sp>
      <p:cxnSp>
        <p:nvCxnSpPr>
          <p:cNvPr id="10" name="Straight Connector 104">
            <a:extLst>
              <a:ext uri="{FF2B5EF4-FFF2-40B4-BE49-F238E27FC236}">
                <a16:creationId xmlns:a16="http://schemas.microsoft.com/office/drawing/2014/main" xmlns="" id="{78EE6097-B6B4-FD4C-AFAF-30B357FAC69F}"/>
              </a:ext>
            </a:extLst>
          </p:cNvPr>
          <p:cNvCxnSpPr/>
          <p:nvPr/>
        </p:nvCxnSpPr>
        <p:spPr>
          <a:xfrm>
            <a:off x="387355" y="3773254"/>
            <a:ext cx="11464401" cy="0"/>
          </a:xfrm>
          <a:prstGeom prst="line">
            <a:avLst/>
          </a:prstGeom>
          <a:noFill/>
          <a:ln w="9525" cap="flat" cmpd="sng" algn="ctr">
            <a:solidFill>
              <a:srgbClr val="AFBED2"/>
            </a:solidFill>
            <a:prstDash val="solid"/>
          </a:ln>
          <a:effectLst/>
        </p:spPr>
      </p:cxnSp>
      <p:grpSp>
        <p:nvGrpSpPr>
          <p:cNvPr id="12" name="Gruppieren 11"/>
          <p:cNvGrpSpPr/>
          <p:nvPr/>
        </p:nvGrpSpPr>
        <p:grpSpPr>
          <a:xfrm>
            <a:off x="935059" y="4276619"/>
            <a:ext cx="1911422" cy="2178421"/>
            <a:chOff x="627597" y="4009646"/>
            <a:chExt cx="2015783" cy="2386184"/>
          </a:xfrm>
        </p:grpSpPr>
        <p:cxnSp>
          <p:nvCxnSpPr>
            <p:cNvPr id="13" name="Straight Connector 32">
              <a:extLst>
                <a:ext uri="{FF2B5EF4-FFF2-40B4-BE49-F238E27FC236}">
                  <a16:creationId xmlns:a16="http://schemas.microsoft.com/office/drawing/2014/main" xmlns="" id="{7B9A0AD6-52D9-E740-A1C3-8685764DF45F}"/>
                </a:ext>
              </a:extLst>
            </p:cNvPr>
            <p:cNvCxnSpPr>
              <a:cxnSpLocks/>
              <a:endCxn id="71" idx="1"/>
            </p:cNvCxnSpPr>
            <p:nvPr/>
          </p:nvCxnSpPr>
          <p:spPr>
            <a:xfrm>
              <a:off x="884174" y="4301365"/>
              <a:ext cx="904764" cy="1343965"/>
            </a:xfrm>
            <a:prstGeom prst="line">
              <a:avLst/>
            </a:prstGeom>
            <a:noFill/>
            <a:ln w="9525" cap="flat" cmpd="sng" algn="ctr">
              <a:solidFill>
                <a:srgbClr val="002D64"/>
              </a:solidFill>
              <a:prstDash val="dash"/>
            </a:ln>
            <a:effectLst/>
          </p:spPr>
        </p:cxnSp>
        <p:cxnSp>
          <p:nvCxnSpPr>
            <p:cNvPr id="14" name="Straight Connector 32">
              <a:extLst>
                <a:ext uri="{FF2B5EF4-FFF2-40B4-BE49-F238E27FC236}">
                  <a16:creationId xmlns:a16="http://schemas.microsoft.com/office/drawing/2014/main" xmlns="" id="{7B9A0AD6-52D9-E740-A1C3-8685764DF45F}"/>
                </a:ext>
              </a:extLst>
            </p:cNvPr>
            <p:cNvCxnSpPr>
              <a:cxnSpLocks/>
              <a:stCxn id="78" idx="17"/>
              <a:endCxn id="46" idx="24"/>
            </p:cNvCxnSpPr>
            <p:nvPr/>
          </p:nvCxnSpPr>
          <p:spPr>
            <a:xfrm>
              <a:off x="808351" y="4277301"/>
              <a:ext cx="921779" cy="455703"/>
            </a:xfrm>
            <a:prstGeom prst="line">
              <a:avLst/>
            </a:prstGeom>
            <a:noFill/>
            <a:ln w="9525" cap="flat" cmpd="sng" algn="ctr">
              <a:solidFill>
                <a:srgbClr val="002D64"/>
              </a:solidFill>
              <a:prstDash val="dash"/>
            </a:ln>
            <a:effectLst/>
          </p:spPr>
        </p:cxnSp>
        <p:cxnSp>
          <p:nvCxnSpPr>
            <p:cNvPr id="15" name="Straight Connector 45">
              <a:extLst>
                <a:ext uri="{FF2B5EF4-FFF2-40B4-BE49-F238E27FC236}">
                  <a16:creationId xmlns:a16="http://schemas.microsoft.com/office/drawing/2014/main" xmlns="" id="{1643932A-DC18-EE46-9FA1-95A074708A5E}"/>
                </a:ext>
              </a:extLst>
            </p:cNvPr>
            <p:cNvCxnSpPr>
              <a:cxnSpLocks/>
              <a:stCxn id="64" idx="29"/>
              <a:endCxn id="46" idx="18"/>
            </p:cNvCxnSpPr>
            <p:nvPr/>
          </p:nvCxnSpPr>
          <p:spPr>
            <a:xfrm flipH="1" flipV="1">
              <a:off x="1718695" y="4733004"/>
              <a:ext cx="88787" cy="891953"/>
            </a:xfrm>
            <a:prstGeom prst="line">
              <a:avLst/>
            </a:prstGeom>
            <a:noFill/>
            <a:ln w="9525" cap="flat" cmpd="sng" algn="ctr">
              <a:solidFill>
                <a:srgbClr val="002D64"/>
              </a:solidFill>
              <a:prstDash val="solid"/>
            </a:ln>
            <a:effectLst/>
          </p:spPr>
        </p:cxnSp>
        <p:cxnSp>
          <p:nvCxnSpPr>
            <p:cNvPr id="16" name="Straight Connector 45">
              <a:extLst>
                <a:ext uri="{FF2B5EF4-FFF2-40B4-BE49-F238E27FC236}">
                  <a16:creationId xmlns:a16="http://schemas.microsoft.com/office/drawing/2014/main" xmlns="" id="{1643932A-DC18-EE46-9FA1-95A074708A5E}"/>
                </a:ext>
              </a:extLst>
            </p:cNvPr>
            <p:cNvCxnSpPr>
              <a:cxnSpLocks/>
            </p:cNvCxnSpPr>
            <p:nvPr/>
          </p:nvCxnSpPr>
          <p:spPr>
            <a:xfrm flipH="1" flipV="1">
              <a:off x="1847744" y="5659088"/>
              <a:ext cx="275914" cy="556086"/>
            </a:xfrm>
            <a:prstGeom prst="line">
              <a:avLst/>
            </a:prstGeom>
            <a:noFill/>
            <a:ln w="9525" cap="flat" cmpd="sng" algn="ctr">
              <a:solidFill>
                <a:srgbClr val="002D64"/>
              </a:solidFill>
              <a:prstDash val="solid"/>
            </a:ln>
            <a:effectLst/>
          </p:spPr>
        </p:cxnSp>
        <p:cxnSp>
          <p:nvCxnSpPr>
            <p:cNvPr id="17" name="Straight Connector 45">
              <a:extLst>
                <a:ext uri="{FF2B5EF4-FFF2-40B4-BE49-F238E27FC236}">
                  <a16:creationId xmlns:a16="http://schemas.microsoft.com/office/drawing/2014/main" xmlns="" id="{1643932A-DC18-EE46-9FA1-95A074708A5E}"/>
                </a:ext>
              </a:extLst>
            </p:cNvPr>
            <p:cNvCxnSpPr>
              <a:cxnSpLocks/>
              <a:stCxn id="49" idx="16"/>
              <a:endCxn id="64" idx="32"/>
            </p:cNvCxnSpPr>
            <p:nvPr/>
          </p:nvCxnSpPr>
          <p:spPr>
            <a:xfrm flipV="1">
              <a:off x="1480212" y="5619872"/>
              <a:ext cx="345276" cy="501497"/>
            </a:xfrm>
            <a:prstGeom prst="line">
              <a:avLst/>
            </a:prstGeom>
            <a:noFill/>
            <a:ln w="9525" cap="flat" cmpd="sng" algn="ctr">
              <a:solidFill>
                <a:srgbClr val="002D64"/>
              </a:solidFill>
              <a:prstDash val="solid"/>
            </a:ln>
            <a:effectLst/>
          </p:spPr>
        </p:cxnSp>
        <p:cxnSp>
          <p:nvCxnSpPr>
            <p:cNvPr id="18" name="Straight Connector 45">
              <a:extLst>
                <a:ext uri="{FF2B5EF4-FFF2-40B4-BE49-F238E27FC236}">
                  <a16:creationId xmlns:a16="http://schemas.microsoft.com/office/drawing/2014/main" xmlns="" id="{1643932A-DC18-EE46-9FA1-95A074708A5E}"/>
                </a:ext>
              </a:extLst>
            </p:cNvPr>
            <p:cNvCxnSpPr>
              <a:cxnSpLocks/>
              <a:stCxn id="60" idx="3"/>
              <a:endCxn id="71" idx="1"/>
            </p:cNvCxnSpPr>
            <p:nvPr/>
          </p:nvCxnSpPr>
          <p:spPr>
            <a:xfrm flipH="1">
              <a:off x="1788939" y="4868951"/>
              <a:ext cx="613899" cy="776379"/>
            </a:xfrm>
            <a:prstGeom prst="line">
              <a:avLst/>
            </a:prstGeom>
            <a:noFill/>
            <a:ln w="9525" cap="flat" cmpd="sng" algn="ctr">
              <a:solidFill>
                <a:srgbClr val="002D64"/>
              </a:solidFill>
              <a:prstDash val="solid"/>
            </a:ln>
            <a:effectLst/>
          </p:spPr>
        </p:cxnSp>
        <p:cxnSp>
          <p:nvCxnSpPr>
            <p:cNvPr id="19" name="Straight Connector 45">
              <a:extLst>
                <a:ext uri="{FF2B5EF4-FFF2-40B4-BE49-F238E27FC236}">
                  <a16:creationId xmlns:a16="http://schemas.microsoft.com/office/drawing/2014/main" xmlns="" id="{1643932A-DC18-EE46-9FA1-95A074708A5E}"/>
                </a:ext>
              </a:extLst>
            </p:cNvPr>
            <p:cNvCxnSpPr>
              <a:cxnSpLocks/>
              <a:stCxn id="71" idx="1"/>
              <a:endCxn id="84" idx="22"/>
            </p:cNvCxnSpPr>
            <p:nvPr/>
          </p:nvCxnSpPr>
          <p:spPr>
            <a:xfrm flipH="1" flipV="1">
              <a:off x="933037" y="5096723"/>
              <a:ext cx="855901" cy="548608"/>
            </a:xfrm>
            <a:prstGeom prst="line">
              <a:avLst/>
            </a:prstGeom>
            <a:noFill/>
            <a:ln w="9525" cap="flat" cmpd="sng" algn="ctr">
              <a:solidFill>
                <a:srgbClr val="002D64"/>
              </a:solidFill>
              <a:prstDash val="solid"/>
            </a:ln>
            <a:effectLst/>
          </p:spPr>
        </p:cxnSp>
        <p:grpSp>
          <p:nvGrpSpPr>
            <p:cNvPr id="20" name="Gruppieren 19"/>
            <p:cNvGrpSpPr/>
            <p:nvPr/>
          </p:nvGrpSpPr>
          <p:grpSpPr>
            <a:xfrm>
              <a:off x="679020" y="4738623"/>
              <a:ext cx="471648" cy="473969"/>
              <a:chOff x="559928" y="2311123"/>
              <a:chExt cx="322355" cy="323941"/>
            </a:xfrm>
          </p:grpSpPr>
          <p:sp>
            <p:nvSpPr>
              <p:cNvPr id="79"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80" name="Gruppieren 79"/>
              <p:cNvGrpSpPr/>
              <p:nvPr/>
            </p:nvGrpSpPr>
            <p:grpSpPr>
              <a:xfrm>
                <a:off x="600666" y="2365444"/>
                <a:ext cx="240878" cy="215298"/>
                <a:chOff x="41135301" y="14335125"/>
                <a:chExt cx="1076325" cy="962025"/>
              </a:xfrm>
              <a:solidFill>
                <a:srgbClr val="9BBB59"/>
              </a:solidFill>
            </p:grpSpPr>
            <p:sp>
              <p:nvSpPr>
                <p:cNvPr id="81"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4"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1" name="Gruppieren 20"/>
            <p:cNvGrpSpPr/>
            <p:nvPr/>
          </p:nvGrpSpPr>
          <p:grpSpPr>
            <a:xfrm>
              <a:off x="627597" y="4009646"/>
              <a:ext cx="505512" cy="507999"/>
              <a:chOff x="2394557" y="1730984"/>
              <a:chExt cx="402297" cy="404276"/>
            </a:xfrm>
          </p:grpSpPr>
          <p:sp>
            <p:nvSpPr>
              <p:cNvPr id="77"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22" name="Straight Connector 32">
              <a:extLst>
                <a:ext uri="{FF2B5EF4-FFF2-40B4-BE49-F238E27FC236}">
                  <a16:creationId xmlns:a16="http://schemas.microsoft.com/office/drawing/2014/main" xmlns="" id="{7B9A0AD6-52D9-E740-A1C3-8685764DF45F}"/>
                </a:ext>
              </a:extLst>
            </p:cNvPr>
            <p:cNvCxnSpPr>
              <a:cxnSpLocks/>
              <a:stCxn id="77" idx="4"/>
              <a:endCxn id="79" idx="0"/>
            </p:cNvCxnSpPr>
            <p:nvPr/>
          </p:nvCxnSpPr>
          <p:spPr>
            <a:xfrm>
              <a:off x="880353" y="4517645"/>
              <a:ext cx="34492" cy="220978"/>
            </a:xfrm>
            <a:prstGeom prst="line">
              <a:avLst/>
            </a:prstGeom>
            <a:noFill/>
            <a:ln w="9525" cap="flat" cmpd="sng" algn="ctr">
              <a:solidFill>
                <a:srgbClr val="002D64"/>
              </a:solidFill>
              <a:prstDash val="dash"/>
            </a:ln>
            <a:effectLst/>
          </p:spPr>
        </p:cxnSp>
        <p:grpSp>
          <p:nvGrpSpPr>
            <p:cNvPr id="23" name="Gruppieren 22">
              <a:extLst>
                <a:ext uri="{FF2B5EF4-FFF2-40B4-BE49-F238E27FC236}">
                  <a16:creationId xmlns:a16="http://schemas.microsoft.com/office/drawing/2014/main" xmlns="" id="{F7B2772B-7389-704B-B9BA-B803A8993FE6}"/>
                </a:ext>
              </a:extLst>
            </p:cNvPr>
            <p:cNvGrpSpPr/>
            <p:nvPr/>
          </p:nvGrpSpPr>
          <p:grpSpPr>
            <a:xfrm>
              <a:off x="1514054" y="5345251"/>
              <a:ext cx="505074" cy="505074"/>
              <a:chOff x="3764115" y="2645345"/>
              <a:chExt cx="471600" cy="471600"/>
            </a:xfrm>
          </p:grpSpPr>
          <p:grpSp>
            <p:nvGrpSpPr>
              <p:cNvPr id="62" name="Gruppieren 61">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75"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76"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38017" y="2672760"/>
                  <a:ext cx="256818" cy="256818"/>
                </a:xfrm>
                <a:prstGeom prst="rect">
                  <a:avLst/>
                </a:prstGeom>
              </p:spPr>
            </p:pic>
          </p:grpSp>
          <p:grpSp>
            <p:nvGrpSpPr>
              <p:cNvPr id="63" name="Gruppieren 62">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64"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5"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7"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8"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9"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70"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71"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72"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73"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74"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4" name="Gruppieren 23"/>
            <p:cNvGrpSpPr/>
            <p:nvPr/>
          </p:nvGrpSpPr>
          <p:grpSpPr>
            <a:xfrm>
              <a:off x="2223388" y="4626372"/>
              <a:ext cx="419992" cy="422061"/>
              <a:chOff x="3285471" y="3767499"/>
              <a:chExt cx="437294" cy="439448"/>
            </a:xfrm>
          </p:grpSpPr>
          <p:sp>
            <p:nvSpPr>
              <p:cNvPr id="50"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51" name="Gruppieren 50"/>
              <p:cNvGrpSpPr/>
              <p:nvPr/>
            </p:nvGrpSpPr>
            <p:grpSpPr>
              <a:xfrm>
                <a:off x="3360475" y="3843469"/>
                <a:ext cx="287286" cy="287509"/>
                <a:chOff x="447694" y="3674230"/>
                <a:chExt cx="336713" cy="336974"/>
              </a:xfrm>
            </p:grpSpPr>
            <p:grpSp>
              <p:nvGrpSpPr>
                <p:cNvPr id="52" name="Gruppieren 51"/>
                <p:cNvGrpSpPr/>
                <p:nvPr/>
              </p:nvGrpSpPr>
              <p:grpSpPr>
                <a:xfrm>
                  <a:off x="447694" y="3718162"/>
                  <a:ext cx="262157" cy="293042"/>
                  <a:chOff x="167608" y="3728013"/>
                  <a:chExt cx="758455" cy="847810"/>
                </a:xfrm>
              </p:grpSpPr>
              <p:sp>
                <p:nvSpPr>
                  <p:cNvPr id="58" name="Flussdiagramm: Magnetplattenspeicher 57"/>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9" name="Flussdiagramm: Magnetplattenspeicher 58"/>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0" name="Flussdiagramm: Magnetplattenspeicher 59"/>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1" name="Flussdiagramm: Magnetplattenspeicher 60"/>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53" name="Rechteck 52"/>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4"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55" name="Gruppieren 54"/>
                <p:cNvGrpSpPr/>
                <p:nvPr/>
              </p:nvGrpSpPr>
              <p:grpSpPr>
                <a:xfrm>
                  <a:off x="614403" y="3674230"/>
                  <a:ext cx="164883" cy="195168"/>
                  <a:chOff x="14631988" y="7273926"/>
                  <a:chExt cx="933450" cy="1104900"/>
                </a:xfrm>
                <a:solidFill>
                  <a:srgbClr val="8064A2"/>
                </a:solidFill>
              </p:grpSpPr>
              <p:sp>
                <p:nvSpPr>
                  <p:cNvPr id="56"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25" name="Gruppieren 24"/>
            <p:cNvGrpSpPr/>
            <p:nvPr/>
          </p:nvGrpSpPr>
          <p:grpSpPr>
            <a:xfrm>
              <a:off x="1252416" y="5932863"/>
              <a:ext cx="434957" cy="437099"/>
              <a:chOff x="315809" y="3576040"/>
              <a:chExt cx="437294" cy="439448"/>
            </a:xfrm>
          </p:grpSpPr>
          <p:sp>
            <p:nvSpPr>
              <p:cNvPr id="48"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9"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6" name="Gruppieren 25"/>
            <p:cNvGrpSpPr/>
            <p:nvPr/>
          </p:nvGrpSpPr>
          <p:grpSpPr>
            <a:xfrm>
              <a:off x="1488591" y="4496540"/>
              <a:ext cx="471648" cy="473969"/>
              <a:chOff x="559928" y="2311123"/>
              <a:chExt cx="322355" cy="323941"/>
            </a:xfrm>
          </p:grpSpPr>
          <p:sp>
            <p:nvSpPr>
              <p:cNvPr id="40"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2" name="Gruppieren 41"/>
              <p:cNvGrpSpPr/>
              <p:nvPr/>
            </p:nvGrpSpPr>
            <p:grpSpPr>
              <a:xfrm>
                <a:off x="600666" y="2365444"/>
                <a:ext cx="240878" cy="215298"/>
                <a:chOff x="41135301" y="14335125"/>
                <a:chExt cx="1076325" cy="962025"/>
              </a:xfrm>
              <a:solidFill>
                <a:srgbClr val="9BBB59"/>
              </a:solidFill>
            </p:grpSpPr>
            <p:sp>
              <p:nvSpPr>
                <p:cNvPr id="43"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7" name="Gruppieren 26"/>
            <p:cNvGrpSpPr/>
            <p:nvPr/>
          </p:nvGrpSpPr>
          <p:grpSpPr>
            <a:xfrm>
              <a:off x="1893614" y="5973769"/>
              <a:ext cx="419992" cy="422061"/>
              <a:chOff x="3285471" y="3767499"/>
              <a:chExt cx="437294" cy="439448"/>
            </a:xfrm>
          </p:grpSpPr>
          <p:sp>
            <p:nvSpPr>
              <p:cNvPr id="28"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9" name="Gruppieren 28"/>
              <p:cNvGrpSpPr/>
              <p:nvPr/>
            </p:nvGrpSpPr>
            <p:grpSpPr>
              <a:xfrm>
                <a:off x="3360475" y="3843469"/>
                <a:ext cx="287286" cy="287509"/>
                <a:chOff x="447694" y="3674230"/>
                <a:chExt cx="336713" cy="336974"/>
              </a:xfrm>
            </p:grpSpPr>
            <p:grpSp>
              <p:nvGrpSpPr>
                <p:cNvPr id="30" name="Gruppieren 29"/>
                <p:cNvGrpSpPr/>
                <p:nvPr/>
              </p:nvGrpSpPr>
              <p:grpSpPr>
                <a:xfrm>
                  <a:off x="447694" y="3718162"/>
                  <a:ext cx="262157" cy="293042"/>
                  <a:chOff x="167608" y="3728013"/>
                  <a:chExt cx="758455" cy="847810"/>
                </a:xfrm>
              </p:grpSpPr>
              <p:sp>
                <p:nvSpPr>
                  <p:cNvPr id="36" name="Flussdiagramm: Magnetplattenspeicher 35"/>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7" name="Flussdiagramm: Magnetplattenspeicher 36"/>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8" name="Flussdiagramm: Magnetplattenspeicher 37"/>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9" name="Flussdiagramm: Magnetplattenspeicher 38"/>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31" name="Rechteck 30"/>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2"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33" name="Gruppieren 32"/>
                <p:cNvGrpSpPr/>
                <p:nvPr/>
              </p:nvGrpSpPr>
              <p:grpSpPr>
                <a:xfrm>
                  <a:off x="614403" y="3674230"/>
                  <a:ext cx="164883" cy="195168"/>
                  <a:chOff x="14631988" y="7273926"/>
                  <a:chExt cx="933450" cy="1104900"/>
                </a:xfrm>
                <a:solidFill>
                  <a:srgbClr val="8064A2"/>
                </a:solidFill>
              </p:grpSpPr>
              <p:sp>
                <p:nvSpPr>
                  <p:cNvPr id="34"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5"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grpSp>
        <p:nvGrpSpPr>
          <p:cNvPr id="87" name="Gruppieren 86"/>
          <p:cNvGrpSpPr/>
          <p:nvPr/>
        </p:nvGrpSpPr>
        <p:grpSpPr>
          <a:xfrm>
            <a:off x="4700274" y="4309751"/>
            <a:ext cx="1964375" cy="2145289"/>
            <a:chOff x="4940052" y="3868601"/>
            <a:chExt cx="1433288" cy="1654408"/>
          </a:xfrm>
        </p:grpSpPr>
        <p:cxnSp>
          <p:nvCxnSpPr>
            <p:cNvPr id="88" name="Straight Connector 45">
              <a:extLst>
                <a:ext uri="{FF2B5EF4-FFF2-40B4-BE49-F238E27FC236}">
                  <a16:creationId xmlns:a16="http://schemas.microsoft.com/office/drawing/2014/main" xmlns="" id="{1643932A-DC18-EE46-9FA1-95A074708A5E}"/>
                </a:ext>
              </a:extLst>
            </p:cNvPr>
            <p:cNvCxnSpPr>
              <a:cxnSpLocks/>
              <a:endCxn id="115" idx="5"/>
            </p:cNvCxnSpPr>
            <p:nvPr/>
          </p:nvCxnSpPr>
          <p:spPr>
            <a:xfrm flipH="1" flipV="1">
              <a:off x="5640151" y="4610781"/>
              <a:ext cx="664095" cy="543068"/>
            </a:xfrm>
            <a:prstGeom prst="line">
              <a:avLst/>
            </a:prstGeom>
            <a:noFill/>
            <a:ln w="9525" cap="flat" cmpd="sng" algn="ctr">
              <a:solidFill>
                <a:srgbClr val="002D64"/>
              </a:solidFill>
              <a:prstDash val="solid"/>
            </a:ln>
            <a:effectLst/>
          </p:spPr>
        </p:cxnSp>
        <p:cxnSp>
          <p:nvCxnSpPr>
            <p:cNvPr id="89" name="Straight Connector 45">
              <a:extLst>
                <a:ext uri="{FF2B5EF4-FFF2-40B4-BE49-F238E27FC236}">
                  <a16:creationId xmlns:a16="http://schemas.microsoft.com/office/drawing/2014/main" xmlns="" id="{1643932A-DC18-EE46-9FA1-95A074708A5E}"/>
                </a:ext>
              </a:extLst>
            </p:cNvPr>
            <p:cNvCxnSpPr>
              <a:cxnSpLocks/>
              <a:stCxn id="111" idx="3"/>
              <a:endCxn id="126" idx="1"/>
            </p:cNvCxnSpPr>
            <p:nvPr/>
          </p:nvCxnSpPr>
          <p:spPr>
            <a:xfrm flipH="1" flipV="1">
              <a:off x="5603445" y="4573520"/>
              <a:ext cx="536192" cy="121146"/>
            </a:xfrm>
            <a:prstGeom prst="line">
              <a:avLst/>
            </a:prstGeom>
            <a:noFill/>
            <a:ln w="9525" cap="flat" cmpd="sng" algn="ctr">
              <a:solidFill>
                <a:srgbClr val="002D64"/>
              </a:solidFill>
              <a:prstDash val="solid"/>
            </a:ln>
            <a:effectLst/>
          </p:spPr>
        </p:cxnSp>
        <p:cxnSp>
          <p:nvCxnSpPr>
            <p:cNvPr id="90" name="Straight Connector 45">
              <a:extLst>
                <a:ext uri="{FF2B5EF4-FFF2-40B4-BE49-F238E27FC236}">
                  <a16:creationId xmlns:a16="http://schemas.microsoft.com/office/drawing/2014/main" xmlns="" id="{1643932A-DC18-EE46-9FA1-95A074708A5E}"/>
                </a:ext>
              </a:extLst>
            </p:cNvPr>
            <p:cNvCxnSpPr>
              <a:cxnSpLocks/>
              <a:endCxn id="126" idx="1"/>
            </p:cNvCxnSpPr>
            <p:nvPr/>
          </p:nvCxnSpPr>
          <p:spPr>
            <a:xfrm flipV="1">
              <a:off x="5545777" y="4573520"/>
              <a:ext cx="57669" cy="799176"/>
            </a:xfrm>
            <a:prstGeom prst="line">
              <a:avLst/>
            </a:prstGeom>
            <a:noFill/>
            <a:ln w="9525" cap="flat" cmpd="sng" algn="ctr">
              <a:solidFill>
                <a:srgbClr val="002D64"/>
              </a:solidFill>
              <a:prstDash val="solid"/>
            </a:ln>
            <a:effectLst/>
          </p:spPr>
        </p:cxnSp>
        <p:cxnSp>
          <p:nvCxnSpPr>
            <p:cNvPr id="91" name="Straight Connector 45">
              <a:extLst>
                <a:ext uri="{FF2B5EF4-FFF2-40B4-BE49-F238E27FC236}">
                  <a16:creationId xmlns:a16="http://schemas.microsoft.com/office/drawing/2014/main" xmlns="" id="{1643932A-DC18-EE46-9FA1-95A074708A5E}"/>
                </a:ext>
              </a:extLst>
            </p:cNvPr>
            <p:cNvCxnSpPr>
              <a:cxnSpLocks/>
              <a:stCxn id="147" idx="3"/>
              <a:endCxn id="126" idx="1"/>
            </p:cNvCxnSpPr>
            <p:nvPr/>
          </p:nvCxnSpPr>
          <p:spPr>
            <a:xfrm flipH="1" flipV="1">
              <a:off x="5603446" y="4573520"/>
              <a:ext cx="164699" cy="487233"/>
            </a:xfrm>
            <a:prstGeom prst="line">
              <a:avLst/>
            </a:prstGeom>
            <a:noFill/>
            <a:ln w="9525" cap="flat" cmpd="sng" algn="ctr">
              <a:solidFill>
                <a:srgbClr val="002D64"/>
              </a:solidFill>
              <a:prstDash val="solid"/>
            </a:ln>
            <a:effectLst/>
          </p:spPr>
        </p:cxnSp>
        <p:cxnSp>
          <p:nvCxnSpPr>
            <p:cNvPr id="92" name="Straight Connector 32">
              <a:extLst>
                <a:ext uri="{FF2B5EF4-FFF2-40B4-BE49-F238E27FC236}">
                  <a16:creationId xmlns:a16="http://schemas.microsoft.com/office/drawing/2014/main" xmlns="" id="{7B9A0AD6-52D9-E740-A1C3-8685764DF45F}"/>
                </a:ext>
              </a:extLst>
            </p:cNvPr>
            <p:cNvCxnSpPr>
              <a:cxnSpLocks/>
            </p:cNvCxnSpPr>
            <p:nvPr/>
          </p:nvCxnSpPr>
          <p:spPr>
            <a:xfrm>
              <a:off x="5128344" y="4069220"/>
              <a:ext cx="290490" cy="516196"/>
            </a:xfrm>
            <a:prstGeom prst="line">
              <a:avLst/>
            </a:prstGeom>
            <a:noFill/>
            <a:ln w="9525" cap="flat" cmpd="sng" algn="ctr">
              <a:solidFill>
                <a:srgbClr val="002D64"/>
              </a:solidFill>
              <a:prstDash val="dash"/>
            </a:ln>
            <a:effectLst/>
          </p:spPr>
        </p:cxnSp>
        <p:grpSp>
          <p:nvGrpSpPr>
            <p:cNvPr id="93" name="Gruppieren 92"/>
            <p:cNvGrpSpPr/>
            <p:nvPr/>
          </p:nvGrpSpPr>
          <p:grpSpPr>
            <a:xfrm>
              <a:off x="4940052" y="3868601"/>
              <a:ext cx="384245" cy="386135"/>
              <a:chOff x="2394557" y="1730984"/>
              <a:chExt cx="402297" cy="404276"/>
            </a:xfrm>
          </p:grpSpPr>
          <p:sp>
            <p:nvSpPr>
              <p:cNvPr id="149"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0"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4" name="Gruppieren 93"/>
            <p:cNvGrpSpPr/>
            <p:nvPr/>
          </p:nvGrpSpPr>
          <p:grpSpPr>
            <a:xfrm>
              <a:off x="5631745" y="4876364"/>
              <a:ext cx="319240" cy="320813"/>
              <a:chOff x="3285471" y="3767499"/>
              <a:chExt cx="437294" cy="439448"/>
            </a:xfrm>
          </p:grpSpPr>
          <p:sp>
            <p:nvSpPr>
              <p:cNvPr id="137"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38" name="Gruppieren 137"/>
              <p:cNvGrpSpPr/>
              <p:nvPr/>
            </p:nvGrpSpPr>
            <p:grpSpPr>
              <a:xfrm>
                <a:off x="3360475" y="3843469"/>
                <a:ext cx="287286" cy="287509"/>
                <a:chOff x="447694" y="3674230"/>
                <a:chExt cx="336713" cy="336974"/>
              </a:xfrm>
            </p:grpSpPr>
            <p:grpSp>
              <p:nvGrpSpPr>
                <p:cNvPr id="139" name="Gruppieren 138"/>
                <p:cNvGrpSpPr/>
                <p:nvPr/>
              </p:nvGrpSpPr>
              <p:grpSpPr>
                <a:xfrm>
                  <a:off x="447694" y="3718162"/>
                  <a:ext cx="262157" cy="293042"/>
                  <a:chOff x="167608" y="3728013"/>
                  <a:chExt cx="758455" cy="847810"/>
                </a:xfrm>
              </p:grpSpPr>
              <p:sp>
                <p:nvSpPr>
                  <p:cNvPr id="145" name="Flussdiagramm: Magnetplattenspeicher 144"/>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46" name="Flussdiagramm: Magnetplattenspeicher 145"/>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47" name="Flussdiagramm: Magnetplattenspeicher 146"/>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48" name="Flussdiagramm: Magnetplattenspeicher 147"/>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140" name="Rechteck 139"/>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41"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142" name="Gruppieren 141"/>
                <p:cNvGrpSpPr/>
                <p:nvPr/>
              </p:nvGrpSpPr>
              <p:grpSpPr>
                <a:xfrm>
                  <a:off x="614403" y="3674230"/>
                  <a:ext cx="164883" cy="195168"/>
                  <a:chOff x="14631988" y="7273926"/>
                  <a:chExt cx="933450" cy="1104900"/>
                </a:xfrm>
                <a:solidFill>
                  <a:srgbClr val="8064A2"/>
                </a:solidFill>
              </p:grpSpPr>
              <p:sp>
                <p:nvSpPr>
                  <p:cNvPr id="143"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4"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95" name="Gruppieren 94"/>
            <p:cNvGrpSpPr/>
            <p:nvPr/>
          </p:nvGrpSpPr>
          <p:grpSpPr>
            <a:xfrm>
              <a:off x="5360578" y="5190766"/>
              <a:ext cx="330615" cy="332243"/>
              <a:chOff x="315809" y="3576040"/>
              <a:chExt cx="437294" cy="439448"/>
            </a:xfrm>
          </p:grpSpPr>
          <p:sp>
            <p:nvSpPr>
              <p:cNvPr id="135"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6"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6" name="Gruppieren 95"/>
            <p:cNvGrpSpPr/>
            <p:nvPr/>
          </p:nvGrpSpPr>
          <p:grpSpPr>
            <a:xfrm>
              <a:off x="5204920" y="4388835"/>
              <a:ext cx="452872" cy="358834"/>
              <a:chOff x="9100658" y="3145563"/>
              <a:chExt cx="692653" cy="548826"/>
            </a:xfrm>
          </p:grpSpPr>
          <p:grpSp>
            <p:nvGrpSpPr>
              <p:cNvPr id="113" name="Gruppieren 112"/>
              <p:cNvGrpSpPr/>
              <p:nvPr/>
            </p:nvGrpSpPr>
            <p:grpSpPr>
              <a:xfrm>
                <a:off x="9100658" y="3145563"/>
                <a:ext cx="548826" cy="548826"/>
                <a:chOff x="3905739" y="3094160"/>
                <a:chExt cx="548826" cy="548826"/>
              </a:xfrm>
            </p:grpSpPr>
            <p:sp>
              <p:nvSpPr>
                <p:cNvPr id="128" name="Oval 285">
                  <a:extLst>
                    <a:ext uri="{FF2B5EF4-FFF2-40B4-BE49-F238E27FC236}">
                      <a16:creationId xmlns:a16="http://schemas.microsoft.com/office/drawing/2014/main" xmlns="" id="{D8CD53FB-850D-C84F-BA87-C50609C2D6ED}"/>
                    </a:ext>
                  </a:extLst>
                </p:cNvPr>
                <p:cNvSpPr/>
                <p:nvPr/>
              </p:nvSpPr>
              <p:spPr>
                <a:xfrm>
                  <a:off x="3905739" y="3094160"/>
                  <a:ext cx="548826" cy="548826"/>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29" name="Gruppieren 128"/>
                <p:cNvGrpSpPr/>
                <p:nvPr/>
              </p:nvGrpSpPr>
              <p:grpSpPr>
                <a:xfrm>
                  <a:off x="3976118" y="3188005"/>
                  <a:ext cx="416140" cy="371948"/>
                  <a:chOff x="41135301" y="14335125"/>
                  <a:chExt cx="1076325" cy="962025"/>
                </a:xfrm>
                <a:solidFill>
                  <a:srgbClr val="9BBB59"/>
                </a:solidFill>
              </p:grpSpPr>
              <p:sp>
                <p:nvSpPr>
                  <p:cNvPr id="130"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1"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2"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3"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4"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14" name="Gruppieren 113">
                <a:extLst>
                  <a:ext uri="{FF2B5EF4-FFF2-40B4-BE49-F238E27FC236}">
                    <a16:creationId xmlns:a16="http://schemas.microsoft.com/office/drawing/2014/main" xmlns="" id="{4CB7A802-3490-7D4D-B6DF-485D2117DC0C}"/>
                  </a:ext>
                </a:extLst>
              </p:cNvPr>
              <p:cNvGrpSpPr/>
              <p:nvPr/>
            </p:nvGrpSpPr>
            <p:grpSpPr>
              <a:xfrm>
                <a:off x="9609067" y="3326986"/>
                <a:ext cx="184244" cy="185151"/>
                <a:chOff x="3563380" y="3290532"/>
                <a:chExt cx="184244" cy="185151"/>
              </a:xfrm>
            </p:grpSpPr>
            <p:sp>
              <p:nvSpPr>
                <p:cNvPr id="115" name="Oval 746">
                  <a:extLst>
                    <a:ext uri="{FF2B5EF4-FFF2-40B4-BE49-F238E27FC236}">
                      <a16:creationId xmlns:a16="http://schemas.microsoft.com/office/drawing/2014/main" xmlns="" id="{6F307F16-8A41-7A4A-946B-125ABF779CB0}"/>
                    </a:ext>
                  </a:extLst>
                </p:cNvPr>
                <p:cNvSpPr/>
                <p:nvPr/>
              </p:nvSpPr>
              <p:spPr>
                <a:xfrm>
                  <a:off x="3563380" y="3290532"/>
                  <a:ext cx="184244" cy="185151"/>
                </a:xfrm>
                <a:prstGeom prst="ellipse">
                  <a:avLst/>
                </a:prstGeom>
                <a:gradFill>
                  <a:gsLst>
                    <a:gs pos="36000">
                      <a:srgbClr val="9BBB59"/>
                    </a:gs>
                    <a:gs pos="77000">
                      <a:srgbClr val="0176B3"/>
                    </a:gs>
                  </a:gsLst>
                  <a:lin ang="10800000" scaled="0"/>
                </a:gradFill>
                <a:ln w="25400" cap="flat" cmpd="sng" algn="ctr">
                  <a:gradFill>
                    <a:gsLst>
                      <a:gs pos="37000">
                        <a:srgbClr val="B0C800">
                          <a:lumMod val="75000"/>
                        </a:srgbClr>
                      </a:gs>
                      <a:gs pos="78000">
                        <a:srgbClr val="002C64"/>
                      </a:gs>
                    </a:gsLst>
                    <a:lin ang="108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16" name="Gruppieren 115">
                  <a:extLst>
                    <a:ext uri="{FF2B5EF4-FFF2-40B4-BE49-F238E27FC236}">
                      <a16:creationId xmlns:a16="http://schemas.microsoft.com/office/drawing/2014/main" xmlns="" id="{2BE3C982-9075-AA46-BA60-C2158593D421}"/>
                    </a:ext>
                  </a:extLst>
                </p:cNvPr>
                <p:cNvGrpSpPr>
                  <a:grpSpLocks noChangeAspect="1"/>
                </p:cNvGrpSpPr>
                <p:nvPr/>
              </p:nvGrpSpPr>
              <p:grpSpPr>
                <a:xfrm>
                  <a:off x="3606629" y="3329206"/>
                  <a:ext cx="102424" cy="102399"/>
                  <a:chOff x="9051925" y="3287713"/>
                  <a:chExt cx="2160588" cy="2160587"/>
                </a:xfrm>
              </p:grpSpPr>
              <p:sp>
                <p:nvSpPr>
                  <p:cNvPr id="117" name="Freeform 130">
                    <a:extLst>
                      <a:ext uri="{FF2B5EF4-FFF2-40B4-BE49-F238E27FC236}">
                        <a16:creationId xmlns:a16="http://schemas.microsoft.com/office/drawing/2014/main" xmlns="" id="{5F8136B9-7A72-264F-8B34-E08001B249DF}"/>
                      </a:ext>
                    </a:extLst>
                  </p:cNvPr>
                  <p:cNvSpPr>
                    <a:spLocks/>
                  </p:cNvSpPr>
                  <p:nvPr/>
                </p:nvSpPr>
                <p:spPr bwMode="auto">
                  <a:xfrm>
                    <a:off x="9898063" y="3851275"/>
                    <a:ext cx="750887" cy="752475"/>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18" name="Freeform 131">
                    <a:extLst>
                      <a:ext uri="{FF2B5EF4-FFF2-40B4-BE49-F238E27FC236}">
                        <a16:creationId xmlns:a16="http://schemas.microsoft.com/office/drawing/2014/main" xmlns="" id="{37D928E1-C667-6A49-9B93-45B324D963FE}"/>
                      </a:ext>
                    </a:extLst>
                  </p:cNvPr>
                  <p:cNvSpPr>
                    <a:spLocks/>
                  </p:cNvSpPr>
                  <p:nvPr/>
                </p:nvSpPr>
                <p:spPr bwMode="auto">
                  <a:xfrm>
                    <a:off x="9051925" y="3616325"/>
                    <a:ext cx="282575" cy="282575"/>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19" name="Freeform 132">
                    <a:extLst>
                      <a:ext uri="{FF2B5EF4-FFF2-40B4-BE49-F238E27FC236}">
                        <a16:creationId xmlns:a16="http://schemas.microsoft.com/office/drawing/2014/main" xmlns="" id="{2BE93035-A5A7-6E45-9373-DDF62D6B2D6A}"/>
                      </a:ext>
                    </a:extLst>
                  </p:cNvPr>
                  <p:cNvSpPr>
                    <a:spLocks/>
                  </p:cNvSpPr>
                  <p:nvPr/>
                </p:nvSpPr>
                <p:spPr bwMode="auto">
                  <a:xfrm>
                    <a:off x="10929938" y="3287713"/>
                    <a:ext cx="282575" cy="282575"/>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0" name="Freeform 133">
                    <a:extLst>
                      <a:ext uri="{FF2B5EF4-FFF2-40B4-BE49-F238E27FC236}">
                        <a16:creationId xmlns:a16="http://schemas.microsoft.com/office/drawing/2014/main" xmlns="" id="{47798220-1BFC-DF48-B034-C3BC590BB8D6}"/>
                      </a:ext>
                    </a:extLst>
                  </p:cNvPr>
                  <p:cNvSpPr>
                    <a:spLocks/>
                  </p:cNvSpPr>
                  <p:nvPr/>
                </p:nvSpPr>
                <p:spPr bwMode="auto">
                  <a:xfrm>
                    <a:off x="9051925" y="5165725"/>
                    <a:ext cx="282575" cy="282575"/>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1" name="Freeform 134">
                    <a:extLst>
                      <a:ext uri="{FF2B5EF4-FFF2-40B4-BE49-F238E27FC236}">
                        <a16:creationId xmlns:a16="http://schemas.microsoft.com/office/drawing/2014/main" xmlns="" id="{88C7115F-996A-B643-8023-3EADCD7F6249}"/>
                      </a:ext>
                    </a:extLst>
                  </p:cNvPr>
                  <p:cNvSpPr>
                    <a:spLocks/>
                  </p:cNvSpPr>
                  <p:nvPr/>
                </p:nvSpPr>
                <p:spPr bwMode="auto">
                  <a:xfrm>
                    <a:off x="10133013" y="5165725"/>
                    <a:ext cx="280987" cy="282575"/>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2" name="Line 135">
                    <a:extLst>
                      <a:ext uri="{FF2B5EF4-FFF2-40B4-BE49-F238E27FC236}">
                        <a16:creationId xmlns:a16="http://schemas.microsoft.com/office/drawing/2014/main" xmlns="" id="{8F998766-9EBE-0C40-95AC-91EB01235665}"/>
                      </a:ext>
                    </a:extLst>
                  </p:cNvPr>
                  <p:cNvSpPr>
                    <a:spLocks noChangeShapeType="1"/>
                  </p:cNvSpPr>
                  <p:nvPr/>
                </p:nvSpPr>
                <p:spPr bwMode="auto">
                  <a:xfrm flipV="1">
                    <a:off x="9293225" y="4494213"/>
                    <a:ext cx="715962" cy="7127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3" name="Line 136">
                    <a:extLst>
                      <a:ext uri="{FF2B5EF4-FFF2-40B4-BE49-F238E27FC236}">
                        <a16:creationId xmlns:a16="http://schemas.microsoft.com/office/drawing/2014/main" xmlns="" id="{02CAD893-200F-1B44-8725-3677C32EFA7D}"/>
                      </a:ext>
                    </a:extLst>
                  </p:cNvPr>
                  <p:cNvSpPr>
                    <a:spLocks noChangeShapeType="1"/>
                  </p:cNvSpPr>
                  <p:nvPr/>
                </p:nvSpPr>
                <p:spPr bwMode="auto">
                  <a:xfrm flipV="1">
                    <a:off x="10539413" y="3529013"/>
                    <a:ext cx="431800" cy="4333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4" name="Line 137">
                    <a:extLst>
                      <a:ext uri="{FF2B5EF4-FFF2-40B4-BE49-F238E27FC236}">
                        <a16:creationId xmlns:a16="http://schemas.microsoft.com/office/drawing/2014/main" xmlns="" id="{60DDDAF9-842E-854A-8424-8B52AC994253}"/>
                      </a:ext>
                    </a:extLst>
                  </p:cNvPr>
                  <p:cNvSpPr>
                    <a:spLocks noChangeShapeType="1"/>
                  </p:cNvSpPr>
                  <p:nvPr/>
                </p:nvSpPr>
                <p:spPr bwMode="auto">
                  <a:xfrm>
                    <a:off x="9320213" y="3817938"/>
                    <a:ext cx="608012" cy="26035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5" name="Line 138">
                    <a:extLst>
                      <a:ext uri="{FF2B5EF4-FFF2-40B4-BE49-F238E27FC236}">
                        <a16:creationId xmlns:a16="http://schemas.microsoft.com/office/drawing/2014/main" xmlns="" id="{D3488B95-2F42-2743-8AB9-B34B45ACBF0A}"/>
                      </a:ext>
                    </a:extLst>
                  </p:cNvPr>
                  <p:cNvSpPr>
                    <a:spLocks noChangeShapeType="1"/>
                  </p:cNvSpPr>
                  <p:nvPr/>
                </p:nvSpPr>
                <p:spPr bwMode="auto">
                  <a:xfrm flipH="1" flipV="1">
                    <a:off x="10596563" y="4418013"/>
                    <a:ext cx="339725" cy="1412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6" name="Line 139">
                    <a:extLst>
                      <a:ext uri="{FF2B5EF4-FFF2-40B4-BE49-F238E27FC236}">
                        <a16:creationId xmlns:a16="http://schemas.microsoft.com/office/drawing/2014/main" xmlns="" id="{7CC7179B-04A0-CF4B-B9FF-0D20B943517E}"/>
                      </a:ext>
                    </a:extLst>
                  </p:cNvPr>
                  <p:cNvSpPr>
                    <a:spLocks noChangeShapeType="1"/>
                  </p:cNvSpPr>
                  <p:nvPr/>
                </p:nvSpPr>
                <p:spPr bwMode="auto">
                  <a:xfrm flipV="1">
                    <a:off x="10272713" y="4603750"/>
                    <a:ext cx="0" cy="561975"/>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127" name="Freeform 140">
                    <a:extLst>
                      <a:ext uri="{FF2B5EF4-FFF2-40B4-BE49-F238E27FC236}">
                        <a16:creationId xmlns:a16="http://schemas.microsoft.com/office/drawing/2014/main" xmlns="" id="{119CD56B-1E24-514E-A05F-53B7CEEC662A}"/>
                      </a:ext>
                    </a:extLst>
                  </p:cNvPr>
                  <p:cNvSpPr>
                    <a:spLocks/>
                  </p:cNvSpPr>
                  <p:nvPr/>
                </p:nvSpPr>
                <p:spPr bwMode="auto">
                  <a:xfrm>
                    <a:off x="10929938" y="4462463"/>
                    <a:ext cx="282575" cy="280988"/>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grpSp>
          </p:grpSp>
        </p:grpSp>
        <p:grpSp>
          <p:nvGrpSpPr>
            <p:cNvPr id="97" name="Gruppieren 96"/>
            <p:cNvGrpSpPr/>
            <p:nvPr/>
          </p:nvGrpSpPr>
          <p:grpSpPr>
            <a:xfrm>
              <a:off x="6003236" y="4510277"/>
              <a:ext cx="319240" cy="320813"/>
              <a:chOff x="3285471" y="3767499"/>
              <a:chExt cx="437294" cy="439448"/>
            </a:xfrm>
          </p:grpSpPr>
          <p:sp>
            <p:nvSpPr>
              <p:cNvPr id="101"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02" name="Gruppieren 101"/>
              <p:cNvGrpSpPr/>
              <p:nvPr/>
            </p:nvGrpSpPr>
            <p:grpSpPr>
              <a:xfrm>
                <a:off x="3360475" y="3843469"/>
                <a:ext cx="287286" cy="287509"/>
                <a:chOff x="447694" y="3674230"/>
                <a:chExt cx="336713" cy="336974"/>
              </a:xfrm>
            </p:grpSpPr>
            <p:grpSp>
              <p:nvGrpSpPr>
                <p:cNvPr id="103" name="Gruppieren 102"/>
                <p:cNvGrpSpPr/>
                <p:nvPr/>
              </p:nvGrpSpPr>
              <p:grpSpPr>
                <a:xfrm>
                  <a:off x="447694" y="3718162"/>
                  <a:ext cx="262157" cy="293042"/>
                  <a:chOff x="167608" y="3728013"/>
                  <a:chExt cx="758455" cy="847810"/>
                </a:xfrm>
              </p:grpSpPr>
              <p:sp>
                <p:nvSpPr>
                  <p:cNvPr id="109" name="Flussdiagramm: Magnetplattenspeicher 108"/>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10" name="Flussdiagramm: Magnetplattenspeicher 109"/>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11" name="Flussdiagramm: Magnetplattenspeicher 110"/>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12" name="Flussdiagramm: Magnetplattenspeicher 111"/>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104" name="Rechteck 103"/>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105"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106" name="Gruppieren 105"/>
                <p:cNvGrpSpPr/>
                <p:nvPr/>
              </p:nvGrpSpPr>
              <p:grpSpPr>
                <a:xfrm>
                  <a:off x="614403" y="3674230"/>
                  <a:ext cx="164883" cy="195168"/>
                  <a:chOff x="14631988" y="7273926"/>
                  <a:chExt cx="933450" cy="1104900"/>
                </a:xfrm>
                <a:solidFill>
                  <a:srgbClr val="8064A2"/>
                </a:solidFill>
              </p:grpSpPr>
              <p:sp>
                <p:nvSpPr>
                  <p:cNvPr id="107"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8"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98" name="Gruppieren 97"/>
            <p:cNvGrpSpPr/>
            <p:nvPr/>
          </p:nvGrpSpPr>
          <p:grpSpPr>
            <a:xfrm>
              <a:off x="6042725" y="4867489"/>
              <a:ext cx="330615" cy="332243"/>
              <a:chOff x="315809" y="3576040"/>
              <a:chExt cx="437294" cy="439448"/>
            </a:xfrm>
          </p:grpSpPr>
          <p:sp>
            <p:nvSpPr>
              <p:cNvPr id="99"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53" name="Gruppieren 152">
            <a:extLst>
              <a:ext uri="{FF2B5EF4-FFF2-40B4-BE49-F238E27FC236}">
                <a16:creationId xmlns:a16="http://schemas.microsoft.com/office/drawing/2014/main" xmlns="" id="{F77AA8AD-A1F7-0F4F-8998-FD52229A8535}"/>
              </a:ext>
            </a:extLst>
          </p:cNvPr>
          <p:cNvGrpSpPr/>
          <p:nvPr/>
        </p:nvGrpSpPr>
        <p:grpSpPr>
          <a:xfrm>
            <a:off x="8493094" y="4303176"/>
            <a:ext cx="2192064" cy="2122849"/>
            <a:chOff x="7762967" y="4340115"/>
            <a:chExt cx="1812185" cy="1832079"/>
          </a:xfrm>
        </p:grpSpPr>
        <p:cxnSp>
          <p:nvCxnSpPr>
            <p:cNvPr id="154" name="Straight Connector 45">
              <a:extLst>
                <a:ext uri="{FF2B5EF4-FFF2-40B4-BE49-F238E27FC236}">
                  <a16:creationId xmlns:a16="http://schemas.microsoft.com/office/drawing/2014/main" xmlns="" id="{1643932A-DC18-EE46-9FA1-95A074708A5E}"/>
                </a:ext>
              </a:extLst>
            </p:cNvPr>
            <p:cNvCxnSpPr>
              <a:cxnSpLocks/>
              <a:stCxn id="202" idx="6"/>
              <a:endCxn id="174" idx="1"/>
            </p:cNvCxnSpPr>
            <p:nvPr/>
          </p:nvCxnSpPr>
          <p:spPr>
            <a:xfrm flipV="1">
              <a:off x="8523984" y="5019061"/>
              <a:ext cx="692315" cy="54731"/>
            </a:xfrm>
            <a:prstGeom prst="line">
              <a:avLst/>
            </a:prstGeom>
            <a:noFill/>
            <a:ln w="9525" cap="flat" cmpd="sng" algn="ctr">
              <a:solidFill>
                <a:srgbClr val="002D64"/>
              </a:solidFill>
              <a:prstDash val="solid"/>
            </a:ln>
            <a:effectLst/>
          </p:spPr>
        </p:cxnSp>
        <p:cxnSp>
          <p:nvCxnSpPr>
            <p:cNvPr id="155" name="Straight Connector 45">
              <a:extLst>
                <a:ext uri="{FF2B5EF4-FFF2-40B4-BE49-F238E27FC236}">
                  <a16:creationId xmlns:a16="http://schemas.microsoft.com/office/drawing/2014/main" xmlns="" id="{1643932A-DC18-EE46-9FA1-95A074708A5E}"/>
                </a:ext>
              </a:extLst>
            </p:cNvPr>
            <p:cNvCxnSpPr>
              <a:cxnSpLocks/>
            </p:cNvCxnSpPr>
            <p:nvPr/>
          </p:nvCxnSpPr>
          <p:spPr>
            <a:xfrm flipV="1">
              <a:off x="9056154" y="5175140"/>
              <a:ext cx="323257" cy="501368"/>
            </a:xfrm>
            <a:prstGeom prst="line">
              <a:avLst/>
            </a:prstGeom>
            <a:noFill/>
            <a:ln w="9525" cap="flat" cmpd="sng" algn="ctr">
              <a:solidFill>
                <a:srgbClr val="002D64"/>
              </a:solidFill>
              <a:prstDash val="solid"/>
            </a:ln>
            <a:effectLst/>
          </p:spPr>
        </p:cxnSp>
        <p:cxnSp>
          <p:nvCxnSpPr>
            <p:cNvPr id="156" name="Straight Connector 45">
              <a:extLst>
                <a:ext uri="{FF2B5EF4-FFF2-40B4-BE49-F238E27FC236}">
                  <a16:creationId xmlns:a16="http://schemas.microsoft.com/office/drawing/2014/main" xmlns="" id="{1643932A-DC18-EE46-9FA1-95A074708A5E}"/>
                </a:ext>
              </a:extLst>
            </p:cNvPr>
            <p:cNvCxnSpPr>
              <a:cxnSpLocks/>
              <a:stCxn id="231" idx="3"/>
            </p:cNvCxnSpPr>
            <p:nvPr/>
          </p:nvCxnSpPr>
          <p:spPr>
            <a:xfrm flipH="1" flipV="1">
              <a:off x="9041972" y="5651177"/>
              <a:ext cx="297674" cy="179632"/>
            </a:xfrm>
            <a:prstGeom prst="line">
              <a:avLst/>
            </a:prstGeom>
            <a:noFill/>
            <a:ln w="9525" cap="flat" cmpd="sng" algn="ctr">
              <a:solidFill>
                <a:srgbClr val="002D64"/>
              </a:solidFill>
              <a:prstDash val="solid"/>
            </a:ln>
            <a:effectLst/>
          </p:spPr>
        </p:cxnSp>
        <p:cxnSp>
          <p:nvCxnSpPr>
            <p:cNvPr id="157" name="Straight Connector 45">
              <a:extLst>
                <a:ext uri="{FF2B5EF4-FFF2-40B4-BE49-F238E27FC236}">
                  <a16:creationId xmlns:a16="http://schemas.microsoft.com/office/drawing/2014/main" xmlns="" id="{1643932A-DC18-EE46-9FA1-95A074708A5E}"/>
                </a:ext>
              </a:extLst>
            </p:cNvPr>
            <p:cNvCxnSpPr>
              <a:cxnSpLocks/>
              <a:stCxn id="189" idx="7"/>
              <a:endCxn id="195" idx="3"/>
            </p:cNvCxnSpPr>
            <p:nvPr/>
          </p:nvCxnSpPr>
          <p:spPr>
            <a:xfrm flipV="1">
              <a:off x="8761960" y="5734293"/>
              <a:ext cx="138549" cy="218739"/>
            </a:xfrm>
            <a:prstGeom prst="line">
              <a:avLst/>
            </a:prstGeom>
            <a:noFill/>
            <a:ln w="9525" cap="flat" cmpd="sng" algn="ctr">
              <a:solidFill>
                <a:srgbClr val="002D64"/>
              </a:solidFill>
              <a:prstDash val="solid"/>
            </a:ln>
            <a:effectLst/>
          </p:spPr>
        </p:cxnSp>
        <p:cxnSp>
          <p:nvCxnSpPr>
            <p:cNvPr id="158" name="Straight Connector 45">
              <a:extLst>
                <a:ext uri="{FF2B5EF4-FFF2-40B4-BE49-F238E27FC236}">
                  <a16:creationId xmlns:a16="http://schemas.microsoft.com/office/drawing/2014/main" xmlns="" id="{1643932A-DC18-EE46-9FA1-95A074708A5E}"/>
                </a:ext>
              </a:extLst>
            </p:cNvPr>
            <p:cNvCxnSpPr>
              <a:cxnSpLocks/>
              <a:stCxn id="202" idx="4"/>
              <a:endCxn id="193" idx="7"/>
            </p:cNvCxnSpPr>
            <p:nvPr/>
          </p:nvCxnSpPr>
          <p:spPr>
            <a:xfrm flipH="1">
              <a:off x="8154121" y="5228121"/>
              <a:ext cx="216360" cy="429673"/>
            </a:xfrm>
            <a:prstGeom prst="line">
              <a:avLst/>
            </a:prstGeom>
            <a:noFill/>
            <a:ln w="9525" cap="flat" cmpd="sng" algn="ctr">
              <a:solidFill>
                <a:srgbClr val="002D64"/>
              </a:solidFill>
              <a:prstDash val="solid"/>
            </a:ln>
            <a:effectLst/>
          </p:spPr>
        </p:cxnSp>
        <p:cxnSp>
          <p:nvCxnSpPr>
            <p:cNvPr id="159" name="Straight Connector 45">
              <a:extLst>
                <a:ext uri="{FF2B5EF4-FFF2-40B4-BE49-F238E27FC236}">
                  <a16:creationId xmlns:a16="http://schemas.microsoft.com/office/drawing/2014/main" xmlns="" id="{1643932A-DC18-EE46-9FA1-95A074708A5E}"/>
                </a:ext>
              </a:extLst>
            </p:cNvPr>
            <p:cNvCxnSpPr>
              <a:cxnSpLocks/>
              <a:stCxn id="209" idx="6"/>
              <a:endCxn id="202" idx="2"/>
            </p:cNvCxnSpPr>
            <p:nvPr/>
          </p:nvCxnSpPr>
          <p:spPr>
            <a:xfrm flipV="1">
              <a:off x="8027204" y="5073792"/>
              <a:ext cx="189772" cy="107698"/>
            </a:xfrm>
            <a:prstGeom prst="line">
              <a:avLst/>
            </a:prstGeom>
            <a:noFill/>
            <a:ln w="9525" cap="flat" cmpd="sng" algn="ctr">
              <a:solidFill>
                <a:srgbClr val="002D64"/>
              </a:solidFill>
              <a:prstDash val="solid"/>
            </a:ln>
            <a:effectLst/>
          </p:spPr>
        </p:cxnSp>
        <p:cxnSp>
          <p:nvCxnSpPr>
            <p:cNvPr id="160" name="Straight Connector 32">
              <a:extLst>
                <a:ext uri="{FF2B5EF4-FFF2-40B4-BE49-F238E27FC236}">
                  <a16:creationId xmlns:a16="http://schemas.microsoft.com/office/drawing/2014/main" xmlns="" id="{7B9A0AD6-52D9-E740-A1C3-8685764DF45F}"/>
                </a:ext>
              </a:extLst>
            </p:cNvPr>
            <p:cNvCxnSpPr>
              <a:cxnSpLocks/>
            </p:cNvCxnSpPr>
            <p:nvPr/>
          </p:nvCxnSpPr>
          <p:spPr>
            <a:xfrm flipV="1">
              <a:off x="9041972" y="4502659"/>
              <a:ext cx="27692" cy="1148517"/>
            </a:xfrm>
            <a:prstGeom prst="line">
              <a:avLst/>
            </a:prstGeom>
            <a:noFill/>
            <a:ln w="9525" cap="flat" cmpd="sng" algn="ctr">
              <a:solidFill>
                <a:srgbClr val="002D64"/>
              </a:solidFill>
              <a:prstDash val="dash"/>
            </a:ln>
            <a:effectLst/>
          </p:spPr>
        </p:cxnSp>
        <p:cxnSp>
          <p:nvCxnSpPr>
            <p:cNvPr id="161" name="Straight Connector 32">
              <a:extLst>
                <a:ext uri="{FF2B5EF4-FFF2-40B4-BE49-F238E27FC236}">
                  <a16:creationId xmlns:a16="http://schemas.microsoft.com/office/drawing/2014/main" xmlns="" id="{7B9A0AD6-52D9-E740-A1C3-8685764DF45F}"/>
                </a:ext>
              </a:extLst>
            </p:cNvPr>
            <p:cNvCxnSpPr>
              <a:cxnSpLocks/>
              <a:stCxn id="202" idx="7"/>
              <a:endCxn id="234" idx="17"/>
            </p:cNvCxnSpPr>
            <p:nvPr/>
          </p:nvCxnSpPr>
          <p:spPr>
            <a:xfrm flipV="1">
              <a:off x="8479025" y="4508588"/>
              <a:ext cx="543398" cy="456078"/>
            </a:xfrm>
            <a:prstGeom prst="line">
              <a:avLst/>
            </a:prstGeom>
            <a:noFill/>
            <a:ln w="9525" cap="flat" cmpd="sng" algn="ctr">
              <a:solidFill>
                <a:srgbClr val="002D64"/>
              </a:solidFill>
              <a:prstDash val="dash"/>
            </a:ln>
            <a:effectLst/>
          </p:spPr>
        </p:cxnSp>
        <p:grpSp>
          <p:nvGrpSpPr>
            <p:cNvPr id="162" name="Gruppieren 161"/>
            <p:cNvGrpSpPr/>
            <p:nvPr/>
          </p:nvGrpSpPr>
          <p:grpSpPr>
            <a:xfrm>
              <a:off x="8908700" y="4340115"/>
              <a:ext cx="318045" cy="319754"/>
              <a:chOff x="2394557" y="1730984"/>
              <a:chExt cx="402297" cy="404276"/>
            </a:xfrm>
          </p:grpSpPr>
          <p:sp>
            <p:nvSpPr>
              <p:cNvPr id="233"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34"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63" name="Gruppieren 162"/>
            <p:cNvGrpSpPr/>
            <p:nvPr/>
          </p:nvGrpSpPr>
          <p:grpSpPr>
            <a:xfrm>
              <a:off x="9226745" y="5678119"/>
              <a:ext cx="264239" cy="265661"/>
              <a:chOff x="3285471" y="3767499"/>
              <a:chExt cx="437294" cy="439448"/>
            </a:xfrm>
          </p:grpSpPr>
          <p:sp>
            <p:nvSpPr>
              <p:cNvPr id="221"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22" name="Gruppieren 221"/>
              <p:cNvGrpSpPr/>
              <p:nvPr/>
            </p:nvGrpSpPr>
            <p:grpSpPr>
              <a:xfrm>
                <a:off x="3360475" y="3843469"/>
                <a:ext cx="287286" cy="287509"/>
                <a:chOff x="447694" y="3674230"/>
                <a:chExt cx="336713" cy="336974"/>
              </a:xfrm>
            </p:grpSpPr>
            <p:grpSp>
              <p:nvGrpSpPr>
                <p:cNvPr id="223" name="Gruppieren 222"/>
                <p:cNvGrpSpPr/>
                <p:nvPr/>
              </p:nvGrpSpPr>
              <p:grpSpPr>
                <a:xfrm>
                  <a:off x="447694" y="3718162"/>
                  <a:ext cx="262157" cy="293042"/>
                  <a:chOff x="167608" y="3728013"/>
                  <a:chExt cx="758455" cy="847810"/>
                </a:xfrm>
              </p:grpSpPr>
              <p:sp>
                <p:nvSpPr>
                  <p:cNvPr id="229" name="Flussdiagramm: Magnetplattenspeicher 228"/>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30" name="Flussdiagramm: Magnetplattenspeicher 229"/>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31" name="Flussdiagramm: Magnetplattenspeicher 230"/>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32" name="Flussdiagramm: Magnetplattenspeicher 231"/>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224" name="Rechteck 223"/>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25"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226" name="Gruppieren 225"/>
                <p:cNvGrpSpPr/>
                <p:nvPr/>
              </p:nvGrpSpPr>
              <p:grpSpPr>
                <a:xfrm>
                  <a:off x="614403" y="3674230"/>
                  <a:ext cx="164883" cy="195168"/>
                  <a:chOff x="14631988" y="7273926"/>
                  <a:chExt cx="933450" cy="1104900"/>
                </a:xfrm>
                <a:solidFill>
                  <a:srgbClr val="8064A2"/>
                </a:solidFill>
              </p:grpSpPr>
              <p:sp>
                <p:nvSpPr>
                  <p:cNvPr id="227"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8"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164" name="Gruppieren 163"/>
            <p:cNvGrpSpPr/>
            <p:nvPr/>
          </p:nvGrpSpPr>
          <p:grpSpPr>
            <a:xfrm>
              <a:off x="7762967" y="5048657"/>
              <a:ext cx="264239" cy="265661"/>
              <a:chOff x="3285471" y="3767499"/>
              <a:chExt cx="437294" cy="439448"/>
            </a:xfrm>
          </p:grpSpPr>
          <p:sp>
            <p:nvSpPr>
              <p:cNvPr id="209"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10" name="Gruppieren 209"/>
              <p:cNvGrpSpPr/>
              <p:nvPr/>
            </p:nvGrpSpPr>
            <p:grpSpPr>
              <a:xfrm>
                <a:off x="3360475" y="3843469"/>
                <a:ext cx="287286" cy="287509"/>
                <a:chOff x="447694" y="3674230"/>
                <a:chExt cx="336713" cy="336974"/>
              </a:xfrm>
            </p:grpSpPr>
            <p:grpSp>
              <p:nvGrpSpPr>
                <p:cNvPr id="211" name="Gruppieren 210"/>
                <p:cNvGrpSpPr/>
                <p:nvPr/>
              </p:nvGrpSpPr>
              <p:grpSpPr>
                <a:xfrm>
                  <a:off x="447694" y="3718162"/>
                  <a:ext cx="262157" cy="293042"/>
                  <a:chOff x="167608" y="3728013"/>
                  <a:chExt cx="758455" cy="847810"/>
                </a:xfrm>
              </p:grpSpPr>
              <p:sp>
                <p:nvSpPr>
                  <p:cNvPr id="217" name="Flussdiagramm: Magnetplattenspeicher 216"/>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18" name="Flussdiagramm: Magnetplattenspeicher 217"/>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19" name="Flussdiagramm: Magnetplattenspeicher 218"/>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20" name="Flussdiagramm: Magnetplattenspeicher 219"/>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212" name="Rechteck 211"/>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13"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214" name="Gruppieren 213"/>
                <p:cNvGrpSpPr/>
                <p:nvPr/>
              </p:nvGrpSpPr>
              <p:grpSpPr>
                <a:xfrm>
                  <a:off x="614403" y="3674230"/>
                  <a:ext cx="164883" cy="195168"/>
                  <a:chOff x="14631988" y="7273926"/>
                  <a:chExt cx="933450" cy="1104900"/>
                </a:xfrm>
                <a:solidFill>
                  <a:srgbClr val="8064A2"/>
                </a:solidFill>
              </p:grpSpPr>
              <p:sp>
                <p:nvSpPr>
                  <p:cNvPr id="215"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6"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165" name="Gruppieren 164">
              <a:extLst>
                <a:ext uri="{FF2B5EF4-FFF2-40B4-BE49-F238E27FC236}">
                  <a16:creationId xmlns:a16="http://schemas.microsoft.com/office/drawing/2014/main" xmlns="" id="{F544E4DB-447C-6548-872F-EAA5B61AB3A6}"/>
                </a:ext>
              </a:extLst>
            </p:cNvPr>
            <p:cNvGrpSpPr/>
            <p:nvPr/>
          </p:nvGrpSpPr>
          <p:grpSpPr>
            <a:xfrm>
              <a:off x="8216978" y="4919462"/>
              <a:ext cx="307008" cy="308658"/>
              <a:chOff x="559928" y="2311123"/>
              <a:chExt cx="322355" cy="323941"/>
            </a:xfrm>
          </p:grpSpPr>
          <p:sp>
            <p:nvSpPr>
              <p:cNvPr id="202" name="Oval 285">
                <a:extLst>
                  <a:ext uri="{FF2B5EF4-FFF2-40B4-BE49-F238E27FC236}">
                    <a16:creationId xmlns:a16="http://schemas.microsoft.com/office/drawing/2014/main" xmlns="" id="{573DC278-93B2-6C4E-B9B4-E5BE9EAF855C}"/>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03" name="Gruppieren 202">
                <a:extLst>
                  <a:ext uri="{FF2B5EF4-FFF2-40B4-BE49-F238E27FC236}">
                    <a16:creationId xmlns:a16="http://schemas.microsoft.com/office/drawing/2014/main" xmlns="" id="{5505177B-74DB-D845-B515-DDFF59BEAFD6}"/>
                  </a:ext>
                </a:extLst>
              </p:cNvPr>
              <p:cNvGrpSpPr/>
              <p:nvPr/>
            </p:nvGrpSpPr>
            <p:grpSpPr>
              <a:xfrm>
                <a:off x="600666" y="2365444"/>
                <a:ext cx="240878" cy="215298"/>
                <a:chOff x="41135301" y="14335125"/>
                <a:chExt cx="1076325" cy="962025"/>
              </a:xfrm>
              <a:solidFill>
                <a:srgbClr val="9BBB59"/>
              </a:solidFill>
            </p:grpSpPr>
            <p:sp>
              <p:nvSpPr>
                <p:cNvPr id="204" name="Freeform 6">
                  <a:extLst>
                    <a:ext uri="{FF2B5EF4-FFF2-40B4-BE49-F238E27FC236}">
                      <a16:creationId xmlns:a16="http://schemas.microsoft.com/office/drawing/2014/main" xmlns="" id="{B5CB53CC-80C4-4249-95B1-77A7AEEF5B5A}"/>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5" name="Freeform 7">
                  <a:extLst>
                    <a:ext uri="{FF2B5EF4-FFF2-40B4-BE49-F238E27FC236}">
                      <a16:creationId xmlns:a16="http://schemas.microsoft.com/office/drawing/2014/main" xmlns="" id="{CCC11F83-CEDE-7D47-827F-921641D48536}"/>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6" name="Freeform 8">
                  <a:extLst>
                    <a:ext uri="{FF2B5EF4-FFF2-40B4-BE49-F238E27FC236}">
                      <a16:creationId xmlns:a16="http://schemas.microsoft.com/office/drawing/2014/main" xmlns="" id="{78CDE775-B436-744B-BAF9-B3F94FA1F837}"/>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7" name="Freeform 9">
                  <a:extLst>
                    <a:ext uri="{FF2B5EF4-FFF2-40B4-BE49-F238E27FC236}">
                      <a16:creationId xmlns:a16="http://schemas.microsoft.com/office/drawing/2014/main" xmlns="" id="{6144B0BF-16D4-914F-AEF2-AE77133BBC7B}"/>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8" name="Freeform 10">
                  <a:extLst>
                    <a:ext uri="{FF2B5EF4-FFF2-40B4-BE49-F238E27FC236}">
                      <a16:creationId xmlns:a16="http://schemas.microsoft.com/office/drawing/2014/main" xmlns="" id="{DE31E015-4ED0-774C-AB83-0A333B8B003A}"/>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66" name="Gruppieren 165">
              <a:extLst>
                <a:ext uri="{FF2B5EF4-FFF2-40B4-BE49-F238E27FC236}">
                  <a16:creationId xmlns:a16="http://schemas.microsoft.com/office/drawing/2014/main" xmlns="" id="{9D79417E-6531-0C4A-A309-E172C4714307}"/>
                </a:ext>
              </a:extLst>
            </p:cNvPr>
            <p:cNvGrpSpPr/>
            <p:nvPr/>
          </p:nvGrpSpPr>
          <p:grpSpPr>
            <a:xfrm>
              <a:off x="8846108" y="5415506"/>
              <a:ext cx="371485" cy="373482"/>
              <a:chOff x="559928" y="2311123"/>
              <a:chExt cx="322355" cy="323941"/>
            </a:xfrm>
          </p:grpSpPr>
          <p:sp>
            <p:nvSpPr>
              <p:cNvPr id="195" name="Oval 285">
                <a:extLst>
                  <a:ext uri="{FF2B5EF4-FFF2-40B4-BE49-F238E27FC236}">
                    <a16:creationId xmlns:a16="http://schemas.microsoft.com/office/drawing/2014/main" xmlns="" id="{415D2353-8879-4C4B-A75D-3798F427854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96" name="Gruppieren 195">
                <a:extLst>
                  <a:ext uri="{FF2B5EF4-FFF2-40B4-BE49-F238E27FC236}">
                    <a16:creationId xmlns:a16="http://schemas.microsoft.com/office/drawing/2014/main" xmlns="" id="{D7F1E1B7-5C25-CC44-B0DD-3633892B7C4B}"/>
                  </a:ext>
                </a:extLst>
              </p:cNvPr>
              <p:cNvGrpSpPr/>
              <p:nvPr/>
            </p:nvGrpSpPr>
            <p:grpSpPr>
              <a:xfrm>
                <a:off x="600666" y="2365444"/>
                <a:ext cx="240878" cy="215298"/>
                <a:chOff x="41135301" y="14335125"/>
                <a:chExt cx="1076325" cy="962025"/>
              </a:xfrm>
              <a:solidFill>
                <a:srgbClr val="9BBB59"/>
              </a:solidFill>
            </p:grpSpPr>
            <p:sp>
              <p:nvSpPr>
                <p:cNvPr id="197" name="Freeform 6">
                  <a:extLst>
                    <a:ext uri="{FF2B5EF4-FFF2-40B4-BE49-F238E27FC236}">
                      <a16:creationId xmlns:a16="http://schemas.microsoft.com/office/drawing/2014/main" xmlns="" id="{A85F73F4-EDF1-5A4E-A8FE-29557D644070}"/>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8" name="Freeform 7">
                  <a:extLst>
                    <a:ext uri="{FF2B5EF4-FFF2-40B4-BE49-F238E27FC236}">
                      <a16:creationId xmlns:a16="http://schemas.microsoft.com/office/drawing/2014/main" xmlns="" id="{9B05D929-76DF-D74A-B5C9-D57DAAC5A42D}"/>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9" name="Freeform 8">
                  <a:extLst>
                    <a:ext uri="{FF2B5EF4-FFF2-40B4-BE49-F238E27FC236}">
                      <a16:creationId xmlns:a16="http://schemas.microsoft.com/office/drawing/2014/main" xmlns="" id="{93C2C5DE-CD29-374A-B7CD-8990B1B3C0CE}"/>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0" name="Freeform 9">
                  <a:extLst>
                    <a:ext uri="{FF2B5EF4-FFF2-40B4-BE49-F238E27FC236}">
                      <a16:creationId xmlns:a16="http://schemas.microsoft.com/office/drawing/2014/main" xmlns="" id="{97C99054-EF3E-6340-AF07-CF1859CA0570}"/>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1" name="Freeform 10">
                  <a:extLst>
                    <a:ext uri="{FF2B5EF4-FFF2-40B4-BE49-F238E27FC236}">
                      <a16:creationId xmlns:a16="http://schemas.microsoft.com/office/drawing/2014/main" xmlns="" id="{259F1D63-3915-3B40-9E4F-C76568BBDAEE}"/>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67" name="Gruppieren 166">
              <a:extLst>
                <a:ext uri="{FF2B5EF4-FFF2-40B4-BE49-F238E27FC236}">
                  <a16:creationId xmlns:a16="http://schemas.microsoft.com/office/drawing/2014/main" xmlns="" id="{E6BB0CB6-30C9-364B-95F1-E21953F6D9A3}"/>
                </a:ext>
              </a:extLst>
            </p:cNvPr>
            <p:cNvGrpSpPr/>
            <p:nvPr/>
          </p:nvGrpSpPr>
          <p:grpSpPr>
            <a:xfrm>
              <a:off x="7832108" y="5602246"/>
              <a:ext cx="377260" cy="379289"/>
              <a:chOff x="315810" y="3576040"/>
              <a:chExt cx="437295" cy="439448"/>
            </a:xfrm>
          </p:grpSpPr>
          <p:sp>
            <p:nvSpPr>
              <p:cNvPr id="193" name="Oval 285">
                <a:extLst>
                  <a:ext uri="{FF2B5EF4-FFF2-40B4-BE49-F238E27FC236}">
                    <a16:creationId xmlns:a16="http://schemas.microsoft.com/office/drawing/2014/main" xmlns="" id="{20CE5200-5092-E64B-A4E1-F8543AFBA5E6}"/>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4" name="Freeform 117">
                <a:extLst>
                  <a:ext uri="{FF2B5EF4-FFF2-40B4-BE49-F238E27FC236}">
                    <a16:creationId xmlns:a16="http://schemas.microsoft.com/office/drawing/2014/main" xmlns="" id="{DE251B43-9593-2046-9B17-856FECA92A44}"/>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68" name="Gruppieren 167">
              <a:extLst>
                <a:ext uri="{FF2B5EF4-FFF2-40B4-BE49-F238E27FC236}">
                  <a16:creationId xmlns:a16="http://schemas.microsoft.com/office/drawing/2014/main" xmlns="" id="{1BCBEF02-00C8-5E4A-B596-F0FA1DEF5382}"/>
                </a:ext>
              </a:extLst>
            </p:cNvPr>
            <p:cNvGrpSpPr/>
            <p:nvPr/>
          </p:nvGrpSpPr>
          <p:grpSpPr>
            <a:xfrm>
              <a:off x="8408024" y="4400637"/>
              <a:ext cx="214746" cy="215900"/>
              <a:chOff x="315810" y="3576040"/>
              <a:chExt cx="437295" cy="439448"/>
            </a:xfrm>
          </p:grpSpPr>
          <p:sp>
            <p:nvSpPr>
              <p:cNvPr id="191" name="Oval 285">
                <a:extLst>
                  <a:ext uri="{FF2B5EF4-FFF2-40B4-BE49-F238E27FC236}">
                    <a16:creationId xmlns:a16="http://schemas.microsoft.com/office/drawing/2014/main" xmlns="" id="{93A704BE-3BA3-5A4D-9D44-DD2FDADFF7E1}"/>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2" name="Freeform 117">
                <a:extLst>
                  <a:ext uri="{FF2B5EF4-FFF2-40B4-BE49-F238E27FC236}">
                    <a16:creationId xmlns:a16="http://schemas.microsoft.com/office/drawing/2014/main" xmlns="" id="{37881915-FA6F-D444-859E-094BED3F592F}"/>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69" name="Gruppieren 168">
              <a:extLst>
                <a:ext uri="{FF2B5EF4-FFF2-40B4-BE49-F238E27FC236}">
                  <a16:creationId xmlns:a16="http://schemas.microsoft.com/office/drawing/2014/main" xmlns="" id="{BACF2461-79B4-BA49-B761-8FBC6B7D178F}"/>
                </a:ext>
              </a:extLst>
            </p:cNvPr>
            <p:cNvGrpSpPr/>
            <p:nvPr/>
          </p:nvGrpSpPr>
          <p:grpSpPr>
            <a:xfrm>
              <a:off x="8543969" y="5915428"/>
              <a:ext cx="255392" cy="256766"/>
              <a:chOff x="315810" y="3576040"/>
              <a:chExt cx="437295" cy="439448"/>
            </a:xfrm>
          </p:grpSpPr>
          <p:sp>
            <p:nvSpPr>
              <p:cNvPr id="189" name="Oval 285">
                <a:extLst>
                  <a:ext uri="{FF2B5EF4-FFF2-40B4-BE49-F238E27FC236}">
                    <a16:creationId xmlns:a16="http://schemas.microsoft.com/office/drawing/2014/main" xmlns="" id="{D25CC9EE-C47E-FA45-878B-C89CC6B8BABA}"/>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0" name="Freeform 117">
                <a:extLst>
                  <a:ext uri="{FF2B5EF4-FFF2-40B4-BE49-F238E27FC236}">
                    <a16:creationId xmlns:a16="http://schemas.microsoft.com/office/drawing/2014/main" xmlns="" id="{37D6B5F5-707A-7146-832B-019C93CBA57D}"/>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170" name="Straight Connector 45">
              <a:extLst>
                <a:ext uri="{FF2B5EF4-FFF2-40B4-BE49-F238E27FC236}">
                  <a16:creationId xmlns:a16="http://schemas.microsoft.com/office/drawing/2014/main" xmlns="" id="{81D56FE0-A407-EB41-8E08-F8FC4F3F095A}"/>
                </a:ext>
              </a:extLst>
            </p:cNvPr>
            <p:cNvCxnSpPr>
              <a:cxnSpLocks/>
              <a:stCxn id="189" idx="0"/>
              <a:endCxn id="202" idx="5"/>
            </p:cNvCxnSpPr>
            <p:nvPr/>
          </p:nvCxnSpPr>
          <p:spPr>
            <a:xfrm flipH="1" flipV="1">
              <a:off x="8479025" y="5182919"/>
              <a:ext cx="192641" cy="732510"/>
            </a:xfrm>
            <a:prstGeom prst="line">
              <a:avLst/>
            </a:prstGeom>
            <a:noFill/>
            <a:ln w="9525" cap="flat" cmpd="sng" algn="ctr">
              <a:solidFill>
                <a:srgbClr val="002D64"/>
              </a:solidFill>
              <a:prstDash val="solid"/>
            </a:ln>
            <a:effectLst/>
          </p:spPr>
        </p:cxnSp>
        <p:cxnSp>
          <p:nvCxnSpPr>
            <p:cNvPr id="171" name="Straight Connector 45">
              <a:extLst>
                <a:ext uri="{FF2B5EF4-FFF2-40B4-BE49-F238E27FC236}">
                  <a16:creationId xmlns:a16="http://schemas.microsoft.com/office/drawing/2014/main" xmlns="" id="{E3538BC1-2F14-DE4E-B286-91912E383C09}"/>
                </a:ext>
              </a:extLst>
            </p:cNvPr>
            <p:cNvCxnSpPr>
              <a:cxnSpLocks/>
              <a:stCxn id="195" idx="2"/>
              <a:endCxn id="193" idx="6"/>
            </p:cNvCxnSpPr>
            <p:nvPr/>
          </p:nvCxnSpPr>
          <p:spPr>
            <a:xfrm flipH="1">
              <a:off x="8209368" y="5602247"/>
              <a:ext cx="636738" cy="189644"/>
            </a:xfrm>
            <a:prstGeom prst="line">
              <a:avLst/>
            </a:prstGeom>
            <a:noFill/>
            <a:ln w="9525" cap="flat" cmpd="sng" algn="ctr">
              <a:solidFill>
                <a:srgbClr val="002D64"/>
              </a:solidFill>
              <a:prstDash val="solid"/>
            </a:ln>
            <a:effectLst/>
          </p:spPr>
        </p:cxnSp>
        <p:cxnSp>
          <p:nvCxnSpPr>
            <p:cNvPr id="172" name="Straight Connector 45">
              <a:extLst>
                <a:ext uri="{FF2B5EF4-FFF2-40B4-BE49-F238E27FC236}">
                  <a16:creationId xmlns:a16="http://schemas.microsoft.com/office/drawing/2014/main" xmlns="" id="{328644D4-0D40-7242-8959-CD8697632FF3}"/>
                </a:ext>
              </a:extLst>
            </p:cNvPr>
            <p:cNvCxnSpPr>
              <a:cxnSpLocks/>
              <a:endCxn id="193" idx="7"/>
            </p:cNvCxnSpPr>
            <p:nvPr/>
          </p:nvCxnSpPr>
          <p:spPr>
            <a:xfrm flipH="1">
              <a:off x="8154120" y="5155040"/>
              <a:ext cx="1072624" cy="502751"/>
            </a:xfrm>
            <a:prstGeom prst="line">
              <a:avLst/>
            </a:prstGeom>
            <a:noFill/>
            <a:ln w="9525" cap="flat" cmpd="sng" algn="ctr">
              <a:solidFill>
                <a:srgbClr val="002D64"/>
              </a:solidFill>
              <a:prstDash val="solid"/>
            </a:ln>
            <a:effectLst/>
          </p:spPr>
        </p:cxnSp>
        <p:sp>
          <p:nvSpPr>
            <p:cNvPr id="173" name="Oval 192">
              <a:extLst>
                <a:ext uri="{FF2B5EF4-FFF2-40B4-BE49-F238E27FC236}">
                  <a16:creationId xmlns:a16="http://schemas.microsoft.com/office/drawing/2014/main" xmlns="" id="{1586A235-42AB-8D48-B277-2762DC124070}"/>
                </a:ext>
              </a:extLst>
            </p:cNvPr>
            <p:cNvSpPr/>
            <p:nvPr/>
          </p:nvSpPr>
          <p:spPr>
            <a:xfrm>
              <a:off x="9147119" y="4804946"/>
              <a:ext cx="428033" cy="428225"/>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174" name="Graphic 220" descr="Key">
              <a:extLst>
                <a:ext uri="{FF2B5EF4-FFF2-40B4-BE49-F238E27FC236}">
                  <a16:creationId xmlns:a16="http://schemas.microsoft.com/office/drawing/2014/main" xmlns="" id="{CEAC4A75-257F-8547-8B7D-7B1DF944530B}"/>
                </a:ext>
              </a:extLst>
            </p:cNvPr>
            <p:cNvPicPr>
              <a:picLocks noChangeAspect="1"/>
            </p:cNvPicPr>
            <p:nvPr/>
          </p:nvPicPr>
          <p:blipFill>
            <a:blip r:embed="rId8" cstate="email">
              <a:duotone>
                <a:prstClr val="black"/>
                <a:srgbClr val="002749">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216298" y="4866638"/>
              <a:ext cx="304704" cy="304840"/>
            </a:xfrm>
            <a:prstGeom prst="rect">
              <a:avLst/>
            </a:prstGeom>
            <a:solidFill>
              <a:srgbClr val="0068A9"/>
            </a:solidFill>
          </p:spPr>
        </p:pic>
        <p:cxnSp>
          <p:nvCxnSpPr>
            <p:cNvPr id="175" name="Straight Connector 45">
              <a:extLst>
                <a:ext uri="{FF2B5EF4-FFF2-40B4-BE49-F238E27FC236}">
                  <a16:creationId xmlns:a16="http://schemas.microsoft.com/office/drawing/2014/main" xmlns="" id="{5A9EA6A7-77D3-514A-9A7D-15E81882E3AD}"/>
                </a:ext>
              </a:extLst>
            </p:cNvPr>
            <p:cNvCxnSpPr>
              <a:cxnSpLocks/>
              <a:stCxn id="202" idx="0"/>
              <a:endCxn id="191" idx="3"/>
            </p:cNvCxnSpPr>
            <p:nvPr/>
          </p:nvCxnSpPr>
          <p:spPr>
            <a:xfrm flipV="1">
              <a:off x="8370479" y="4584918"/>
              <a:ext cx="68993" cy="334543"/>
            </a:xfrm>
            <a:prstGeom prst="line">
              <a:avLst/>
            </a:prstGeom>
            <a:noFill/>
            <a:ln w="9525" cap="flat" cmpd="sng" algn="ctr">
              <a:solidFill>
                <a:srgbClr val="002D64"/>
              </a:solidFill>
              <a:prstDash val="solid"/>
            </a:ln>
            <a:effectLst/>
          </p:spPr>
        </p:cxnSp>
        <p:cxnSp>
          <p:nvCxnSpPr>
            <p:cNvPr id="176" name="Straight Connector 45">
              <a:extLst>
                <a:ext uri="{FF2B5EF4-FFF2-40B4-BE49-F238E27FC236}">
                  <a16:creationId xmlns:a16="http://schemas.microsoft.com/office/drawing/2014/main" xmlns="" id="{94246DEF-B11E-674E-A81C-DE72E9171F0F}"/>
                </a:ext>
              </a:extLst>
            </p:cNvPr>
            <p:cNvCxnSpPr>
              <a:cxnSpLocks/>
              <a:stCxn id="195" idx="0"/>
              <a:endCxn id="191" idx="5"/>
            </p:cNvCxnSpPr>
            <p:nvPr/>
          </p:nvCxnSpPr>
          <p:spPr>
            <a:xfrm flipH="1" flipV="1">
              <a:off x="8591320" y="4584918"/>
              <a:ext cx="440527" cy="830587"/>
            </a:xfrm>
            <a:prstGeom prst="line">
              <a:avLst/>
            </a:prstGeom>
            <a:noFill/>
            <a:ln w="9525" cap="flat" cmpd="sng" algn="ctr">
              <a:solidFill>
                <a:srgbClr val="002D64"/>
              </a:solidFill>
              <a:prstDash val="solid"/>
            </a:ln>
            <a:effectLst/>
          </p:spPr>
        </p:cxnSp>
        <p:cxnSp>
          <p:nvCxnSpPr>
            <p:cNvPr id="177" name="Straight Connector 45">
              <a:extLst>
                <a:ext uri="{FF2B5EF4-FFF2-40B4-BE49-F238E27FC236}">
                  <a16:creationId xmlns:a16="http://schemas.microsoft.com/office/drawing/2014/main" xmlns="" id="{BB8CF763-BF04-6142-A356-4F2C22B65115}"/>
                </a:ext>
              </a:extLst>
            </p:cNvPr>
            <p:cNvCxnSpPr>
              <a:cxnSpLocks/>
              <a:stCxn id="191" idx="6"/>
              <a:endCxn id="173" idx="1"/>
            </p:cNvCxnSpPr>
            <p:nvPr/>
          </p:nvCxnSpPr>
          <p:spPr>
            <a:xfrm>
              <a:off x="8622769" y="4508586"/>
              <a:ext cx="587034" cy="359072"/>
            </a:xfrm>
            <a:prstGeom prst="line">
              <a:avLst/>
            </a:prstGeom>
            <a:noFill/>
            <a:ln w="9525" cap="flat" cmpd="sng" algn="ctr">
              <a:solidFill>
                <a:srgbClr val="002D64"/>
              </a:solidFill>
              <a:prstDash val="solid"/>
            </a:ln>
            <a:effectLst/>
          </p:spPr>
        </p:cxnSp>
        <p:grpSp>
          <p:nvGrpSpPr>
            <p:cNvPr id="178" name="Gruppieren 177">
              <a:extLst>
                <a:ext uri="{FF2B5EF4-FFF2-40B4-BE49-F238E27FC236}">
                  <a16:creationId xmlns:a16="http://schemas.microsoft.com/office/drawing/2014/main" xmlns="" id="{A0CFF074-F9CF-7845-87A7-F8C18E7FF043}"/>
                </a:ext>
              </a:extLst>
            </p:cNvPr>
            <p:cNvGrpSpPr/>
            <p:nvPr/>
          </p:nvGrpSpPr>
          <p:grpSpPr>
            <a:xfrm>
              <a:off x="7968453" y="4449207"/>
              <a:ext cx="213541" cy="214689"/>
              <a:chOff x="559928" y="2311123"/>
              <a:chExt cx="322355" cy="323941"/>
            </a:xfrm>
          </p:grpSpPr>
          <p:sp>
            <p:nvSpPr>
              <p:cNvPr id="182" name="Oval 285">
                <a:extLst>
                  <a:ext uri="{FF2B5EF4-FFF2-40B4-BE49-F238E27FC236}">
                    <a16:creationId xmlns:a16="http://schemas.microsoft.com/office/drawing/2014/main" xmlns="" id="{C22B234E-81F2-B742-A041-8B3079FFA987}"/>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83" name="Gruppieren 182">
                <a:extLst>
                  <a:ext uri="{FF2B5EF4-FFF2-40B4-BE49-F238E27FC236}">
                    <a16:creationId xmlns:a16="http://schemas.microsoft.com/office/drawing/2014/main" xmlns="" id="{37ECE440-14BF-8C4C-A129-25A7A1474712}"/>
                  </a:ext>
                </a:extLst>
              </p:cNvPr>
              <p:cNvGrpSpPr/>
              <p:nvPr/>
            </p:nvGrpSpPr>
            <p:grpSpPr>
              <a:xfrm>
                <a:off x="600666" y="2365444"/>
                <a:ext cx="240878" cy="215298"/>
                <a:chOff x="41135301" y="14335125"/>
                <a:chExt cx="1076325" cy="962025"/>
              </a:xfrm>
              <a:solidFill>
                <a:srgbClr val="9BBB59"/>
              </a:solidFill>
            </p:grpSpPr>
            <p:sp>
              <p:nvSpPr>
                <p:cNvPr id="184" name="Freeform 6">
                  <a:extLst>
                    <a:ext uri="{FF2B5EF4-FFF2-40B4-BE49-F238E27FC236}">
                      <a16:creationId xmlns:a16="http://schemas.microsoft.com/office/drawing/2014/main" xmlns="" id="{A8AD5DE4-83C5-A742-A8BB-0B9B52A008A0}"/>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5" name="Freeform 7">
                  <a:extLst>
                    <a:ext uri="{FF2B5EF4-FFF2-40B4-BE49-F238E27FC236}">
                      <a16:creationId xmlns:a16="http://schemas.microsoft.com/office/drawing/2014/main" xmlns="" id="{BCA12AA2-3A66-514A-9A4A-6BA0C74BB6AB}"/>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6" name="Freeform 8">
                  <a:extLst>
                    <a:ext uri="{FF2B5EF4-FFF2-40B4-BE49-F238E27FC236}">
                      <a16:creationId xmlns:a16="http://schemas.microsoft.com/office/drawing/2014/main" xmlns="" id="{506CDA99-D1AF-F441-9191-A18FCEDCE3CD}"/>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7" name="Freeform 9">
                  <a:extLst>
                    <a:ext uri="{FF2B5EF4-FFF2-40B4-BE49-F238E27FC236}">
                      <a16:creationId xmlns:a16="http://schemas.microsoft.com/office/drawing/2014/main" xmlns="" id="{E9105BF3-7263-4443-A7D5-4296CC0C09B4}"/>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8" name="Freeform 10">
                  <a:extLst>
                    <a:ext uri="{FF2B5EF4-FFF2-40B4-BE49-F238E27FC236}">
                      <a16:creationId xmlns:a16="http://schemas.microsoft.com/office/drawing/2014/main" xmlns="" id="{F1CC282C-9BDF-6B4C-BB54-6ECBEA4F920E}"/>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179" name="Straight Connector 45">
              <a:extLst>
                <a:ext uri="{FF2B5EF4-FFF2-40B4-BE49-F238E27FC236}">
                  <a16:creationId xmlns:a16="http://schemas.microsoft.com/office/drawing/2014/main" xmlns="" id="{271A5D18-EEA2-C444-9BE0-A2141756ED4F}"/>
                </a:ext>
              </a:extLst>
            </p:cNvPr>
            <p:cNvCxnSpPr>
              <a:cxnSpLocks/>
              <a:stCxn id="182" idx="4"/>
              <a:endCxn id="193" idx="0"/>
            </p:cNvCxnSpPr>
            <p:nvPr/>
          </p:nvCxnSpPr>
          <p:spPr>
            <a:xfrm flipH="1">
              <a:off x="8020738" y="4663896"/>
              <a:ext cx="54488" cy="938351"/>
            </a:xfrm>
            <a:prstGeom prst="line">
              <a:avLst/>
            </a:prstGeom>
            <a:noFill/>
            <a:ln w="9525" cap="flat" cmpd="sng" algn="ctr">
              <a:solidFill>
                <a:srgbClr val="002D64"/>
              </a:solidFill>
              <a:prstDash val="solid"/>
            </a:ln>
            <a:effectLst/>
          </p:spPr>
        </p:cxnSp>
        <p:cxnSp>
          <p:nvCxnSpPr>
            <p:cNvPr id="180" name="Straight Connector 45">
              <a:extLst>
                <a:ext uri="{FF2B5EF4-FFF2-40B4-BE49-F238E27FC236}">
                  <a16:creationId xmlns:a16="http://schemas.microsoft.com/office/drawing/2014/main" xmlns="" id="{0DD83BFF-91FA-9643-9721-24D203CA424D}"/>
                </a:ext>
              </a:extLst>
            </p:cNvPr>
            <p:cNvCxnSpPr>
              <a:cxnSpLocks/>
              <a:stCxn id="182" idx="6"/>
              <a:endCxn id="191" idx="2"/>
            </p:cNvCxnSpPr>
            <p:nvPr/>
          </p:nvCxnSpPr>
          <p:spPr>
            <a:xfrm flipV="1">
              <a:off x="8181995" y="4508591"/>
              <a:ext cx="226028" cy="47965"/>
            </a:xfrm>
            <a:prstGeom prst="line">
              <a:avLst/>
            </a:prstGeom>
            <a:noFill/>
            <a:ln w="9525" cap="flat" cmpd="sng" algn="ctr">
              <a:solidFill>
                <a:srgbClr val="002D64"/>
              </a:solidFill>
              <a:prstDash val="solid"/>
            </a:ln>
            <a:effectLst/>
          </p:spPr>
        </p:cxnSp>
        <p:cxnSp>
          <p:nvCxnSpPr>
            <p:cNvPr id="181" name="Straight Connector 45">
              <a:extLst>
                <a:ext uri="{FF2B5EF4-FFF2-40B4-BE49-F238E27FC236}">
                  <a16:creationId xmlns:a16="http://schemas.microsoft.com/office/drawing/2014/main" xmlns="" id="{FF8CE172-96D5-D54F-83F6-26229C029915}"/>
                </a:ext>
              </a:extLst>
            </p:cNvPr>
            <p:cNvCxnSpPr>
              <a:cxnSpLocks/>
              <a:stCxn id="182" idx="5"/>
              <a:endCxn id="174" idx="1"/>
            </p:cNvCxnSpPr>
            <p:nvPr/>
          </p:nvCxnSpPr>
          <p:spPr>
            <a:xfrm>
              <a:off x="8150726" y="4632462"/>
              <a:ext cx="1065575" cy="386605"/>
            </a:xfrm>
            <a:prstGeom prst="line">
              <a:avLst/>
            </a:prstGeom>
            <a:noFill/>
            <a:ln w="9525" cap="flat" cmpd="sng" algn="ctr">
              <a:solidFill>
                <a:srgbClr val="002D64"/>
              </a:solidFill>
              <a:prstDash val="solid"/>
            </a:ln>
            <a:effectLst/>
          </p:spPr>
        </p:cxnSp>
      </p:grpSp>
      <p:cxnSp>
        <p:nvCxnSpPr>
          <p:cNvPr id="235" name="Straight Connector 45">
            <a:extLst>
              <a:ext uri="{FF2B5EF4-FFF2-40B4-BE49-F238E27FC236}">
                <a16:creationId xmlns:a16="http://schemas.microsoft.com/office/drawing/2014/main" xmlns="" id="{1643932A-DC18-EE46-9FA1-95A074708A5E}"/>
              </a:ext>
            </a:extLst>
          </p:cNvPr>
          <p:cNvCxnSpPr>
            <a:cxnSpLocks/>
            <a:endCxn id="424" idx="5"/>
          </p:cNvCxnSpPr>
          <p:nvPr/>
        </p:nvCxnSpPr>
        <p:spPr>
          <a:xfrm flipH="1" flipV="1">
            <a:off x="8723012" y="2526029"/>
            <a:ext cx="688141" cy="562986"/>
          </a:xfrm>
          <a:prstGeom prst="line">
            <a:avLst/>
          </a:prstGeom>
          <a:noFill/>
          <a:ln w="9525" cap="flat" cmpd="sng" algn="ctr">
            <a:solidFill>
              <a:srgbClr val="002D64"/>
            </a:solidFill>
            <a:prstDash val="solid"/>
          </a:ln>
          <a:effectLst/>
        </p:spPr>
      </p:cxnSp>
      <p:cxnSp>
        <p:nvCxnSpPr>
          <p:cNvPr id="236" name="Straight Connector 45">
            <a:extLst>
              <a:ext uri="{FF2B5EF4-FFF2-40B4-BE49-F238E27FC236}">
                <a16:creationId xmlns:a16="http://schemas.microsoft.com/office/drawing/2014/main" xmlns="" id="{1643932A-DC18-EE46-9FA1-95A074708A5E}"/>
              </a:ext>
            </a:extLst>
          </p:cNvPr>
          <p:cNvCxnSpPr>
            <a:cxnSpLocks/>
            <a:stCxn id="468" idx="3"/>
            <a:endCxn id="435" idx="1"/>
          </p:cNvCxnSpPr>
          <p:nvPr/>
        </p:nvCxnSpPr>
        <p:spPr>
          <a:xfrm flipH="1" flipV="1">
            <a:off x="8684978" y="2487401"/>
            <a:ext cx="922202" cy="176943"/>
          </a:xfrm>
          <a:prstGeom prst="line">
            <a:avLst/>
          </a:prstGeom>
          <a:noFill/>
          <a:ln w="9525" cap="flat" cmpd="sng" algn="ctr">
            <a:solidFill>
              <a:srgbClr val="002D64"/>
            </a:solidFill>
            <a:prstDash val="solid"/>
          </a:ln>
          <a:effectLst/>
        </p:spPr>
      </p:cxnSp>
      <p:cxnSp>
        <p:nvCxnSpPr>
          <p:cNvPr id="237" name="Straight Connector 45">
            <a:extLst>
              <a:ext uri="{FF2B5EF4-FFF2-40B4-BE49-F238E27FC236}">
                <a16:creationId xmlns:a16="http://schemas.microsoft.com/office/drawing/2014/main" xmlns="" id="{1643932A-DC18-EE46-9FA1-95A074708A5E}"/>
              </a:ext>
            </a:extLst>
          </p:cNvPr>
          <p:cNvCxnSpPr>
            <a:cxnSpLocks/>
            <a:endCxn id="406" idx="5"/>
          </p:cNvCxnSpPr>
          <p:nvPr/>
        </p:nvCxnSpPr>
        <p:spPr>
          <a:xfrm flipH="1" flipV="1">
            <a:off x="7907081" y="2568939"/>
            <a:ext cx="254842" cy="410026"/>
          </a:xfrm>
          <a:prstGeom prst="line">
            <a:avLst/>
          </a:prstGeom>
          <a:noFill/>
          <a:ln w="9525" cap="flat" cmpd="sng" algn="ctr">
            <a:solidFill>
              <a:srgbClr val="002D64"/>
            </a:solidFill>
            <a:prstDash val="solid"/>
          </a:ln>
          <a:effectLst/>
        </p:spPr>
      </p:cxnSp>
      <p:cxnSp>
        <p:nvCxnSpPr>
          <p:cNvPr id="238" name="Straight Connector 35">
            <a:extLst>
              <a:ext uri="{FF2B5EF4-FFF2-40B4-BE49-F238E27FC236}">
                <a16:creationId xmlns:a16="http://schemas.microsoft.com/office/drawing/2014/main" xmlns="" id="{91B82C0F-7EAA-BB4C-AC37-D84CF23C0162}"/>
              </a:ext>
            </a:extLst>
          </p:cNvPr>
          <p:cNvCxnSpPr>
            <a:cxnSpLocks/>
            <a:stCxn id="277" idx="28"/>
            <a:endCxn id="395" idx="36"/>
          </p:cNvCxnSpPr>
          <p:nvPr/>
        </p:nvCxnSpPr>
        <p:spPr>
          <a:xfrm flipV="1">
            <a:off x="5349567" y="2449636"/>
            <a:ext cx="2480874" cy="213001"/>
          </a:xfrm>
          <a:prstGeom prst="line">
            <a:avLst/>
          </a:prstGeom>
          <a:noFill/>
          <a:ln w="28575" cap="flat" cmpd="sng" algn="ctr">
            <a:gradFill>
              <a:gsLst>
                <a:gs pos="0">
                  <a:srgbClr val="66ADD1"/>
                </a:gs>
                <a:gs pos="36000">
                  <a:srgbClr val="FF0000"/>
                </a:gs>
                <a:gs pos="70000">
                  <a:srgbClr val="66ADD1"/>
                </a:gs>
                <a:gs pos="100000">
                  <a:srgbClr val="FF0000"/>
                </a:gs>
              </a:gsLst>
              <a:lin ang="5400000" scaled="1"/>
            </a:gradFill>
            <a:prstDash val="dashDot"/>
          </a:ln>
          <a:effectLst/>
        </p:spPr>
      </p:cxnSp>
      <p:cxnSp>
        <p:nvCxnSpPr>
          <p:cNvPr id="239" name="Straight Connector 32">
            <a:extLst>
              <a:ext uri="{FF2B5EF4-FFF2-40B4-BE49-F238E27FC236}">
                <a16:creationId xmlns:a16="http://schemas.microsoft.com/office/drawing/2014/main" xmlns="" id="{7B9A0AD6-52D9-E740-A1C3-8685764DF45F}"/>
              </a:ext>
            </a:extLst>
          </p:cNvPr>
          <p:cNvCxnSpPr>
            <a:cxnSpLocks/>
            <a:endCxn id="284" idx="1"/>
          </p:cNvCxnSpPr>
          <p:nvPr/>
        </p:nvCxnSpPr>
        <p:spPr>
          <a:xfrm>
            <a:off x="4626343" y="1617133"/>
            <a:ext cx="712621" cy="1059029"/>
          </a:xfrm>
          <a:prstGeom prst="line">
            <a:avLst/>
          </a:prstGeom>
          <a:noFill/>
          <a:ln w="9525" cap="flat" cmpd="sng" algn="ctr">
            <a:solidFill>
              <a:srgbClr val="002D64"/>
            </a:solidFill>
            <a:prstDash val="dash"/>
          </a:ln>
          <a:effectLst/>
        </p:spPr>
      </p:cxnSp>
      <p:cxnSp>
        <p:nvCxnSpPr>
          <p:cNvPr id="240" name="Straight Connector 32">
            <a:extLst>
              <a:ext uri="{FF2B5EF4-FFF2-40B4-BE49-F238E27FC236}">
                <a16:creationId xmlns:a16="http://schemas.microsoft.com/office/drawing/2014/main" xmlns="" id="{7B9A0AD6-52D9-E740-A1C3-8685764DF45F}"/>
              </a:ext>
            </a:extLst>
          </p:cNvPr>
          <p:cNvCxnSpPr>
            <a:cxnSpLocks/>
            <a:endCxn id="313" idx="1"/>
          </p:cNvCxnSpPr>
          <p:nvPr/>
        </p:nvCxnSpPr>
        <p:spPr>
          <a:xfrm>
            <a:off x="6759476" y="1638260"/>
            <a:ext cx="171874" cy="1394531"/>
          </a:xfrm>
          <a:prstGeom prst="line">
            <a:avLst/>
          </a:prstGeom>
          <a:noFill/>
          <a:ln w="9525" cap="flat" cmpd="sng" algn="ctr">
            <a:solidFill>
              <a:srgbClr val="002D64"/>
            </a:solidFill>
            <a:prstDash val="dash"/>
          </a:ln>
          <a:effectLst/>
        </p:spPr>
      </p:cxnSp>
      <p:cxnSp>
        <p:nvCxnSpPr>
          <p:cNvPr id="241" name="Straight Connector 35">
            <a:extLst>
              <a:ext uri="{FF2B5EF4-FFF2-40B4-BE49-F238E27FC236}">
                <a16:creationId xmlns:a16="http://schemas.microsoft.com/office/drawing/2014/main" xmlns="" id="{91B82C0F-7EAA-BB4C-AC37-D84CF23C0162}"/>
              </a:ext>
            </a:extLst>
          </p:cNvPr>
          <p:cNvCxnSpPr>
            <a:cxnSpLocks/>
            <a:stCxn id="313" idx="1"/>
            <a:endCxn id="395" idx="26"/>
          </p:cNvCxnSpPr>
          <p:nvPr/>
        </p:nvCxnSpPr>
        <p:spPr>
          <a:xfrm flipV="1">
            <a:off x="6931349" y="2458984"/>
            <a:ext cx="856549" cy="573806"/>
          </a:xfrm>
          <a:prstGeom prst="line">
            <a:avLst/>
          </a:prstGeom>
          <a:noFill/>
          <a:ln w="28575" cap="flat" cmpd="sng" algn="ctr">
            <a:gradFill>
              <a:gsLst>
                <a:gs pos="0">
                  <a:srgbClr val="66ADD1"/>
                </a:gs>
                <a:gs pos="36000">
                  <a:srgbClr val="FF0000"/>
                </a:gs>
                <a:gs pos="70000">
                  <a:srgbClr val="66ADD1"/>
                </a:gs>
                <a:gs pos="100000">
                  <a:srgbClr val="FF0000"/>
                </a:gs>
              </a:gsLst>
              <a:lin ang="5400000" scaled="1"/>
            </a:gradFill>
            <a:prstDash val="dashDot"/>
          </a:ln>
          <a:effectLst/>
        </p:spPr>
      </p:cxnSp>
      <p:cxnSp>
        <p:nvCxnSpPr>
          <p:cNvPr id="242" name="Straight Connector 32">
            <a:extLst>
              <a:ext uri="{FF2B5EF4-FFF2-40B4-BE49-F238E27FC236}">
                <a16:creationId xmlns:a16="http://schemas.microsoft.com/office/drawing/2014/main" xmlns="" id="{7B9A0AD6-52D9-E740-A1C3-8685764DF45F}"/>
              </a:ext>
            </a:extLst>
          </p:cNvPr>
          <p:cNvCxnSpPr>
            <a:cxnSpLocks/>
            <a:stCxn id="272" idx="17"/>
            <a:endCxn id="390" idx="24"/>
          </p:cNvCxnSpPr>
          <p:nvPr/>
        </p:nvCxnSpPr>
        <p:spPr>
          <a:xfrm>
            <a:off x="4566621" y="1598171"/>
            <a:ext cx="726022" cy="359089"/>
          </a:xfrm>
          <a:prstGeom prst="line">
            <a:avLst/>
          </a:prstGeom>
          <a:noFill/>
          <a:ln w="9525" cap="flat" cmpd="sng" algn="ctr">
            <a:solidFill>
              <a:srgbClr val="002D64"/>
            </a:solidFill>
            <a:prstDash val="dash"/>
          </a:ln>
          <a:effectLst/>
        </p:spPr>
      </p:cxnSp>
      <p:cxnSp>
        <p:nvCxnSpPr>
          <p:cNvPr id="243" name="Straight Connector 45">
            <a:extLst>
              <a:ext uri="{FF2B5EF4-FFF2-40B4-BE49-F238E27FC236}">
                <a16:creationId xmlns:a16="http://schemas.microsoft.com/office/drawing/2014/main" xmlns="" id="{1643932A-DC18-EE46-9FA1-95A074708A5E}"/>
              </a:ext>
            </a:extLst>
          </p:cNvPr>
          <p:cNvCxnSpPr>
            <a:cxnSpLocks/>
            <a:stCxn id="277" idx="29"/>
            <a:endCxn id="390" idx="18"/>
          </p:cNvCxnSpPr>
          <p:nvPr/>
        </p:nvCxnSpPr>
        <p:spPr>
          <a:xfrm flipH="1" flipV="1">
            <a:off x="5283637" y="1957260"/>
            <a:ext cx="69932" cy="702849"/>
          </a:xfrm>
          <a:prstGeom prst="line">
            <a:avLst/>
          </a:prstGeom>
          <a:noFill/>
          <a:ln w="9525" cap="flat" cmpd="sng" algn="ctr">
            <a:solidFill>
              <a:srgbClr val="002D64"/>
            </a:solidFill>
            <a:prstDash val="solid"/>
          </a:ln>
          <a:effectLst/>
        </p:spPr>
      </p:cxnSp>
      <p:cxnSp>
        <p:nvCxnSpPr>
          <p:cNvPr id="244" name="Straight Connector 45">
            <a:extLst>
              <a:ext uri="{FF2B5EF4-FFF2-40B4-BE49-F238E27FC236}">
                <a16:creationId xmlns:a16="http://schemas.microsoft.com/office/drawing/2014/main" xmlns="" id="{1643932A-DC18-EE46-9FA1-95A074708A5E}"/>
              </a:ext>
            </a:extLst>
          </p:cNvPr>
          <p:cNvCxnSpPr>
            <a:cxnSpLocks/>
          </p:cNvCxnSpPr>
          <p:nvPr/>
        </p:nvCxnSpPr>
        <p:spPr>
          <a:xfrm flipH="1" flipV="1">
            <a:off x="5385281" y="2687003"/>
            <a:ext cx="217319" cy="438190"/>
          </a:xfrm>
          <a:prstGeom prst="line">
            <a:avLst/>
          </a:prstGeom>
          <a:noFill/>
          <a:ln w="9525" cap="flat" cmpd="sng" algn="ctr">
            <a:solidFill>
              <a:srgbClr val="002D64"/>
            </a:solidFill>
            <a:prstDash val="solid"/>
          </a:ln>
          <a:effectLst/>
        </p:spPr>
      </p:cxnSp>
      <p:cxnSp>
        <p:nvCxnSpPr>
          <p:cNvPr id="245" name="Straight Connector 45">
            <a:extLst>
              <a:ext uri="{FF2B5EF4-FFF2-40B4-BE49-F238E27FC236}">
                <a16:creationId xmlns:a16="http://schemas.microsoft.com/office/drawing/2014/main" xmlns="" id="{1643932A-DC18-EE46-9FA1-95A074708A5E}"/>
              </a:ext>
            </a:extLst>
          </p:cNvPr>
          <p:cNvCxnSpPr>
            <a:cxnSpLocks/>
            <a:stCxn id="383" idx="16"/>
            <a:endCxn id="277" idx="32"/>
          </p:cNvCxnSpPr>
          <p:nvPr/>
        </p:nvCxnSpPr>
        <p:spPr>
          <a:xfrm flipV="1">
            <a:off x="5095801" y="2656102"/>
            <a:ext cx="271950" cy="395174"/>
          </a:xfrm>
          <a:prstGeom prst="line">
            <a:avLst/>
          </a:prstGeom>
          <a:noFill/>
          <a:ln w="9525" cap="flat" cmpd="sng" algn="ctr">
            <a:solidFill>
              <a:srgbClr val="002D64"/>
            </a:solidFill>
            <a:prstDash val="solid"/>
          </a:ln>
          <a:effectLst/>
        </p:spPr>
      </p:cxnSp>
      <p:cxnSp>
        <p:nvCxnSpPr>
          <p:cNvPr id="246" name="Straight Connector 45">
            <a:extLst>
              <a:ext uri="{FF2B5EF4-FFF2-40B4-BE49-F238E27FC236}">
                <a16:creationId xmlns:a16="http://schemas.microsoft.com/office/drawing/2014/main" xmlns="" id="{1643932A-DC18-EE46-9FA1-95A074708A5E}"/>
              </a:ext>
            </a:extLst>
          </p:cNvPr>
          <p:cNvCxnSpPr>
            <a:cxnSpLocks/>
            <a:stCxn id="313" idx="1"/>
            <a:endCxn id="348" idx="16"/>
          </p:cNvCxnSpPr>
          <p:nvPr/>
        </p:nvCxnSpPr>
        <p:spPr>
          <a:xfrm flipH="1">
            <a:off x="6070454" y="3032791"/>
            <a:ext cx="860896" cy="243893"/>
          </a:xfrm>
          <a:prstGeom prst="line">
            <a:avLst/>
          </a:prstGeom>
          <a:noFill/>
          <a:ln w="9525" cap="flat" cmpd="sng" algn="ctr">
            <a:solidFill>
              <a:srgbClr val="002D64"/>
            </a:solidFill>
            <a:prstDash val="solid"/>
          </a:ln>
          <a:effectLst/>
        </p:spPr>
      </p:cxnSp>
      <p:cxnSp>
        <p:nvCxnSpPr>
          <p:cNvPr id="247" name="Straight Connector 45">
            <a:extLst>
              <a:ext uri="{FF2B5EF4-FFF2-40B4-BE49-F238E27FC236}">
                <a16:creationId xmlns:a16="http://schemas.microsoft.com/office/drawing/2014/main" xmlns="" id="{1643932A-DC18-EE46-9FA1-95A074708A5E}"/>
              </a:ext>
            </a:extLst>
          </p:cNvPr>
          <p:cNvCxnSpPr>
            <a:cxnSpLocks/>
            <a:stCxn id="345" idx="16"/>
            <a:endCxn id="325" idx="25"/>
          </p:cNvCxnSpPr>
          <p:nvPr/>
        </p:nvCxnSpPr>
        <p:spPr>
          <a:xfrm flipV="1">
            <a:off x="6017575" y="2247752"/>
            <a:ext cx="619014" cy="57714"/>
          </a:xfrm>
          <a:prstGeom prst="line">
            <a:avLst/>
          </a:prstGeom>
          <a:noFill/>
          <a:ln w="9525" cap="flat" cmpd="sng" algn="ctr">
            <a:solidFill>
              <a:srgbClr val="002D64"/>
            </a:solidFill>
            <a:prstDash val="solid"/>
          </a:ln>
          <a:effectLst/>
        </p:spPr>
      </p:cxnSp>
      <p:cxnSp>
        <p:nvCxnSpPr>
          <p:cNvPr id="248" name="Straight Connector 45">
            <a:extLst>
              <a:ext uri="{FF2B5EF4-FFF2-40B4-BE49-F238E27FC236}">
                <a16:creationId xmlns:a16="http://schemas.microsoft.com/office/drawing/2014/main" xmlns="" id="{1643932A-DC18-EE46-9FA1-95A074708A5E}"/>
              </a:ext>
            </a:extLst>
          </p:cNvPr>
          <p:cNvCxnSpPr>
            <a:cxnSpLocks/>
            <a:stCxn id="325" idx="25"/>
            <a:endCxn id="313" idx="1"/>
          </p:cNvCxnSpPr>
          <p:nvPr/>
        </p:nvCxnSpPr>
        <p:spPr>
          <a:xfrm>
            <a:off x="6636589" y="2247752"/>
            <a:ext cx="294761" cy="785039"/>
          </a:xfrm>
          <a:prstGeom prst="line">
            <a:avLst/>
          </a:prstGeom>
          <a:noFill/>
          <a:ln w="9525" cap="flat" cmpd="sng" algn="ctr">
            <a:solidFill>
              <a:srgbClr val="002D64"/>
            </a:solidFill>
            <a:prstDash val="solid"/>
          </a:ln>
          <a:effectLst/>
        </p:spPr>
      </p:cxnSp>
      <p:cxnSp>
        <p:nvCxnSpPr>
          <p:cNvPr id="249" name="Straight Connector 45">
            <a:extLst>
              <a:ext uri="{FF2B5EF4-FFF2-40B4-BE49-F238E27FC236}">
                <a16:creationId xmlns:a16="http://schemas.microsoft.com/office/drawing/2014/main" xmlns="" id="{1643932A-DC18-EE46-9FA1-95A074708A5E}"/>
              </a:ext>
            </a:extLst>
          </p:cNvPr>
          <p:cNvCxnSpPr>
            <a:cxnSpLocks/>
            <a:stCxn id="328" idx="5"/>
            <a:endCxn id="406" idx="0"/>
          </p:cNvCxnSpPr>
          <p:nvPr/>
        </p:nvCxnSpPr>
        <p:spPr>
          <a:xfrm>
            <a:off x="7647320" y="2060278"/>
            <a:ext cx="119113" cy="168954"/>
          </a:xfrm>
          <a:prstGeom prst="line">
            <a:avLst/>
          </a:prstGeom>
          <a:noFill/>
          <a:ln w="9525" cap="flat" cmpd="sng" algn="ctr">
            <a:solidFill>
              <a:srgbClr val="002D64"/>
            </a:solidFill>
            <a:prstDash val="solid"/>
          </a:ln>
          <a:effectLst/>
        </p:spPr>
      </p:cxnSp>
      <p:cxnSp>
        <p:nvCxnSpPr>
          <p:cNvPr id="250" name="Straight Connector 45">
            <a:extLst>
              <a:ext uri="{FF2B5EF4-FFF2-40B4-BE49-F238E27FC236}">
                <a16:creationId xmlns:a16="http://schemas.microsoft.com/office/drawing/2014/main" xmlns="" id="{1643932A-DC18-EE46-9FA1-95A074708A5E}"/>
              </a:ext>
            </a:extLst>
          </p:cNvPr>
          <p:cNvCxnSpPr>
            <a:cxnSpLocks/>
            <a:endCxn id="435" idx="1"/>
          </p:cNvCxnSpPr>
          <p:nvPr/>
        </p:nvCxnSpPr>
        <p:spPr>
          <a:xfrm flipV="1">
            <a:off x="8625221" y="2487401"/>
            <a:ext cx="59757" cy="828488"/>
          </a:xfrm>
          <a:prstGeom prst="line">
            <a:avLst/>
          </a:prstGeom>
          <a:noFill/>
          <a:ln w="9525" cap="flat" cmpd="sng" algn="ctr">
            <a:solidFill>
              <a:srgbClr val="002D64"/>
            </a:solidFill>
            <a:prstDash val="solid"/>
          </a:ln>
          <a:effectLst/>
        </p:spPr>
      </p:cxnSp>
      <p:cxnSp>
        <p:nvCxnSpPr>
          <p:cNvPr id="251" name="Straight Connector 45">
            <a:extLst>
              <a:ext uri="{FF2B5EF4-FFF2-40B4-BE49-F238E27FC236}">
                <a16:creationId xmlns:a16="http://schemas.microsoft.com/office/drawing/2014/main" xmlns="" id="{1643932A-DC18-EE46-9FA1-95A074708A5E}"/>
              </a:ext>
            </a:extLst>
          </p:cNvPr>
          <p:cNvCxnSpPr>
            <a:cxnSpLocks/>
            <a:stCxn id="376" idx="3"/>
            <a:endCxn id="435" idx="1"/>
          </p:cNvCxnSpPr>
          <p:nvPr/>
        </p:nvCxnSpPr>
        <p:spPr>
          <a:xfrm flipH="1" flipV="1">
            <a:off x="8684978" y="2487401"/>
            <a:ext cx="170663" cy="505103"/>
          </a:xfrm>
          <a:prstGeom prst="line">
            <a:avLst/>
          </a:prstGeom>
          <a:noFill/>
          <a:ln w="9525" cap="flat" cmpd="sng" algn="ctr">
            <a:solidFill>
              <a:srgbClr val="002D64"/>
            </a:solidFill>
            <a:prstDash val="solid"/>
          </a:ln>
          <a:effectLst/>
        </p:spPr>
      </p:cxnSp>
      <p:cxnSp>
        <p:nvCxnSpPr>
          <p:cNvPr id="252" name="Straight Connector 45">
            <a:extLst>
              <a:ext uri="{FF2B5EF4-FFF2-40B4-BE49-F238E27FC236}">
                <a16:creationId xmlns:a16="http://schemas.microsoft.com/office/drawing/2014/main" xmlns="" id="{1643932A-DC18-EE46-9FA1-95A074708A5E}"/>
              </a:ext>
            </a:extLst>
          </p:cNvPr>
          <p:cNvCxnSpPr>
            <a:cxnSpLocks/>
            <a:stCxn id="406" idx="6"/>
          </p:cNvCxnSpPr>
          <p:nvPr/>
        </p:nvCxnSpPr>
        <p:spPr>
          <a:xfrm>
            <a:off x="7965339" y="2428228"/>
            <a:ext cx="557004" cy="71506"/>
          </a:xfrm>
          <a:prstGeom prst="line">
            <a:avLst/>
          </a:prstGeom>
          <a:noFill/>
          <a:ln w="9525" cap="flat" cmpd="sng" algn="ctr">
            <a:solidFill>
              <a:srgbClr val="002D64"/>
            </a:solidFill>
            <a:prstDash val="solid"/>
          </a:ln>
          <a:effectLst/>
        </p:spPr>
      </p:cxnSp>
      <p:cxnSp>
        <p:nvCxnSpPr>
          <p:cNvPr id="253" name="Straight Connector 45">
            <a:extLst>
              <a:ext uri="{FF2B5EF4-FFF2-40B4-BE49-F238E27FC236}">
                <a16:creationId xmlns:a16="http://schemas.microsoft.com/office/drawing/2014/main" xmlns="" id="{1643932A-DC18-EE46-9FA1-95A074708A5E}"/>
              </a:ext>
            </a:extLst>
          </p:cNvPr>
          <p:cNvCxnSpPr>
            <a:cxnSpLocks/>
            <a:stCxn id="406" idx="4"/>
          </p:cNvCxnSpPr>
          <p:nvPr/>
        </p:nvCxnSpPr>
        <p:spPr>
          <a:xfrm flipH="1">
            <a:off x="7620029" y="2627224"/>
            <a:ext cx="146404" cy="546499"/>
          </a:xfrm>
          <a:prstGeom prst="line">
            <a:avLst/>
          </a:prstGeom>
          <a:noFill/>
          <a:ln w="9525" cap="flat" cmpd="sng" algn="ctr">
            <a:solidFill>
              <a:srgbClr val="002D64"/>
            </a:solidFill>
            <a:prstDash val="solid"/>
          </a:ln>
          <a:effectLst/>
        </p:spPr>
      </p:cxnSp>
      <p:cxnSp>
        <p:nvCxnSpPr>
          <p:cNvPr id="254" name="Straight Connector 45">
            <a:extLst>
              <a:ext uri="{FF2B5EF4-FFF2-40B4-BE49-F238E27FC236}">
                <a16:creationId xmlns:a16="http://schemas.microsoft.com/office/drawing/2014/main" xmlns="" id="{1643932A-DC18-EE46-9FA1-95A074708A5E}"/>
              </a:ext>
            </a:extLst>
          </p:cNvPr>
          <p:cNvCxnSpPr>
            <a:cxnSpLocks/>
            <a:stCxn id="313" idx="1"/>
            <a:endCxn id="363" idx="3"/>
          </p:cNvCxnSpPr>
          <p:nvPr/>
        </p:nvCxnSpPr>
        <p:spPr>
          <a:xfrm flipH="1">
            <a:off x="6904626" y="3032791"/>
            <a:ext cx="26724" cy="470984"/>
          </a:xfrm>
          <a:prstGeom prst="line">
            <a:avLst/>
          </a:prstGeom>
          <a:noFill/>
          <a:ln w="9525" cap="flat" cmpd="sng" algn="ctr">
            <a:solidFill>
              <a:srgbClr val="002D64"/>
            </a:solidFill>
            <a:prstDash val="solid"/>
          </a:ln>
          <a:effectLst/>
        </p:spPr>
      </p:cxnSp>
      <p:cxnSp>
        <p:nvCxnSpPr>
          <p:cNvPr id="255" name="Straight Connector 35">
            <a:extLst>
              <a:ext uri="{FF2B5EF4-FFF2-40B4-BE49-F238E27FC236}">
                <a16:creationId xmlns:a16="http://schemas.microsoft.com/office/drawing/2014/main" xmlns="" id="{91B82C0F-7EAA-BB4C-AC37-D84CF23C0162}"/>
              </a:ext>
            </a:extLst>
          </p:cNvPr>
          <p:cNvCxnSpPr>
            <a:cxnSpLocks/>
            <a:endCxn id="306" idx="30"/>
          </p:cNvCxnSpPr>
          <p:nvPr/>
        </p:nvCxnSpPr>
        <p:spPr>
          <a:xfrm>
            <a:off x="5362305" y="2698551"/>
            <a:ext cx="1588142" cy="316146"/>
          </a:xfrm>
          <a:prstGeom prst="line">
            <a:avLst/>
          </a:prstGeom>
          <a:noFill/>
          <a:ln w="28575" cap="flat" cmpd="sng" algn="ctr">
            <a:gradFill>
              <a:gsLst>
                <a:gs pos="0">
                  <a:srgbClr val="66ADD1"/>
                </a:gs>
                <a:gs pos="36000">
                  <a:srgbClr val="FF0000"/>
                </a:gs>
                <a:gs pos="70000">
                  <a:srgbClr val="66ADD1"/>
                </a:gs>
                <a:gs pos="100000">
                  <a:srgbClr val="FF0000"/>
                </a:gs>
              </a:gsLst>
              <a:lin ang="5400000" scaled="1"/>
            </a:gradFill>
            <a:prstDash val="dashDot"/>
          </a:ln>
          <a:effectLst/>
        </p:spPr>
      </p:cxnSp>
      <p:cxnSp>
        <p:nvCxnSpPr>
          <p:cNvPr id="256" name="Straight Connector 32">
            <a:extLst>
              <a:ext uri="{FF2B5EF4-FFF2-40B4-BE49-F238E27FC236}">
                <a16:creationId xmlns:a16="http://schemas.microsoft.com/office/drawing/2014/main" xmlns="" id="{7B9A0AD6-52D9-E740-A1C3-8685764DF45F}"/>
              </a:ext>
            </a:extLst>
          </p:cNvPr>
          <p:cNvCxnSpPr>
            <a:cxnSpLocks/>
            <a:endCxn id="406" idx="0"/>
          </p:cNvCxnSpPr>
          <p:nvPr/>
        </p:nvCxnSpPr>
        <p:spPr>
          <a:xfrm flipH="1">
            <a:off x="7766433" y="1651156"/>
            <a:ext cx="199644" cy="578076"/>
          </a:xfrm>
          <a:prstGeom prst="line">
            <a:avLst/>
          </a:prstGeom>
          <a:noFill/>
          <a:ln w="9525" cap="flat" cmpd="sng" algn="ctr">
            <a:solidFill>
              <a:srgbClr val="002D64"/>
            </a:solidFill>
            <a:prstDash val="dash"/>
          </a:ln>
          <a:effectLst/>
        </p:spPr>
      </p:cxnSp>
      <p:cxnSp>
        <p:nvCxnSpPr>
          <p:cNvPr id="257" name="Straight Connector 32">
            <a:extLst>
              <a:ext uri="{FF2B5EF4-FFF2-40B4-BE49-F238E27FC236}">
                <a16:creationId xmlns:a16="http://schemas.microsoft.com/office/drawing/2014/main" xmlns="" id="{7B9A0AD6-52D9-E740-A1C3-8685764DF45F}"/>
              </a:ext>
            </a:extLst>
          </p:cNvPr>
          <p:cNvCxnSpPr>
            <a:cxnSpLocks/>
          </p:cNvCxnSpPr>
          <p:nvPr/>
        </p:nvCxnSpPr>
        <p:spPr>
          <a:xfrm>
            <a:off x="7994930" y="1656624"/>
            <a:ext cx="498752" cy="843111"/>
          </a:xfrm>
          <a:prstGeom prst="line">
            <a:avLst/>
          </a:prstGeom>
          <a:noFill/>
          <a:ln w="9525" cap="flat" cmpd="sng" algn="ctr">
            <a:solidFill>
              <a:srgbClr val="002D64"/>
            </a:solidFill>
            <a:prstDash val="dash"/>
          </a:ln>
          <a:effectLst/>
        </p:spPr>
      </p:cxnSp>
      <p:cxnSp>
        <p:nvCxnSpPr>
          <p:cNvPr id="258" name="Straight Connector 32">
            <a:extLst>
              <a:ext uri="{FF2B5EF4-FFF2-40B4-BE49-F238E27FC236}">
                <a16:creationId xmlns:a16="http://schemas.microsoft.com/office/drawing/2014/main" xmlns="" id="{7B9A0AD6-52D9-E740-A1C3-8685764DF45F}"/>
              </a:ext>
            </a:extLst>
          </p:cNvPr>
          <p:cNvCxnSpPr>
            <a:cxnSpLocks/>
            <a:endCxn id="333" idx="5"/>
          </p:cNvCxnSpPr>
          <p:nvPr/>
        </p:nvCxnSpPr>
        <p:spPr>
          <a:xfrm>
            <a:off x="6637098" y="1427266"/>
            <a:ext cx="849813" cy="500554"/>
          </a:xfrm>
          <a:prstGeom prst="line">
            <a:avLst/>
          </a:prstGeom>
          <a:noFill/>
          <a:ln w="9525" cap="flat" cmpd="sng" algn="ctr">
            <a:solidFill>
              <a:srgbClr val="002D64"/>
            </a:solidFill>
            <a:prstDash val="dash"/>
          </a:ln>
          <a:effectLst/>
        </p:spPr>
      </p:cxnSp>
      <p:cxnSp>
        <p:nvCxnSpPr>
          <p:cNvPr id="259" name="Straight Connector 32">
            <a:extLst>
              <a:ext uri="{FF2B5EF4-FFF2-40B4-BE49-F238E27FC236}">
                <a16:creationId xmlns:a16="http://schemas.microsoft.com/office/drawing/2014/main" xmlns="" id="{7B9A0AD6-52D9-E740-A1C3-8685764DF45F}"/>
              </a:ext>
            </a:extLst>
          </p:cNvPr>
          <p:cNvCxnSpPr>
            <a:cxnSpLocks/>
            <a:endCxn id="325" idx="24"/>
          </p:cNvCxnSpPr>
          <p:nvPr/>
        </p:nvCxnSpPr>
        <p:spPr>
          <a:xfrm flipH="1">
            <a:off x="6626763" y="1614010"/>
            <a:ext cx="131809" cy="633742"/>
          </a:xfrm>
          <a:prstGeom prst="line">
            <a:avLst/>
          </a:prstGeom>
          <a:noFill/>
          <a:ln w="9525" cap="flat" cmpd="sng" algn="ctr">
            <a:solidFill>
              <a:srgbClr val="002D64"/>
            </a:solidFill>
            <a:prstDash val="dash"/>
          </a:ln>
          <a:effectLst/>
        </p:spPr>
      </p:cxnSp>
      <p:cxnSp>
        <p:nvCxnSpPr>
          <p:cNvPr id="260" name="Straight Connector 45">
            <a:extLst>
              <a:ext uri="{FF2B5EF4-FFF2-40B4-BE49-F238E27FC236}">
                <a16:creationId xmlns:a16="http://schemas.microsoft.com/office/drawing/2014/main" xmlns="" id="{1643932A-DC18-EE46-9FA1-95A074708A5E}"/>
              </a:ext>
            </a:extLst>
          </p:cNvPr>
          <p:cNvCxnSpPr>
            <a:cxnSpLocks/>
            <a:stCxn id="301" idx="3"/>
            <a:endCxn id="284" idx="1"/>
          </p:cNvCxnSpPr>
          <p:nvPr/>
        </p:nvCxnSpPr>
        <p:spPr>
          <a:xfrm flipH="1">
            <a:off x="5338963" y="1982121"/>
            <a:ext cx="441166" cy="694040"/>
          </a:xfrm>
          <a:prstGeom prst="line">
            <a:avLst/>
          </a:prstGeom>
          <a:noFill/>
          <a:ln w="9525" cap="flat" cmpd="sng" algn="ctr">
            <a:solidFill>
              <a:srgbClr val="002D64"/>
            </a:solidFill>
            <a:prstDash val="solid"/>
          </a:ln>
          <a:effectLst/>
        </p:spPr>
      </p:cxnSp>
      <p:cxnSp>
        <p:nvCxnSpPr>
          <p:cNvPr id="261" name="Straight Connector 45">
            <a:extLst>
              <a:ext uri="{FF2B5EF4-FFF2-40B4-BE49-F238E27FC236}">
                <a16:creationId xmlns:a16="http://schemas.microsoft.com/office/drawing/2014/main" xmlns="" id="{1643932A-DC18-EE46-9FA1-95A074708A5E}"/>
              </a:ext>
            </a:extLst>
          </p:cNvPr>
          <p:cNvCxnSpPr>
            <a:cxnSpLocks/>
            <a:stCxn id="284" idx="1"/>
            <a:endCxn id="268" idx="22"/>
          </p:cNvCxnSpPr>
          <p:nvPr/>
        </p:nvCxnSpPr>
        <p:spPr>
          <a:xfrm flipH="1" flipV="1">
            <a:off x="4664828" y="2243866"/>
            <a:ext cx="674135" cy="432297"/>
          </a:xfrm>
          <a:prstGeom prst="line">
            <a:avLst/>
          </a:prstGeom>
          <a:noFill/>
          <a:ln w="9525" cap="flat" cmpd="sng" algn="ctr">
            <a:solidFill>
              <a:srgbClr val="002D64"/>
            </a:solidFill>
            <a:prstDash val="solid"/>
          </a:ln>
          <a:effectLst/>
        </p:spPr>
      </p:cxnSp>
      <p:grpSp>
        <p:nvGrpSpPr>
          <p:cNvPr id="262" name="Gruppieren 261"/>
          <p:cNvGrpSpPr/>
          <p:nvPr/>
        </p:nvGrpSpPr>
        <p:grpSpPr>
          <a:xfrm>
            <a:off x="4464757" y="1961688"/>
            <a:ext cx="371485" cy="373482"/>
            <a:chOff x="559928" y="2311123"/>
            <a:chExt cx="322355" cy="323941"/>
          </a:xfrm>
        </p:grpSpPr>
        <p:sp>
          <p:nvSpPr>
            <p:cNvPr id="263"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64" name="Gruppieren 263"/>
            <p:cNvGrpSpPr/>
            <p:nvPr/>
          </p:nvGrpSpPr>
          <p:grpSpPr>
            <a:xfrm>
              <a:off x="600666" y="2365444"/>
              <a:ext cx="240878" cy="215298"/>
              <a:chOff x="41135301" y="14335125"/>
              <a:chExt cx="1076325" cy="962025"/>
            </a:xfrm>
            <a:solidFill>
              <a:srgbClr val="9BBB59"/>
            </a:solidFill>
          </p:grpSpPr>
          <p:sp>
            <p:nvSpPr>
              <p:cNvPr id="265"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6"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7"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8"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9"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70" name="Gruppieren 269"/>
          <p:cNvGrpSpPr/>
          <p:nvPr/>
        </p:nvGrpSpPr>
        <p:grpSpPr>
          <a:xfrm>
            <a:off x="4424255" y="1387262"/>
            <a:ext cx="398158" cy="400297"/>
            <a:chOff x="2394557" y="1730984"/>
            <a:chExt cx="402297" cy="404276"/>
          </a:xfrm>
        </p:grpSpPr>
        <p:sp>
          <p:nvSpPr>
            <p:cNvPr id="271"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72"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273" name="Straight Connector 32">
            <a:extLst>
              <a:ext uri="{FF2B5EF4-FFF2-40B4-BE49-F238E27FC236}">
                <a16:creationId xmlns:a16="http://schemas.microsoft.com/office/drawing/2014/main" xmlns="" id="{7B9A0AD6-52D9-E740-A1C3-8685764DF45F}"/>
              </a:ext>
            </a:extLst>
          </p:cNvPr>
          <p:cNvCxnSpPr>
            <a:cxnSpLocks/>
            <a:stCxn id="271" idx="4"/>
            <a:endCxn id="263" idx="0"/>
          </p:cNvCxnSpPr>
          <p:nvPr/>
        </p:nvCxnSpPr>
        <p:spPr>
          <a:xfrm>
            <a:off x="4623333" y="1787559"/>
            <a:ext cx="27167" cy="174128"/>
          </a:xfrm>
          <a:prstGeom prst="line">
            <a:avLst/>
          </a:prstGeom>
          <a:noFill/>
          <a:ln w="9525" cap="flat" cmpd="sng" algn="ctr">
            <a:solidFill>
              <a:srgbClr val="002D64"/>
            </a:solidFill>
            <a:prstDash val="dash"/>
          </a:ln>
          <a:effectLst/>
        </p:spPr>
      </p:cxnSp>
      <p:grpSp>
        <p:nvGrpSpPr>
          <p:cNvPr id="274" name="Gruppieren 273">
            <a:extLst>
              <a:ext uri="{FF2B5EF4-FFF2-40B4-BE49-F238E27FC236}">
                <a16:creationId xmlns:a16="http://schemas.microsoft.com/office/drawing/2014/main" xmlns="" id="{F7B2772B-7389-704B-B9BA-B803A8993FE6}"/>
              </a:ext>
            </a:extLst>
          </p:cNvPr>
          <p:cNvGrpSpPr/>
          <p:nvPr/>
        </p:nvGrpSpPr>
        <p:grpSpPr>
          <a:xfrm>
            <a:off x="5122456" y="2439703"/>
            <a:ext cx="397813" cy="397992"/>
            <a:chOff x="3764115" y="2645345"/>
            <a:chExt cx="471600" cy="471600"/>
          </a:xfrm>
        </p:grpSpPr>
        <p:grpSp>
          <p:nvGrpSpPr>
            <p:cNvPr id="275" name="Gruppieren 274">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288"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89"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38017" y="2672760"/>
                <a:ext cx="256818" cy="256818"/>
              </a:xfrm>
              <a:prstGeom prst="rect">
                <a:avLst/>
              </a:prstGeom>
            </p:spPr>
          </p:pic>
        </p:grpSp>
        <p:grpSp>
          <p:nvGrpSpPr>
            <p:cNvPr id="276" name="Gruppieren 275">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277"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8"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79"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0"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1"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2"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3"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4"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5"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6"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87"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290" name="Gruppieren 289"/>
          <p:cNvGrpSpPr/>
          <p:nvPr/>
        </p:nvGrpSpPr>
        <p:grpSpPr>
          <a:xfrm>
            <a:off x="5638789" y="1790970"/>
            <a:ext cx="330799" cy="332579"/>
            <a:chOff x="3285471" y="3767499"/>
            <a:chExt cx="437294" cy="439448"/>
          </a:xfrm>
        </p:grpSpPr>
        <p:sp>
          <p:nvSpPr>
            <p:cNvPr id="291"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92" name="Gruppieren 291"/>
            <p:cNvGrpSpPr/>
            <p:nvPr/>
          </p:nvGrpSpPr>
          <p:grpSpPr>
            <a:xfrm>
              <a:off x="3360475" y="3843469"/>
              <a:ext cx="287286" cy="287509"/>
              <a:chOff x="447694" y="3674230"/>
              <a:chExt cx="336713" cy="336974"/>
            </a:xfrm>
          </p:grpSpPr>
          <p:grpSp>
            <p:nvGrpSpPr>
              <p:cNvPr id="293" name="Gruppieren 292"/>
              <p:cNvGrpSpPr/>
              <p:nvPr/>
            </p:nvGrpSpPr>
            <p:grpSpPr>
              <a:xfrm>
                <a:off x="447694" y="3718162"/>
                <a:ext cx="262157" cy="293042"/>
                <a:chOff x="167608" y="3728013"/>
                <a:chExt cx="758455" cy="847810"/>
              </a:xfrm>
            </p:grpSpPr>
            <p:sp>
              <p:nvSpPr>
                <p:cNvPr id="299" name="Flussdiagramm: Magnetplattenspeicher 298"/>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00" name="Flussdiagramm: Magnetplattenspeicher 299"/>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01" name="Flussdiagramm: Magnetplattenspeicher 300"/>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02" name="Flussdiagramm: Magnetplattenspeicher 301"/>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294" name="Rechteck 293"/>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95"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296" name="Gruppieren 295"/>
              <p:cNvGrpSpPr/>
              <p:nvPr/>
            </p:nvGrpSpPr>
            <p:grpSpPr>
              <a:xfrm>
                <a:off x="614403" y="3674230"/>
                <a:ext cx="164883" cy="195168"/>
                <a:chOff x="14631988" y="7273926"/>
                <a:chExt cx="933450" cy="1104900"/>
              </a:xfrm>
              <a:solidFill>
                <a:srgbClr val="8064A2"/>
              </a:solidFill>
            </p:grpSpPr>
            <p:sp>
              <p:nvSpPr>
                <p:cNvPr id="297"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8"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303" name="Gruppieren 302">
            <a:extLst>
              <a:ext uri="{FF2B5EF4-FFF2-40B4-BE49-F238E27FC236}">
                <a16:creationId xmlns:a16="http://schemas.microsoft.com/office/drawing/2014/main" xmlns="" id="{F7B2772B-7389-704B-B9BA-B803A8993FE6}"/>
              </a:ext>
            </a:extLst>
          </p:cNvPr>
          <p:cNvGrpSpPr/>
          <p:nvPr/>
        </p:nvGrpSpPr>
        <p:grpSpPr>
          <a:xfrm>
            <a:off x="6714842" y="2796332"/>
            <a:ext cx="397813" cy="397992"/>
            <a:chOff x="3764115" y="2645345"/>
            <a:chExt cx="471600" cy="471600"/>
          </a:xfrm>
        </p:grpSpPr>
        <p:grpSp>
          <p:nvGrpSpPr>
            <p:cNvPr id="304" name="Gruppieren 303">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317"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318"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38017" y="2672760"/>
                <a:ext cx="256818" cy="256818"/>
              </a:xfrm>
              <a:prstGeom prst="rect">
                <a:avLst/>
              </a:prstGeom>
            </p:spPr>
          </p:pic>
        </p:grpSp>
        <p:grpSp>
          <p:nvGrpSpPr>
            <p:cNvPr id="305" name="Gruppieren 304">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306"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07"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08"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09"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0"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1"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2"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3"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4"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5"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16"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319" name="Gruppieren 318"/>
          <p:cNvGrpSpPr/>
          <p:nvPr/>
        </p:nvGrpSpPr>
        <p:grpSpPr>
          <a:xfrm>
            <a:off x="6436517" y="2061422"/>
            <a:ext cx="371485" cy="373482"/>
            <a:chOff x="559928" y="2311123"/>
            <a:chExt cx="322355" cy="323941"/>
          </a:xfrm>
        </p:grpSpPr>
        <p:sp>
          <p:nvSpPr>
            <p:cNvPr id="320"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321" name="Gruppieren 320"/>
            <p:cNvGrpSpPr/>
            <p:nvPr/>
          </p:nvGrpSpPr>
          <p:grpSpPr>
            <a:xfrm>
              <a:off x="600666" y="2365444"/>
              <a:ext cx="240878" cy="215298"/>
              <a:chOff x="41135301" y="14335125"/>
              <a:chExt cx="1076325" cy="962025"/>
            </a:xfrm>
            <a:solidFill>
              <a:srgbClr val="9BBB59"/>
            </a:solidFill>
          </p:grpSpPr>
          <p:sp>
            <p:nvSpPr>
              <p:cNvPr id="322"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3"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4"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5"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6"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327" name="Gruppieren 326"/>
          <p:cNvGrpSpPr/>
          <p:nvPr/>
        </p:nvGrpSpPr>
        <p:grpSpPr>
          <a:xfrm>
            <a:off x="7330238" y="1741491"/>
            <a:ext cx="371485" cy="373482"/>
            <a:chOff x="559928" y="2311123"/>
            <a:chExt cx="322355" cy="323941"/>
          </a:xfrm>
        </p:grpSpPr>
        <p:sp>
          <p:nvSpPr>
            <p:cNvPr id="328"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329" name="Gruppieren 328"/>
            <p:cNvGrpSpPr/>
            <p:nvPr/>
          </p:nvGrpSpPr>
          <p:grpSpPr>
            <a:xfrm>
              <a:off x="600666" y="2365444"/>
              <a:ext cx="240878" cy="215298"/>
              <a:chOff x="41135301" y="14335125"/>
              <a:chExt cx="1076325" cy="962025"/>
            </a:xfrm>
            <a:solidFill>
              <a:srgbClr val="9BBB59"/>
            </a:solidFill>
          </p:grpSpPr>
          <p:sp>
            <p:nvSpPr>
              <p:cNvPr id="330"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1"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2"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3"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4"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335" name="Gruppieren 334"/>
          <p:cNvGrpSpPr/>
          <p:nvPr/>
        </p:nvGrpSpPr>
        <p:grpSpPr>
          <a:xfrm>
            <a:off x="6556503" y="1410647"/>
            <a:ext cx="398158" cy="400297"/>
            <a:chOff x="2394557" y="1730984"/>
            <a:chExt cx="402297" cy="404276"/>
          </a:xfrm>
        </p:grpSpPr>
        <p:sp>
          <p:nvSpPr>
            <p:cNvPr id="336"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338" name="Straight Connector 32">
            <a:extLst>
              <a:ext uri="{FF2B5EF4-FFF2-40B4-BE49-F238E27FC236}">
                <a16:creationId xmlns:a16="http://schemas.microsoft.com/office/drawing/2014/main" xmlns="" id="{7B9A0AD6-52D9-E740-A1C3-8685764DF45F}"/>
              </a:ext>
            </a:extLst>
          </p:cNvPr>
          <p:cNvCxnSpPr>
            <a:cxnSpLocks/>
            <a:stCxn id="336" idx="2"/>
            <a:endCxn id="271" idx="6"/>
          </p:cNvCxnSpPr>
          <p:nvPr/>
        </p:nvCxnSpPr>
        <p:spPr>
          <a:xfrm flipH="1" flipV="1">
            <a:off x="4822412" y="1587411"/>
            <a:ext cx="1734091" cy="23385"/>
          </a:xfrm>
          <a:prstGeom prst="line">
            <a:avLst/>
          </a:prstGeom>
          <a:noFill/>
          <a:ln w="9525" cap="flat" cmpd="sng" algn="ctr">
            <a:solidFill>
              <a:srgbClr val="002D64"/>
            </a:solidFill>
            <a:prstDash val="dash"/>
          </a:ln>
          <a:effectLst/>
        </p:spPr>
      </p:cxnSp>
      <p:grpSp>
        <p:nvGrpSpPr>
          <p:cNvPr id="339" name="Gruppieren 338"/>
          <p:cNvGrpSpPr/>
          <p:nvPr/>
        </p:nvGrpSpPr>
        <p:grpSpPr>
          <a:xfrm>
            <a:off x="7783373" y="1407089"/>
            <a:ext cx="398158" cy="400297"/>
            <a:chOff x="2394557" y="1730984"/>
            <a:chExt cx="402297" cy="404276"/>
          </a:xfrm>
        </p:grpSpPr>
        <p:sp>
          <p:nvSpPr>
            <p:cNvPr id="340"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41"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342" name="Straight Connector 32">
            <a:extLst>
              <a:ext uri="{FF2B5EF4-FFF2-40B4-BE49-F238E27FC236}">
                <a16:creationId xmlns:a16="http://schemas.microsoft.com/office/drawing/2014/main" xmlns="" id="{7B9A0AD6-52D9-E740-A1C3-8685764DF45F}"/>
              </a:ext>
            </a:extLst>
          </p:cNvPr>
          <p:cNvCxnSpPr>
            <a:cxnSpLocks/>
            <a:stCxn id="336" idx="6"/>
            <a:endCxn id="340" idx="2"/>
          </p:cNvCxnSpPr>
          <p:nvPr/>
        </p:nvCxnSpPr>
        <p:spPr>
          <a:xfrm flipV="1">
            <a:off x="6954660" y="1607238"/>
            <a:ext cx="828711" cy="3557"/>
          </a:xfrm>
          <a:prstGeom prst="line">
            <a:avLst/>
          </a:prstGeom>
          <a:noFill/>
          <a:ln w="9525" cap="flat" cmpd="sng" algn="ctr">
            <a:solidFill>
              <a:srgbClr val="002D64"/>
            </a:solidFill>
            <a:prstDash val="dash"/>
          </a:ln>
          <a:effectLst/>
        </p:spPr>
      </p:cxnSp>
      <p:grpSp>
        <p:nvGrpSpPr>
          <p:cNvPr id="343" name="Gruppieren 342"/>
          <p:cNvGrpSpPr/>
          <p:nvPr/>
        </p:nvGrpSpPr>
        <p:grpSpPr>
          <a:xfrm>
            <a:off x="5838155" y="2156926"/>
            <a:ext cx="342586" cy="344429"/>
            <a:chOff x="315809" y="3576040"/>
            <a:chExt cx="437294" cy="439448"/>
          </a:xfrm>
        </p:grpSpPr>
        <p:sp>
          <p:nvSpPr>
            <p:cNvPr id="344"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45"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46" name="Gruppieren 345"/>
          <p:cNvGrpSpPr/>
          <p:nvPr/>
        </p:nvGrpSpPr>
        <p:grpSpPr>
          <a:xfrm>
            <a:off x="5891034" y="3128144"/>
            <a:ext cx="342586" cy="344429"/>
            <a:chOff x="315809" y="3576040"/>
            <a:chExt cx="437294" cy="439448"/>
          </a:xfrm>
        </p:grpSpPr>
        <p:sp>
          <p:nvSpPr>
            <p:cNvPr id="347"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48"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49" name="Gruppieren 348"/>
          <p:cNvGrpSpPr/>
          <p:nvPr/>
        </p:nvGrpSpPr>
        <p:grpSpPr>
          <a:xfrm>
            <a:off x="7413823" y="3018695"/>
            <a:ext cx="342586" cy="344429"/>
            <a:chOff x="315809" y="3576040"/>
            <a:chExt cx="437294" cy="439448"/>
          </a:xfrm>
        </p:grpSpPr>
        <p:sp>
          <p:nvSpPr>
            <p:cNvPr id="350"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51"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52" name="Gruppieren 351"/>
          <p:cNvGrpSpPr/>
          <p:nvPr/>
        </p:nvGrpSpPr>
        <p:grpSpPr>
          <a:xfrm>
            <a:off x="6763286" y="3312624"/>
            <a:ext cx="330799" cy="332579"/>
            <a:chOff x="3285471" y="3767499"/>
            <a:chExt cx="437294" cy="439448"/>
          </a:xfrm>
        </p:grpSpPr>
        <p:sp>
          <p:nvSpPr>
            <p:cNvPr id="353"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354" name="Gruppieren 353"/>
            <p:cNvGrpSpPr/>
            <p:nvPr/>
          </p:nvGrpSpPr>
          <p:grpSpPr>
            <a:xfrm>
              <a:off x="3360475" y="3843469"/>
              <a:ext cx="287286" cy="287509"/>
              <a:chOff x="447694" y="3674230"/>
              <a:chExt cx="336713" cy="336974"/>
            </a:xfrm>
          </p:grpSpPr>
          <p:grpSp>
            <p:nvGrpSpPr>
              <p:cNvPr id="355" name="Gruppieren 354"/>
              <p:cNvGrpSpPr/>
              <p:nvPr/>
            </p:nvGrpSpPr>
            <p:grpSpPr>
              <a:xfrm>
                <a:off x="447694" y="3718162"/>
                <a:ext cx="262157" cy="293042"/>
                <a:chOff x="167608" y="3728013"/>
                <a:chExt cx="758455" cy="847810"/>
              </a:xfrm>
            </p:grpSpPr>
            <p:sp>
              <p:nvSpPr>
                <p:cNvPr id="361" name="Flussdiagramm: Magnetplattenspeicher 360"/>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62" name="Flussdiagramm: Magnetplattenspeicher 361"/>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63" name="Flussdiagramm: Magnetplattenspeicher 362"/>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64" name="Flussdiagramm: Magnetplattenspeicher 363"/>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356" name="Rechteck 355"/>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57"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358" name="Gruppieren 357"/>
              <p:cNvGrpSpPr/>
              <p:nvPr/>
            </p:nvGrpSpPr>
            <p:grpSpPr>
              <a:xfrm>
                <a:off x="614403" y="3674230"/>
                <a:ext cx="164883" cy="195168"/>
                <a:chOff x="14631988" y="7273926"/>
                <a:chExt cx="933450" cy="1104900"/>
              </a:xfrm>
              <a:solidFill>
                <a:srgbClr val="8064A2"/>
              </a:solidFill>
            </p:grpSpPr>
            <p:sp>
              <p:nvSpPr>
                <p:cNvPr id="359"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0"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365" name="Gruppieren 364"/>
          <p:cNvGrpSpPr/>
          <p:nvPr/>
        </p:nvGrpSpPr>
        <p:grpSpPr>
          <a:xfrm>
            <a:off x="8714301" y="2801353"/>
            <a:ext cx="330799" cy="332579"/>
            <a:chOff x="3285471" y="3767499"/>
            <a:chExt cx="437294" cy="439448"/>
          </a:xfrm>
        </p:grpSpPr>
        <p:sp>
          <p:nvSpPr>
            <p:cNvPr id="366"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367" name="Gruppieren 366"/>
            <p:cNvGrpSpPr/>
            <p:nvPr/>
          </p:nvGrpSpPr>
          <p:grpSpPr>
            <a:xfrm>
              <a:off x="3360475" y="3843469"/>
              <a:ext cx="287286" cy="287509"/>
              <a:chOff x="447694" y="3674230"/>
              <a:chExt cx="336713" cy="336974"/>
            </a:xfrm>
          </p:grpSpPr>
          <p:grpSp>
            <p:nvGrpSpPr>
              <p:cNvPr id="368" name="Gruppieren 367"/>
              <p:cNvGrpSpPr/>
              <p:nvPr/>
            </p:nvGrpSpPr>
            <p:grpSpPr>
              <a:xfrm>
                <a:off x="447694" y="3718162"/>
                <a:ext cx="262157" cy="293042"/>
                <a:chOff x="167608" y="3728013"/>
                <a:chExt cx="758455" cy="847810"/>
              </a:xfrm>
            </p:grpSpPr>
            <p:sp>
              <p:nvSpPr>
                <p:cNvPr id="374" name="Flussdiagramm: Magnetplattenspeicher 373"/>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75" name="Flussdiagramm: Magnetplattenspeicher 374"/>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76" name="Flussdiagramm: Magnetplattenspeicher 375"/>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77" name="Flussdiagramm: Magnetplattenspeicher 376"/>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369" name="Rechteck 368"/>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70"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371" name="Gruppieren 370"/>
              <p:cNvGrpSpPr/>
              <p:nvPr/>
            </p:nvGrpSpPr>
            <p:grpSpPr>
              <a:xfrm>
                <a:off x="614403" y="3674230"/>
                <a:ext cx="164883" cy="195168"/>
                <a:chOff x="14631988" y="7273926"/>
                <a:chExt cx="933450" cy="1104900"/>
              </a:xfrm>
              <a:solidFill>
                <a:srgbClr val="8064A2"/>
              </a:solidFill>
            </p:grpSpPr>
            <p:sp>
              <p:nvSpPr>
                <p:cNvPr id="372"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3"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378" name="Gruppieren 377"/>
          <p:cNvGrpSpPr/>
          <p:nvPr/>
        </p:nvGrpSpPr>
        <p:grpSpPr>
          <a:xfrm>
            <a:off x="8433317" y="3127286"/>
            <a:ext cx="342586" cy="344429"/>
            <a:chOff x="315809" y="3576040"/>
            <a:chExt cx="437294" cy="439448"/>
          </a:xfrm>
        </p:grpSpPr>
        <p:sp>
          <p:nvSpPr>
            <p:cNvPr id="379"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80"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81" name="Gruppieren 380"/>
          <p:cNvGrpSpPr/>
          <p:nvPr/>
        </p:nvGrpSpPr>
        <p:grpSpPr>
          <a:xfrm>
            <a:off x="4916382" y="2902735"/>
            <a:ext cx="342586" cy="344429"/>
            <a:chOff x="315809" y="3576040"/>
            <a:chExt cx="437294" cy="439448"/>
          </a:xfrm>
        </p:grpSpPr>
        <p:sp>
          <p:nvSpPr>
            <p:cNvPr id="382"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83"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84" name="Gruppieren 383"/>
          <p:cNvGrpSpPr/>
          <p:nvPr/>
        </p:nvGrpSpPr>
        <p:grpSpPr>
          <a:xfrm>
            <a:off x="5102400" y="1770929"/>
            <a:ext cx="371485" cy="373482"/>
            <a:chOff x="559928" y="2311123"/>
            <a:chExt cx="322355" cy="323941"/>
          </a:xfrm>
        </p:grpSpPr>
        <p:sp>
          <p:nvSpPr>
            <p:cNvPr id="385"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386" name="Gruppieren 385"/>
            <p:cNvGrpSpPr/>
            <p:nvPr/>
          </p:nvGrpSpPr>
          <p:grpSpPr>
            <a:xfrm>
              <a:off x="600666" y="2365444"/>
              <a:ext cx="240878" cy="215298"/>
              <a:chOff x="41135301" y="14335125"/>
              <a:chExt cx="1076325" cy="962025"/>
            </a:xfrm>
            <a:solidFill>
              <a:srgbClr val="9BBB59"/>
            </a:solidFill>
          </p:grpSpPr>
          <p:sp>
            <p:nvSpPr>
              <p:cNvPr id="387"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8"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9"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0"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1"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392" name="Gruppieren 391">
            <a:extLst>
              <a:ext uri="{FF2B5EF4-FFF2-40B4-BE49-F238E27FC236}">
                <a16:creationId xmlns:a16="http://schemas.microsoft.com/office/drawing/2014/main" xmlns="" id="{F7B2772B-7389-704B-B9BA-B803A8993FE6}"/>
              </a:ext>
            </a:extLst>
          </p:cNvPr>
          <p:cNvGrpSpPr/>
          <p:nvPr/>
        </p:nvGrpSpPr>
        <p:grpSpPr>
          <a:xfrm>
            <a:off x="7567526" y="2229232"/>
            <a:ext cx="397813" cy="397992"/>
            <a:chOff x="3764115" y="2645345"/>
            <a:chExt cx="471600" cy="471600"/>
          </a:xfrm>
        </p:grpSpPr>
        <p:grpSp>
          <p:nvGrpSpPr>
            <p:cNvPr id="393" name="Gruppieren 392">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406"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407"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38017" y="2672760"/>
                <a:ext cx="256818" cy="256818"/>
              </a:xfrm>
              <a:prstGeom prst="rect">
                <a:avLst/>
              </a:prstGeom>
            </p:spPr>
          </p:pic>
        </p:grpSp>
        <p:grpSp>
          <p:nvGrpSpPr>
            <p:cNvPr id="394" name="Gruppieren 393">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395"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96"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97"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98"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399"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0"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1"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2"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3"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4"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405"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408" name="Gruppieren 407"/>
          <p:cNvGrpSpPr/>
          <p:nvPr/>
        </p:nvGrpSpPr>
        <p:grpSpPr>
          <a:xfrm>
            <a:off x="5421410" y="2934968"/>
            <a:ext cx="330799" cy="332579"/>
            <a:chOff x="3285471" y="3767499"/>
            <a:chExt cx="437294" cy="439448"/>
          </a:xfrm>
        </p:grpSpPr>
        <p:sp>
          <p:nvSpPr>
            <p:cNvPr id="409"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10" name="Gruppieren 409"/>
            <p:cNvGrpSpPr/>
            <p:nvPr/>
          </p:nvGrpSpPr>
          <p:grpSpPr>
            <a:xfrm>
              <a:off x="3360475" y="3843469"/>
              <a:ext cx="287286" cy="287509"/>
              <a:chOff x="447694" y="3674230"/>
              <a:chExt cx="336713" cy="336974"/>
            </a:xfrm>
          </p:grpSpPr>
          <p:grpSp>
            <p:nvGrpSpPr>
              <p:cNvPr id="411" name="Gruppieren 410"/>
              <p:cNvGrpSpPr/>
              <p:nvPr/>
            </p:nvGrpSpPr>
            <p:grpSpPr>
              <a:xfrm>
                <a:off x="447694" y="3718162"/>
                <a:ext cx="262157" cy="293042"/>
                <a:chOff x="167608" y="3728013"/>
                <a:chExt cx="758455" cy="847810"/>
              </a:xfrm>
            </p:grpSpPr>
            <p:sp>
              <p:nvSpPr>
                <p:cNvPr id="417" name="Flussdiagramm: Magnetplattenspeicher 416"/>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18" name="Flussdiagramm: Magnetplattenspeicher 417"/>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19" name="Flussdiagramm: Magnetplattenspeicher 418"/>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20" name="Flussdiagramm: Magnetplattenspeicher 419"/>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412" name="Rechteck 411"/>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13"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414" name="Gruppieren 413"/>
              <p:cNvGrpSpPr/>
              <p:nvPr/>
            </p:nvGrpSpPr>
            <p:grpSpPr>
              <a:xfrm>
                <a:off x="614403" y="3674230"/>
                <a:ext cx="164883" cy="195168"/>
                <a:chOff x="14631988" y="7273926"/>
                <a:chExt cx="933450" cy="1104900"/>
              </a:xfrm>
              <a:solidFill>
                <a:srgbClr val="8064A2"/>
              </a:solidFill>
            </p:grpSpPr>
            <p:sp>
              <p:nvSpPr>
                <p:cNvPr id="415"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6"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421" name="Gruppieren 420"/>
          <p:cNvGrpSpPr/>
          <p:nvPr/>
        </p:nvGrpSpPr>
        <p:grpSpPr>
          <a:xfrm>
            <a:off x="8272022" y="2295942"/>
            <a:ext cx="469269" cy="371995"/>
            <a:chOff x="9100658" y="3145563"/>
            <a:chExt cx="692653" cy="548826"/>
          </a:xfrm>
        </p:grpSpPr>
        <p:grpSp>
          <p:nvGrpSpPr>
            <p:cNvPr id="422" name="Gruppieren 421"/>
            <p:cNvGrpSpPr/>
            <p:nvPr/>
          </p:nvGrpSpPr>
          <p:grpSpPr>
            <a:xfrm>
              <a:off x="9100658" y="3145563"/>
              <a:ext cx="548826" cy="548826"/>
              <a:chOff x="3905739" y="3094160"/>
              <a:chExt cx="548826" cy="548826"/>
            </a:xfrm>
          </p:grpSpPr>
          <p:sp>
            <p:nvSpPr>
              <p:cNvPr id="437" name="Oval 285">
                <a:extLst>
                  <a:ext uri="{FF2B5EF4-FFF2-40B4-BE49-F238E27FC236}">
                    <a16:creationId xmlns:a16="http://schemas.microsoft.com/office/drawing/2014/main" xmlns="" id="{D8CD53FB-850D-C84F-BA87-C50609C2D6ED}"/>
                  </a:ext>
                </a:extLst>
              </p:cNvPr>
              <p:cNvSpPr/>
              <p:nvPr/>
            </p:nvSpPr>
            <p:spPr>
              <a:xfrm>
                <a:off x="3905739" y="3094160"/>
                <a:ext cx="548826" cy="548826"/>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438" name="Gruppieren 437"/>
              <p:cNvGrpSpPr/>
              <p:nvPr/>
            </p:nvGrpSpPr>
            <p:grpSpPr>
              <a:xfrm>
                <a:off x="3976118" y="3188005"/>
                <a:ext cx="416140" cy="371948"/>
                <a:chOff x="41135301" y="14335125"/>
                <a:chExt cx="1076325" cy="962025"/>
              </a:xfrm>
              <a:solidFill>
                <a:srgbClr val="9BBB59"/>
              </a:solidFill>
            </p:grpSpPr>
            <p:sp>
              <p:nvSpPr>
                <p:cNvPr id="439"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0"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1"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2"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3"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423" name="Gruppieren 422">
              <a:extLst>
                <a:ext uri="{FF2B5EF4-FFF2-40B4-BE49-F238E27FC236}">
                  <a16:creationId xmlns:a16="http://schemas.microsoft.com/office/drawing/2014/main" xmlns="" id="{4CB7A802-3490-7D4D-B6DF-485D2117DC0C}"/>
                </a:ext>
              </a:extLst>
            </p:cNvPr>
            <p:cNvGrpSpPr/>
            <p:nvPr/>
          </p:nvGrpSpPr>
          <p:grpSpPr>
            <a:xfrm>
              <a:off x="9609067" y="3326986"/>
              <a:ext cx="184244" cy="185151"/>
              <a:chOff x="3563380" y="3290532"/>
              <a:chExt cx="184244" cy="185151"/>
            </a:xfrm>
          </p:grpSpPr>
          <p:sp>
            <p:nvSpPr>
              <p:cNvPr id="424" name="Oval 746">
                <a:extLst>
                  <a:ext uri="{FF2B5EF4-FFF2-40B4-BE49-F238E27FC236}">
                    <a16:creationId xmlns:a16="http://schemas.microsoft.com/office/drawing/2014/main" xmlns="" id="{6F307F16-8A41-7A4A-946B-125ABF779CB0}"/>
                  </a:ext>
                </a:extLst>
              </p:cNvPr>
              <p:cNvSpPr/>
              <p:nvPr/>
            </p:nvSpPr>
            <p:spPr>
              <a:xfrm>
                <a:off x="3563380" y="3290532"/>
                <a:ext cx="184244" cy="185151"/>
              </a:xfrm>
              <a:prstGeom prst="ellipse">
                <a:avLst/>
              </a:prstGeom>
              <a:gradFill>
                <a:gsLst>
                  <a:gs pos="36000">
                    <a:srgbClr val="9BBB59"/>
                  </a:gs>
                  <a:gs pos="77000">
                    <a:srgbClr val="0176B3"/>
                  </a:gs>
                </a:gsLst>
                <a:lin ang="10800000" scaled="0"/>
              </a:gradFill>
              <a:ln w="25400" cap="flat" cmpd="sng" algn="ctr">
                <a:gradFill>
                  <a:gsLst>
                    <a:gs pos="37000">
                      <a:srgbClr val="B0C800">
                        <a:lumMod val="75000"/>
                      </a:srgbClr>
                    </a:gs>
                    <a:gs pos="78000">
                      <a:srgbClr val="002C64"/>
                    </a:gs>
                  </a:gsLst>
                  <a:lin ang="108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425" name="Gruppieren 424">
                <a:extLst>
                  <a:ext uri="{FF2B5EF4-FFF2-40B4-BE49-F238E27FC236}">
                    <a16:creationId xmlns:a16="http://schemas.microsoft.com/office/drawing/2014/main" xmlns="" id="{2BE3C982-9075-AA46-BA60-C2158593D421}"/>
                  </a:ext>
                </a:extLst>
              </p:cNvPr>
              <p:cNvGrpSpPr>
                <a:grpSpLocks noChangeAspect="1"/>
              </p:cNvGrpSpPr>
              <p:nvPr/>
            </p:nvGrpSpPr>
            <p:grpSpPr>
              <a:xfrm>
                <a:off x="3606629" y="3329206"/>
                <a:ext cx="102424" cy="102399"/>
                <a:chOff x="9051925" y="3287713"/>
                <a:chExt cx="2160588" cy="2160587"/>
              </a:xfrm>
            </p:grpSpPr>
            <p:sp>
              <p:nvSpPr>
                <p:cNvPr id="426" name="Freeform 130">
                  <a:extLst>
                    <a:ext uri="{FF2B5EF4-FFF2-40B4-BE49-F238E27FC236}">
                      <a16:creationId xmlns:a16="http://schemas.microsoft.com/office/drawing/2014/main" xmlns="" id="{5F8136B9-7A72-264F-8B34-E08001B249DF}"/>
                    </a:ext>
                  </a:extLst>
                </p:cNvPr>
                <p:cNvSpPr>
                  <a:spLocks/>
                </p:cNvSpPr>
                <p:nvPr/>
              </p:nvSpPr>
              <p:spPr bwMode="auto">
                <a:xfrm>
                  <a:off x="9898063" y="3851275"/>
                  <a:ext cx="750887" cy="752475"/>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27" name="Freeform 131">
                  <a:extLst>
                    <a:ext uri="{FF2B5EF4-FFF2-40B4-BE49-F238E27FC236}">
                      <a16:creationId xmlns:a16="http://schemas.microsoft.com/office/drawing/2014/main" xmlns="" id="{37D928E1-C667-6A49-9B93-45B324D963FE}"/>
                    </a:ext>
                  </a:extLst>
                </p:cNvPr>
                <p:cNvSpPr>
                  <a:spLocks/>
                </p:cNvSpPr>
                <p:nvPr/>
              </p:nvSpPr>
              <p:spPr bwMode="auto">
                <a:xfrm>
                  <a:off x="9051925" y="3616325"/>
                  <a:ext cx="282575" cy="282575"/>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28" name="Freeform 132">
                  <a:extLst>
                    <a:ext uri="{FF2B5EF4-FFF2-40B4-BE49-F238E27FC236}">
                      <a16:creationId xmlns:a16="http://schemas.microsoft.com/office/drawing/2014/main" xmlns="" id="{2BE93035-A5A7-6E45-9373-DDF62D6B2D6A}"/>
                    </a:ext>
                  </a:extLst>
                </p:cNvPr>
                <p:cNvSpPr>
                  <a:spLocks/>
                </p:cNvSpPr>
                <p:nvPr/>
              </p:nvSpPr>
              <p:spPr bwMode="auto">
                <a:xfrm>
                  <a:off x="10929938" y="3287713"/>
                  <a:ext cx="282575" cy="282575"/>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29" name="Freeform 133">
                  <a:extLst>
                    <a:ext uri="{FF2B5EF4-FFF2-40B4-BE49-F238E27FC236}">
                      <a16:creationId xmlns:a16="http://schemas.microsoft.com/office/drawing/2014/main" xmlns="" id="{47798220-1BFC-DF48-B034-C3BC590BB8D6}"/>
                    </a:ext>
                  </a:extLst>
                </p:cNvPr>
                <p:cNvSpPr>
                  <a:spLocks/>
                </p:cNvSpPr>
                <p:nvPr/>
              </p:nvSpPr>
              <p:spPr bwMode="auto">
                <a:xfrm>
                  <a:off x="9051925" y="5165725"/>
                  <a:ext cx="282575" cy="282575"/>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0" name="Freeform 134">
                  <a:extLst>
                    <a:ext uri="{FF2B5EF4-FFF2-40B4-BE49-F238E27FC236}">
                      <a16:creationId xmlns:a16="http://schemas.microsoft.com/office/drawing/2014/main" xmlns="" id="{88C7115F-996A-B643-8023-3EADCD7F6249}"/>
                    </a:ext>
                  </a:extLst>
                </p:cNvPr>
                <p:cNvSpPr>
                  <a:spLocks/>
                </p:cNvSpPr>
                <p:nvPr/>
              </p:nvSpPr>
              <p:spPr bwMode="auto">
                <a:xfrm>
                  <a:off x="10133013" y="5165725"/>
                  <a:ext cx="280987" cy="282575"/>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1" name="Line 135">
                  <a:extLst>
                    <a:ext uri="{FF2B5EF4-FFF2-40B4-BE49-F238E27FC236}">
                      <a16:creationId xmlns:a16="http://schemas.microsoft.com/office/drawing/2014/main" xmlns="" id="{8F998766-9EBE-0C40-95AC-91EB01235665}"/>
                    </a:ext>
                  </a:extLst>
                </p:cNvPr>
                <p:cNvSpPr>
                  <a:spLocks noChangeShapeType="1"/>
                </p:cNvSpPr>
                <p:nvPr/>
              </p:nvSpPr>
              <p:spPr bwMode="auto">
                <a:xfrm flipV="1">
                  <a:off x="9293225" y="4494213"/>
                  <a:ext cx="715962" cy="7127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2" name="Line 136">
                  <a:extLst>
                    <a:ext uri="{FF2B5EF4-FFF2-40B4-BE49-F238E27FC236}">
                      <a16:creationId xmlns:a16="http://schemas.microsoft.com/office/drawing/2014/main" xmlns="" id="{02CAD893-200F-1B44-8725-3677C32EFA7D}"/>
                    </a:ext>
                  </a:extLst>
                </p:cNvPr>
                <p:cNvSpPr>
                  <a:spLocks noChangeShapeType="1"/>
                </p:cNvSpPr>
                <p:nvPr/>
              </p:nvSpPr>
              <p:spPr bwMode="auto">
                <a:xfrm flipV="1">
                  <a:off x="10539413" y="3529013"/>
                  <a:ext cx="431800" cy="4333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3" name="Line 137">
                  <a:extLst>
                    <a:ext uri="{FF2B5EF4-FFF2-40B4-BE49-F238E27FC236}">
                      <a16:creationId xmlns:a16="http://schemas.microsoft.com/office/drawing/2014/main" xmlns="" id="{60DDDAF9-842E-854A-8424-8B52AC994253}"/>
                    </a:ext>
                  </a:extLst>
                </p:cNvPr>
                <p:cNvSpPr>
                  <a:spLocks noChangeShapeType="1"/>
                </p:cNvSpPr>
                <p:nvPr/>
              </p:nvSpPr>
              <p:spPr bwMode="auto">
                <a:xfrm>
                  <a:off x="9320213" y="3817938"/>
                  <a:ext cx="608012" cy="26035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4" name="Line 138">
                  <a:extLst>
                    <a:ext uri="{FF2B5EF4-FFF2-40B4-BE49-F238E27FC236}">
                      <a16:creationId xmlns:a16="http://schemas.microsoft.com/office/drawing/2014/main" xmlns="" id="{D3488B95-2F42-2743-8AB9-B34B45ACBF0A}"/>
                    </a:ext>
                  </a:extLst>
                </p:cNvPr>
                <p:cNvSpPr>
                  <a:spLocks noChangeShapeType="1"/>
                </p:cNvSpPr>
                <p:nvPr/>
              </p:nvSpPr>
              <p:spPr bwMode="auto">
                <a:xfrm flipH="1" flipV="1">
                  <a:off x="10596563" y="4418013"/>
                  <a:ext cx="339725" cy="14128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5" name="Line 139">
                  <a:extLst>
                    <a:ext uri="{FF2B5EF4-FFF2-40B4-BE49-F238E27FC236}">
                      <a16:creationId xmlns:a16="http://schemas.microsoft.com/office/drawing/2014/main" xmlns="" id="{7CC7179B-04A0-CF4B-B9FF-0D20B943517E}"/>
                    </a:ext>
                  </a:extLst>
                </p:cNvPr>
                <p:cNvSpPr>
                  <a:spLocks noChangeShapeType="1"/>
                </p:cNvSpPr>
                <p:nvPr/>
              </p:nvSpPr>
              <p:spPr bwMode="auto">
                <a:xfrm flipV="1">
                  <a:off x="10272713" y="4603750"/>
                  <a:ext cx="0" cy="561975"/>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sp>
              <p:nvSpPr>
                <p:cNvPr id="436" name="Freeform 140">
                  <a:extLst>
                    <a:ext uri="{FF2B5EF4-FFF2-40B4-BE49-F238E27FC236}">
                      <a16:creationId xmlns:a16="http://schemas.microsoft.com/office/drawing/2014/main" xmlns="" id="{119CD56B-1E24-514E-A05F-53B7CEEC662A}"/>
                    </a:ext>
                  </a:extLst>
                </p:cNvPr>
                <p:cNvSpPr>
                  <a:spLocks/>
                </p:cNvSpPr>
                <p:nvPr/>
              </p:nvSpPr>
              <p:spPr bwMode="auto">
                <a:xfrm>
                  <a:off x="10929938" y="4462463"/>
                  <a:ext cx="282575" cy="280988"/>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2D64"/>
                    </a:solidFill>
                    <a:effectLst/>
                    <a:uLnTx/>
                    <a:uFillTx/>
                    <a:latin typeface="Arial"/>
                  </a:endParaRPr>
                </a:p>
              </p:txBody>
            </p:sp>
          </p:grpSp>
        </p:grpSp>
      </p:grpSp>
      <p:grpSp>
        <p:nvGrpSpPr>
          <p:cNvPr id="444" name="Gruppieren 443"/>
          <p:cNvGrpSpPr/>
          <p:nvPr/>
        </p:nvGrpSpPr>
        <p:grpSpPr>
          <a:xfrm>
            <a:off x="7975548" y="2823524"/>
            <a:ext cx="330799" cy="332579"/>
            <a:chOff x="3285471" y="3767499"/>
            <a:chExt cx="437294" cy="439448"/>
          </a:xfrm>
        </p:grpSpPr>
        <p:sp>
          <p:nvSpPr>
            <p:cNvPr id="445"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46" name="Gruppieren 445"/>
            <p:cNvGrpSpPr/>
            <p:nvPr/>
          </p:nvGrpSpPr>
          <p:grpSpPr>
            <a:xfrm>
              <a:off x="3360475" y="3843469"/>
              <a:ext cx="287286" cy="287509"/>
              <a:chOff x="447694" y="3674230"/>
              <a:chExt cx="336713" cy="336974"/>
            </a:xfrm>
          </p:grpSpPr>
          <p:grpSp>
            <p:nvGrpSpPr>
              <p:cNvPr id="447" name="Gruppieren 446"/>
              <p:cNvGrpSpPr/>
              <p:nvPr/>
            </p:nvGrpSpPr>
            <p:grpSpPr>
              <a:xfrm>
                <a:off x="447694" y="3718162"/>
                <a:ext cx="262157" cy="293042"/>
                <a:chOff x="167608" y="3728013"/>
                <a:chExt cx="758455" cy="847810"/>
              </a:xfrm>
            </p:grpSpPr>
            <p:sp>
              <p:nvSpPr>
                <p:cNvPr id="453" name="Flussdiagramm: Magnetplattenspeicher 452"/>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54" name="Flussdiagramm: Magnetplattenspeicher 453"/>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55" name="Flussdiagramm: Magnetplattenspeicher 454"/>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56" name="Flussdiagramm: Magnetplattenspeicher 455"/>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448" name="Rechteck 447"/>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49"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450" name="Gruppieren 449"/>
              <p:cNvGrpSpPr/>
              <p:nvPr/>
            </p:nvGrpSpPr>
            <p:grpSpPr>
              <a:xfrm>
                <a:off x="614403" y="3674230"/>
                <a:ext cx="164883" cy="195168"/>
                <a:chOff x="14631988" y="7273926"/>
                <a:chExt cx="933450" cy="1104900"/>
              </a:xfrm>
              <a:solidFill>
                <a:srgbClr val="8064A2"/>
              </a:solidFill>
            </p:grpSpPr>
            <p:sp>
              <p:nvSpPr>
                <p:cNvPr id="451"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2"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457" name="Gruppieren 456"/>
          <p:cNvGrpSpPr/>
          <p:nvPr/>
        </p:nvGrpSpPr>
        <p:grpSpPr>
          <a:xfrm>
            <a:off x="9465841" y="2473194"/>
            <a:ext cx="330799" cy="332579"/>
            <a:chOff x="3285471" y="3767499"/>
            <a:chExt cx="437294" cy="439448"/>
          </a:xfrm>
        </p:grpSpPr>
        <p:sp>
          <p:nvSpPr>
            <p:cNvPr id="458"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59" name="Gruppieren 458"/>
            <p:cNvGrpSpPr/>
            <p:nvPr/>
          </p:nvGrpSpPr>
          <p:grpSpPr>
            <a:xfrm>
              <a:off x="3360475" y="3843469"/>
              <a:ext cx="287286" cy="287509"/>
              <a:chOff x="447694" y="3674230"/>
              <a:chExt cx="336713" cy="336974"/>
            </a:xfrm>
          </p:grpSpPr>
          <p:grpSp>
            <p:nvGrpSpPr>
              <p:cNvPr id="460" name="Gruppieren 459"/>
              <p:cNvGrpSpPr/>
              <p:nvPr/>
            </p:nvGrpSpPr>
            <p:grpSpPr>
              <a:xfrm>
                <a:off x="447694" y="3718162"/>
                <a:ext cx="262157" cy="293042"/>
                <a:chOff x="167608" y="3728013"/>
                <a:chExt cx="758455" cy="847810"/>
              </a:xfrm>
            </p:grpSpPr>
            <p:sp>
              <p:nvSpPr>
                <p:cNvPr id="466" name="Flussdiagramm: Magnetplattenspeicher 465"/>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67" name="Flussdiagramm: Magnetplattenspeicher 466"/>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68" name="Flussdiagramm: Magnetplattenspeicher 467"/>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69" name="Flussdiagramm: Magnetplattenspeicher 468"/>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461" name="Rechteck 460"/>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62"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463" name="Gruppieren 462"/>
              <p:cNvGrpSpPr/>
              <p:nvPr/>
            </p:nvGrpSpPr>
            <p:grpSpPr>
              <a:xfrm>
                <a:off x="614403" y="3674230"/>
                <a:ext cx="164883" cy="195168"/>
                <a:chOff x="14631988" y="7273926"/>
                <a:chExt cx="933450" cy="1104900"/>
              </a:xfrm>
              <a:solidFill>
                <a:srgbClr val="8064A2"/>
              </a:solidFill>
            </p:grpSpPr>
            <p:sp>
              <p:nvSpPr>
                <p:cNvPr id="464"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5"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470" name="Gruppieren 469"/>
          <p:cNvGrpSpPr/>
          <p:nvPr/>
        </p:nvGrpSpPr>
        <p:grpSpPr>
          <a:xfrm>
            <a:off x="9270090" y="2893447"/>
            <a:ext cx="342586" cy="344429"/>
            <a:chOff x="315809" y="3576040"/>
            <a:chExt cx="437294" cy="439448"/>
          </a:xfrm>
        </p:grpSpPr>
        <p:sp>
          <p:nvSpPr>
            <p:cNvPr id="471"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72"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473" name="Straight Connector 45">
            <a:extLst>
              <a:ext uri="{FF2B5EF4-FFF2-40B4-BE49-F238E27FC236}">
                <a16:creationId xmlns:a16="http://schemas.microsoft.com/office/drawing/2014/main" xmlns="" id="{0BE57D55-FDFC-E54D-9331-30D7D6938E74}"/>
              </a:ext>
            </a:extLst>
          </p:cNvPr>
          <p:cNvCxnSpPr>
            <a:cxnSpLocks/>
            <a:stCxn id="511" idx="6"/>
            <a:endCxn id="556" idx="1"/>
          </p:cNvCxnSpPr>
          <p:nvPr/>
        </p:nvCxnSpPr>
        <p:spPr>
          <a:xfrm>
            <a:off x="3228652" y="2375521"/>
            <a:ext cx="900129" cy="118603"/>
          </a:xfrm>
          <a:prstGeom prst="line">
            <a:avLst/>
          </a:prstGeom>
          <a:noFill/>
          <a:ln w="9525" cap="flat" cmpd="sng" algn="ctr">
            <a:solidFill>
              <a:srgbClr val="002D64"/>
            </a:solidFill>
            <a:prstDash val="solid"/>
          </a:ln>
          <a:effectLst/>
        </p:spPr>
      </p:cxnSp>
      <p:cxnSp>
        <p:nvCxnSpPr>
          <p:cNvPr id="474" name="Straight Connector 45">
            <a:extLst>
              <a:ext uri="{FF2B5EF4-FFF2-40B4-BE49-F238E27FC236}">
                <a16:creationId xmlns:a16="http://schemas.microsoft.com/office/drawing/2014/main" xmlns="" id="{B3AE9D2A-E8C4-3945-B842-FE9C9F6B8B56}"/>
              </a:ext>
            </a:extLst>
          </p:cNvPr>
          <p:cNvCxnSpPr>
            <a:cxnSpLocks/>
            <a:endCxn id="556" idx="2"/>
          </p:cNvCxnSpPr>
          <p:nvPr/>
        </p:nvCxnSpPr>
        <p:spPr>
          <a:xfrm flipV="1">
            <a:off x="3968811" y="2646377"/>
            <a:ext cx="312155" cy="504473"/>
          </a:xfrm>
          <a:prstGeom prst="line">
            <a:avLst/>
          </a:prstGeom>
          <a:noFill/>
          <a:ln w="9525" cap="flat" cmpd="sng" algn="ctr">
            <a:solidFill>
              <a:srgbClr val="002D64"/>
            </a:solidFill>
            <a:prstDash val="solid"/>
          </a:ln>
          <a:effectLst/>
        </p:spPr>
      </p:cxnSp>
      <p:cxnSp>
        <p:nvCxnSpPr>
          <p:cNvPr id="475" name="Straight Connector 45">
            <a:extLst>
              <a:ext uri="{FF2B5EF4-FFF2-40B4-BE49-F238E27FC236}">
                <a16:creationId xmlns:a16="http://schemas.microsoft.com/office/drawing/2014/main" xmlns="" id="{35E881AF-046D-FA45-BBE6-FC23FB49732E}"/>
              </a:ext>
            </a:extLst>
          </p:cNvPr>
          <p:cNvCxnSpPr>
            <a:cxnSpLocks/>
            <a:stCxn id="495" idx="3"/>
          </p:cNvCxnSpPr>
          <p:nvPr/>
        </p:nvCxnSpPr>
        <p:spPr>
          <a:xfrm flipH="1" flipV="1">
            <a:off x="3746070" y="2952271"/>
            <a:ext cx="297347" cy="179436"/>
          </a:xfrm>
          <a:prstGeom prst="line">
            <a:avLst/>
          </a:prstGeom>
          <a:noFill/>
          <a:ln w="9525" cap="flat" cmpd="sng" algn="ctr">
            <a:solidFill>
              <a:srgbClr val="002D64"/>
            </a:solidFill>
            <a:prstDash val="solid"/>
          </a:ln>
          <a:effectLst/>
        </p:spPr>
      </p:cxnSp>
      <p:cxnSp>
        <p:nvCxnSpPr>
          <p:cNvPr id="476" name="Straight Connector 45">
            <a:extLst>
              <a:ext uri="{FF2B5EF4-FFF2-40B4-BE49-F238E27FC236}">
                <a16:creationId xmlns:a16="http://schemas.microsoft.com/office/drawing/2014/main" xmlns="" id="{03DB95FD-A08D-EB49-B360-6E9E0CAA9027}"/>
              </a:ext>
            </a:extLst>
          </p:cNvPr>
          <p:cNvCxnSpPr>
            <a:cxnSpLocks/>
            <a:stCxn id="533" idx="7"/>
            <a:endCxn id="519" idx="3"/>
          </p:cNvCxnSpPr>
          <p:nvPr/>
        </p:nvCxnSpPr>
        <p:spPr>
          <a:xfrm flipV="1">
            <a:off x="3466366" y="3035296"/>
            <a:ext cx="138397" cy="218499"/>
          </a:xfrm>
          <a:prstGeom prst="line">
            <a:avLst/>
          </a:prstGeom>
          <a:noFill/>
          <a:ln w="9525" cap="flat" cmpd="sng" algn="ctr">
            <a:solidFill>
              <a:srgbClr val="002D64"/>
            </a:solidFill>
            <a:prstDash val="solid"/>
          </a:ln>
          <a:effectLst/>
        </p:spPr>
      </p:cxnSp>
      <p:cxnSp>
        <p:nvCxnSpPr>
          <p:cNvPr id="477" name="Straight Connector 45">
            <a:extLst>
              <a:ext uri="{FF2B5EF4-FFF2-40B4-BE49-F238E27FC236}">
                <a16:creationId xmlns:a16="http://schemas.microsoft.com/office/drawing/2014/main" xmlns="" id="{410EE207-C693-AC44-980E-FA2A288108B3}"/>
              </a:ext>
            </a:extLst>
          </p:cNvPr>
          <p:cNvCxnSpPr>
            <a:cxnSpLocks/>
            <a:stCxn id="511" idx="4"/>
            <a:endCxn id="527" idx="7"/>
          </p:cNvCxnSpPr>
          <p:nvPr/>
        </p:nvCxnSpPr>
        <p:spPr>
          <a:xfrm flipH="1">
            <a:off x="2859194" y="2529680"/>
            <a:ext cx="216122" cy="429201"/>
          </a:xfrm>
          <a:prstGeom prst="line">
            <a:avLst/>
          </a:prstGeom>
          <a:noFill/>
          <a:ln w="9525" cap="flat" cmpd="sng" algn="ctr">
            <a:solidFill>
              <a:srgbClr val="002D64"/>
            </a:solidFill>
            <a:prstDash val="solid"/>
          </a:ln>
          <a:effectLst/>
        </p:spPr>
      </p:cxnSp>
      <p:cxnSp>
        <p:nvCxnSpPr>
          <p:cNvPr id="478" name="Straight Connector 45">
            <a:extLst>
              <a:ext uri="{FF2B5EF4-FFF2-40B4-BE49-F238E27FC236}">
                <a16:creationId xmlns:a16="http://schemas.microsoft.com/office/drawing/2014/main" xmlns="" id="{FC11B625-4BE1-4944-8AB7-36A1409F6060}"/>
              </a:ext>
            </a:extLst>
          </p:cNvPr>
          <p:cNvCxnSpPr>
            <a:cxnSpLocks/>
            <a:stCxn id="498" idx="6"/>
            <a:endCxn id="511" idx="2"/>
          </p:cNvCxnSpPr>
          <p:nvPr/>
        </p:nvCxnSpPr>
        <p:spPr>
          <a:xfrm flipV="1">
            <a:off x="2732418" y="2375520"/>
            <a:ext cx="189563" cy="107580"/>
          </a:xfrm>
          <a:prstGeom prst="line">
            <a:avLst/>
          </a:prstGeom>
          <a:noFill/>
          <a:ln w="9525" cap="flat" cmpd="sng" algn="ctr">
            <a:solidFill>
              <a:srgbClr val="002D64"/>
            </a:solidFill>
            <a:prstDash val="solid"/>
          </a:ln>
          <a:effectLst/>
        </p:spPr>
      </p:cxnSp>
      <p:cxnSp>
        <p:nvCxnSpPr>
          <p:cNvPr id="479" name="Straight Connector 32">
            <a:extLst>
              <a:ext uri="{FF2B5EF4-FFF2-40B4-BE49-F238E27FC236}">
                <a16:creationId xmlns:a16="http://schemas.microsoft.com/office/drawing/2014/main" xmlns="" id="{7371EACD-88B1-904C-939A-464D54EA15BB}"/>
              </a:ext>
            </a:extLst>
          </p:cNvPr>
          <p:cNvCxnSpPr>
            <a:cxnSpLocks/>
            <a:endCxn id="482" idx="4"/>
          </p:cNvCxnSpPr>
          <p:nvPr/>
        </p:nvCxnSpPr>
        <p:spPr>
          <a:xfrm flipV="1">
            <a:off x="3746070" y="1851225"/>
            <a:ext cx="43564" cy="1101046"/>
          </a:xfrm>
          <a:prstGeom prst="line">
            <a:avLst/>
          </a:prstGeom>
          <a:noFill/>
          <a:ln w="9525" cap="flat" cmpd="sng" algn="ctr">
            <a:solidFill>
              <a:srgbClr val="002D64"/>
            </a:solidFill>
            <a:prstDash val="dash"/>
          </a:ln>
          <a:effectLst/>
        </p:spPr>
      </p:cxnSp>
      <p:cxnSp>
        <p:nvCxnSpPr>
          <p:cNvPr id="480" name="Straight Connector 32">
            <a:extLst>
              <a:ext uri="{FF2B5EF4-FFF2-40B4-BE49-F238E27FC236}">
                <a16:creationId xmlns:a16="http://schemas.microsoft.com/office/drawing/2014/main" xmlns="" id="{157B225E-E3ED-8F4E-BCED-83EC25418133}"/>
              </a:ext>
            </a:extLst>
          </p:cNvPr>
          <p:cNvCxnSpPr>
            <a:cxnSpLocks/>
            <a:stCxn id="511" idx="7"/>
            <a:endCxn id="482" idx="3"/>
          </p:cNvCxnSpPr>
          <p:nvPr/>
        </p:nvCxnSpPr>
        <p:spPr>
          <a:xfrm flipV="1">
            <a:off x="3183741" y="1786436"/>
            <a:ext cx="450314" cy="480077"/>
          </a:xfrm>
          <a:prstGeom prst="line">
            <a:avLst/>
          </a:prstGeom>
          <a:noFill/>
          <a:ln w="9525" cap="flat" cmpd="sng" algn="ctr">
            <a:solidFill>
              <a:srgbClr val="002D64"/>
            </a:solidFill>
            <a:prstDash val="dash"/>
          </a:ln>
          <a:effectLst/>
        </p:spPr>
      </p:cxnSp>
      <p:grpSp>
        <p:nvGrpSpPr>
          <p:cNvPr id="481" name="Gruppieren 480">
            <a:extLst>
              <a:ext uri="{FF2B5EF4-FFF2-40B4-BE49-F238E27FC236}">
                <a16:creationId xmlns:a16="http://schemas.microsoft.com/office/drawing/2014/main" xmlns="" id="{2359765D-C834-2E47-8432-455731C0F8BF}"/>
              </a:ext>
            </a:extLst>
          </p:cNvPr>
          <p:cNvGrpSpPr/>
          <p:nvPr/>
        </p:nvGrpSpPr>
        <p:grpSpPr>
          <a:xfrm>
            <a:off x="3569612" y="1408816"/>
            <a:ext cx="440044" cy="442409"/>
            <a:chOff x="2394557" y="1730984"/>
            <a:chExt cx="402297" cy="404276"/>
          </a:xfrm>
        </p:grpSpPr>
        <p:sp>
          <p:nvSpPr>
            <p:cNvPr id="482" name="Oval 285">
              <a:extLst>
                <a:ext uri="{FF2B5EF4-FFF2-40B4-BE49-F238E27FC236}">
                  <a16:creationId xmlns:a16="http://schemas.microsoft.com/office/drawing/2014/main" xmlns="" id="{38F63EF3-FEE5-2A44-9F3F-27CDCB85BF81}"/>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83" name="Freeform 278">
              <a:extLst>
                <a:ext uri="{FF2B5EF4-FFF2-40B4-BE49-F238E27FC236}">
                  <a16:creationId xmlns:a16="http://schemas.microsoft.com/office/drawing/2014/main" xmlns="" id="{B01BD26D-0BE3-C24D-A37B-4FC271D18AB7}"/>
                </a:ext>
              </a:extLst>
            </p:cNvPr>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84" name="Gruppieren 483">
            <a:extLst>
              <a:ext uri="{FF2B5EF4-FFF2-40B4-BE49-F238E27FC236}">
                <a16:creationId xmlns:a16="http://schemas.microsoft.com/office/drawing/2014/main" xmlns="" id="{95240961-BDF4-8C48-973A-3A1CE5EBF454}"/>
              </a:ext>
            </a:extLst>
          </p:cNvPr>
          <p:cNvGrpSpPr/>
          <p:nvPr/>
        </p:nvGrpSpPr>
        <p:grpSpPr>
          <a:xfrm>
            <a:off x="3930640" y="2979185"/>
            <a:ext cx="263949" cy="265369"/>
            <a:chOff x="3285471" y="3767499"/>
            <a:chExt cx="437294" cy="439448"/>
          </a:xfrm>
        </p:grpSpPr>
        <p:sp>
          <p:nvSpPr>
            <p:cNvPr id="485" name="Oval 285">
              <a:extLst>
                <a:ext uri="{FF2B5EF4-FFF2-40B4-BE49-F238E27FC236}">
                  <a16:creationId xmlns:a16="http://schemas.microsoft.com/office/drawing/2014/main" xmlns="" id="{DC702DCA-5E00-B045-BE7E-B346DE838939}"/>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86" name="Gruppieren 485">
              <a:extLst>
                <a:ext uri="{FF2B5EF4-FFF2-40B4-BE49-F238E27FC236}">
                  <a16:creationId xmlns:a16="http://schemas.microsoft.com/office/drawing/2014/main" xmlns="" id="{33B41AE6-1C2A-2548-9C79-5CABACB6E0E7}"/>
                </a:ext>
              </a:extLst>
            </p:cNvPr>
            <p:cNvGrpSpPr/>
            <p:nvPr/>
          </p:nvGrpSpPr>
          <p:grpSpPr>
            <a:xfrm>
              <a:off x="3360475" y="3843469"/>
              <a:ext cx="287286" cy="287509"/>
              <a:chOff x="447694" y="3674230"/>
              <a:chExt cx="336713" cy="336974"/>
            </a:xfrm>
          </p:grpSpPr>
          <p:grpSp>
            <p:nvGrpSpPr>
              <p:cNvPr id="487" name="Gruppieren 486">
                <a:extLst>
                  <a:ext uri="{FF2B5EF4-FFF2-40B4-BE49-F238E27FC236}">
                    <a16:creationId xmlns:a16="http://schemas.microsoft.com/office/drawing/2014/main" xmlns="" id="{E2535D05-2116-D040-87C3-C505D777CAD0}"/>
                  </a:ext>
                </a:extLst>
              </p:cNvPr>
              <p:cNvGrpSpPr/>
              <p:nvPr/>
            </p:nvGrpSpPr>
            <p:grpSpPr>
              <a:xfrm>
                <a:off x="447694" y="3718162"/>
                <a:ext cx="262157" cy="293042"/>
                <a:chOff x="167608" y="3728013"/>
                <a:chExt cx="758455" cy="847810"/>
              </a:xfrm>
            </p:grpSpPr>
            <p:sp>
              <p:nvSpPr>
                <p:cNvPr id="493" name="Flussdiagramm: Magnetplattenspeicher 267">
                  <a:extLst>
                    <a:ext uri="{FF2B5EF4-FFF2-40B4-BE49-F238E27FC236}">
                      <a16:creationId xmlns:a16="http://schemas.microsoft.com/office/drawing/2014/main" xmlns="" id="{6914B123-996B-994B-84A9-F740D8A57911}"/>
                    </a:ext>
                  </a:extLst>
                </p:cNvPr>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94" name="Flussdiagramm: Magnetplattenspeicher 268">
                  <a:extLst>
                    <a:ext uri="{FF2B5EF4-FFF2-40B4-BE49-F238E27FC236}">
                      <a16:creationId xmlns:a16="http://schemas.microsoft.com/office/drawing/2014/main" xmlns="" id="{099EE41C-F27C-984D-9553-F653AD725CD4}"/>
                    </a:ext>
                  </a:extLst>
                </p:cNvPr>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95" name="Flussdiagramm: Magnetplattenspeicher 269">
                  <a:extLst>
                    <a:ext uri="{FF2B5EF4-FFF2-40B4-BE49-F238E27FC236}">
                      <a16:creationId xmlns:a16="http://schemas.microsoft.com/office/drawing/2014/main" xmlns="" id="{48BC2D96-2A11-A543-B77E-51E63E995BB9}"/>
                    </a:ext>
                  </a:extLst>
                </p:cNvPr>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96" name="Flussdiagramm: Magnetplattenspeicher 270">
                  <a:extLst>
                    <a:ext uri="{FF2B5EF4-FFF2-40B4-BE49-F238E27FC236}">
                      <a16:creationId xmlns:a16="http://schemas.microsoft.com/office/drawing/2014/main" xmlns="" id="{8099D7D5-33E7-C84B-8C04-E225857510D5}"/>
                    </a:ext>
                  </a:extLst>
                </p:cNvPr>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488" name="Rechteck 487">
                <a:extLst>
                  <a:ext uri="{FF2B5EF4-FFF2-40B4-BE49-F238E27FC236}">
                    <a16:creationId xmlns:a16="http://schemas.microsoft.com/office/drawing/2014/main" xmlns="" id="{FFA6D886-919A-3A46-8D08-D1B8DEB1C226}"/>
                  </a:ext>
                </a:extLst>
              </p:cNvPr>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89" name="Rechteck 476">
                <a:extLst>
                  <a:ext uri="{FF2B5EF4-FFF2-40B4-BE49-F238E27FC236}">
                    <a16:creationId xmlns:a16="http://schemas.microsoft.com/office/drawing/2014/main" xmlns="" id="{C2F57FAD-BD51-E049-86DE-99B9166A74BF}"/>
                  </a:ext>
                </a:extLst>
              </p:cNvPr>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490" name="Gruppieren 489">
                <a:extLst>
                  <a:ext uri="{FF2B5EF4-FFF2-40B4-BE49-F238E27FC236}">
                    <a16:creationId xmlns:a16="http://schemas.microsoft.com/office/drawing/2014/main" xmlns="" id="{21EE7704-7A20-0346-98FD-D40A1CF0E4D2}"/>
                  </a:ext>
                </a:extLst>
              </p:cNvPr>
              <p:cNvGrpSpPr/>
              <p:nvPr/>
            </p:nvGrpSpPr>
            <p:grpSpPr>
              <a:xfrm>
                <a:off x="614403" y="3674230"/>
                <a:ext cx="164883" cy="195168"/>
                <a:chOff x="14631988" y="7273926"/>
                <a:chExt cx="933450" cy="1104900"/>
              </a:xfrm>
              <a:solidFill>
                <a:srgbClr val="8064A2"/>
              </a:solidFill>
            </p:grpSpPr>
            <p:sp>
              <p:nvSpPr>
                <p:cNvPr id="491" name="Freeform 224">
                  <a:extLst>
                    <a:ext uri="{FF2B5EF4-FFF2-40B4-BE49-F238E27FC236}">
                      <a16:creationId xmlns:a16="http://schemas.microsoft.com/office/drawing/2014/main" xmlns="" id="{83221948-3183-EE4C-822F-83D1FE95382B}"/>
                    </a:ext>
                  </a:extLst>
                </p:cNvPr>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2" name="Freeform 225">
                  <a:extLst>
                    <a:ext uri="{FF2B5EF4-FFF2-40B4-BE49-F238E27FC236}">
                      <a16:creationId xmlns:a16="http://schemas.microsoft.com/office/drawing/2014/main" xmlns="" id="{2AA34C9B-0085-4046-A844-3E60B03FA0B1}"/>
                    </a:ext>
                  </a:extLst>
                </p:cNvPr>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497" name="Gruppieren 496">
            <a:extLst>
              <a:ext uri="{FF2B5EF4-FFF2-40B4-BE49-F238E27FC236}">
                <a16:creationId xmlns:a16="http://schemas.microsoft.com/office/drawing/2014/main" xmlns="" id="{6F9DA835-E7D7-624C-8B59-530CBCC7B8F5}"/>
              </a:ext>
            </a:extLst>
          </p:cNvPr>
          <p:cNvGrpSpPr/>
          <p:nvPr/>
        </p:nvGrpSpPr>
        <p:grpSpPr>
          <a:xfrm>
            <a:off x="2468469" y="2350415"/>
            <a:ext cx="263949" cy="265369"/>
            <a:chOff x="3285471" y="3767499"/>
            <a:chExt cx="437294" cy="439448"/>
          </a:xfrm>
        </p:grpSpPr>
        <p:sp>
          <p:nvSpPr>
            <p:cNvPr id="498" name="Oval 285">
              <a:extLst>
                <a:ext uri="{FF2B5EF4-FFF2-40B4-BE49-F238E27FC236}">
                  <a16:creationId xmlns:a16="http://schemas.microsoft.com/office/drawing/2014/main" xmlns="" id="{86A69DB2-FE5A-BA47-9623-BBD6AFBB404E}"/>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499" name="Gruppieren 498">
              <a:extLst>
                <a:ext uri="{FF2B5EF4-FFF2-40B4-BE49-F238E27FC236}">
                  <a16:creationId xmlns:a16="http://schemas.microsoft.com/office/drawing/2014/main" xmlns="" id="{4C6AB6A0-066E-F84C-ADB8-F68AEE5E6ECC}"/>
                </a:ext>
              </a:extLst>
            </p:cNvPr>
            <p:cNvGrpSpPr/>
            <p:nvPr/>
          </p:nvGrpSpPr>
          <p:grpSpPr>
            <a:xfrm>
              <a:off x="3360475" y="3843469"/>
              <a:ext cx="287286" cy="287509"/>
              <a:chOff x="447694" y="3674230"/>
              <a:chExt cx="336713" cy="336974"/>
            </a:xfrm>
          </p:grpSpPr>
          <p:grpSp>
            <p:nvGrpSpPr>
              <p:cNvPr id="500" name="Gruppieren 499">
                <a:extLst>
                  <a:ext uri="{FF2B5EF4-FFF2-40B4-BE49-F238E27FC236}">
                    <a16:creationId xmlns:a16="http://schemas.microsoft.com/office/drawing/2014/main" xmlns="" id="{922FF32C-156B-0E4F-AC6F-0AD5A7A16471}"/>
                  </a:ext>
                </a:extLst>
              </p:cNvPr>
              <p:cNvGrpSpPr/>
              <p:nvPr/>
            </p:nvGrpSpPr>
            <p:grpSpPr>
              <a:xfrm>
                <a:off x="447694" y="3718162"/>
                <a:ext cx="262157" cy="293042"/>
                <a:chOff x="167608" y="3728013"/>
                <a:chExt cx="758455" cy="847810"/>
              </a:xfrm>
            </p:grpSpPr>
            <p:sp>
              <p:nvSpPr>
                <p:cNvPr id="506" name="Flussdiagramm: Magnetplattenspeicher 202">
                  <a:extLst>
                    <a:ext uri="{FF2B5EF4-FFF2-40B4-BE49-F238E27FC236}">
                      <a16:creationId xmlns:a16="http://schemas.microsoft.com/office/drawing/2014/main" xmlns="" id="{0C3C36C5-EC5C-AB4A-9C24-6CEBA5AB9631}"/>
                    </a:ext>
                  </a:extLst>
                </p:cNvPr>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07" name="Flussdiagramm: Magnetplattenspeicher 203">
                  <a:extLst>
                    <a:ext uri="{FF2B5EF4-FFF2-40B4-BE49-F238E27FC236}">
                      <a16:creationId xmlns:a16="http://schemas.microsoft.com/office/drawing/2014/main" xmlns="" id="{9EF5F2DC-1F93-0B4C-A2BF-0629DE1BF826}"/>
                    </a:ext>
                  </a:extLst>
                </p:cNvPr>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08" name="Flussdiagramm: Magnetplattenspeicher 211">
                  <a:extLst>
                    <a:ext uri="{FF2B5EF4-FFF2-40B4-BE49-F238E27FC236}">
                      <a16:creationId xmlns:a16="http://schemas.microsoft.com/office/drawing/2014/main" xmlns="" id="{2AB3CFD3-14E8-6441-A7A6-23A8EFABCB09}"/>
                    </a:ext>
                  </a:extLst>
                </p:cNvPr>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09" name="Flussdiagramm: Magnetplattenspeicher 212">
                  <a:extLst>
                    <a:ext uri="{FF2B5EF4-FFF2-40B4-BE49-F238E27FC236}">
                      <a16:creationId xmlns:a16="http://schemas.microsoft.com/office/drawing/2014/main" xmlns="" id="{4FFFBC2B-7A2A-AE4F-945F-CE27D5347F83}"/>
                    </a:ext>
                  </a:extLst>
                </p:cNvPr>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501" name="Rechteck 500">
                <a:extLst>
                  <a:ext uri="{FF2B5EF4-FFF2-40B4-BE49-F238E27FC236}">
                    <a16:creationId xmlns:a16="http://schemas.microsoft.com/office/drawing/2014/main" xmlns="" id="{4F204BC5-A2CB-1B42-B0EA-D237040D6703}"/>
                  </a:ext>
                </a:extLst>
              </p:cNvPr>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502" name="Rechteck 476">
                <a:extLst>
                  <a:ext uri="{FF2B5EF4-FFF2-40B4-BE49-F238E27FC236}">
                    <a16:creationId xmlns:a16="http://schemas.microsoft.com/office/drawing/2014/main" xmlns="" id="{E2E8F4B3-37A2-6A42-AE5E-4DE2DF0016A8}"/>
                  </a:ext>
                </a:extLst>
              </p:cNvPr>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503" name="Gruppieren 502">
                <a:extLst>
                  <a:ext uri="{FF2B5EF4-FFF2-40B4-BE49-F238E27FC236}">
                    <a16:creationId xmlns:a16="http://schemas.microsoft.com/office/drawing/2014/main" xmlns="" id="{B9595B26-133A-B94C-B3AC-45637ECB034B}"/>
                  </a:ext>
                </a:extLst>
              </p:cNvPr>
              <p:cNvGrpSpPr/>
              <p:nvPr/>
            </p:nvGrpSpPr>
            <p:grpSpPr>
              <a:xfrm>
                <a:off x="614403" y="3674230"/>
                <a:ext cx="164883" cy="195168"/>
                <a:chOff x="14631988" y="7273926"/>
                <a:chExt cx="933450" cy="1104900"/>
              </a:xfrm>
              <a:solidFill>
                <a:srgbClr val="8064A2"/>
              </a:solidFill>
            </p:grpSpPr>
            <p:sp>
              <p:nvSpPr>
                <p:cNvPr id="504" name="Freeform 224">
                  <a:extLst>
                    <a:ext uri="{FF2B5EF4-FFF2-40B4-BE49-F238E27FC236}">
                      <a16:creationId xmlns:a16="http://schemas.microsoft.com/office/drawing/2014/main" xmlns="" id="{069619AB-991E-C446-B1AD-77133FD744BC}"/>
                    </a:ext>
                  </a:extLst>
                </p:cNvPr>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5" name="Freeform 225">
                  <a:extLst>
                    <a:ext uri="{FF2B5EF4-FFF2-40B4-BE49-F238E27FC236}">
                      <a16:creationId xmlns:a16="http://schemas.microsoft.com/office/drawing/2014/main" xmlns="" id="{2ADC2A1B-91D0-C349-BC7E-72E2C4F80A96}"/>
                    </a:ext>
                  </a:extLst>
                </p:cNvPr>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510" name="Gruppieren 509">
            <a:extLst>
              <a:ext uri="{FF2B5EF4-FFF2-40B4-BE49-F238E27FC236}">
                <a16:creationId xmlns:a16="http://schemas.microsoft.com/office/drawing/2014/main" xmlns="" id="{2ABE0417-ED6B-0346-B7BF-70C701C954D4}"/>
              </a:ext>
            </a:extLst>
          </p:cNvPr>
          <p:cNvGrpSpPr/>
          <p:nvPr/>
        </p:nvGrpSpPr>
        <p:grpSpPr>
          <a:xfrm>
            <a:off x="2921981" y="2221361"/>
            <a:ext cx="306671" cy="308319"/>
            <a:chOff x="559928" y="2311123"/>
            <a:chExt cx="322355" cy="323941"/>
          </a:xfrm>
        </p:grpSpPr>
        <p:sp>
          <p:nvSpPr>
            <p:cNvPr id="511" name="Oval 285">
              <a:extLst>
                <a:ext uri="{FF2B5EF4-FFF2-40B4-BE49-F238E27FC236}">
                  <a16:creationId xmlns:a16="http://schemas.microsoft.com/office/drawing/2014/main" xmlns="" id="{531F7D6A-1425-C74F-9B44-821C0E28D342}"/>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512" name="Gruppieren 511">
              <a:extLst>
                <a:ext uri="{FF2B5EF4-FFF2-40B4-BE49-F238E27FC236}">
                  <a16:creationId xmlns:a16="http://schemas.microsoft.com/office/drawing/2014/main" xmlns="" id="{1B609949-4524-D54B-ADF6-4875F591B538}"/>
                </a:ext>
              </a:extLst>
            </p:cNvPr>
            <p:cNvGrpSpPr/>
            <p:nvPr/>
          </p:nvGrpSpPr>
          <p:grpSpPr>
            <a:xfrm>
              <a:off x="600666" y="2365444"/>
              <a:ext cx="240878" cy="215298"/>
              <a:chOff x="41135301" y="14335125"/>
              <a:chExt cx="1076325" cy="962025"/>
            </a:xfrm>
            <a:solidFill>
              <a:srgbClr val="9BBB59"/>
            </a:solidFill>
          </p:grpSpPr>
          <p:sp>
            <p:nvSpPr>
              <p:cNvPr id="513" name="Freeform 6">
                <a:extLst>
                  <a:ext uri="{FF2B5EF4-FFF2-40B4-BE49-F238E27FC236}">
                    <a16:creationId xmlns:a16="http://schemas.microsoft.com/office/drawing/2014/main" xmlns="" id="{5D5F0689-C75E-5547-A75A-0A4BFFD21845}"/>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4" name="Freeform 7">
                <a:extLst>
                  <a:ext uri="{FF2B5EF4-FFF2-40B4-BE49-F238E27FC236}">
                    <a16:creationId xmlns:a16="http://schemas.microsoft.com/office/drawing/2014/main" xmlns="" id="{0A3AF137-0B87-C743-AF77-F2E89A910851}"/>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5" name="Freeform 8">
                <a:extLst>
                  <a:ext uri="{FF2B5EF4-FFF2-40B4-BE49-F238E27FC236}">
                    <a16:creationId xmlns:a16="http://schemas.microsoft.com/office/drawing/2014/main" xmlns="" id="{376D6404-30D6-6B4C-8DA9-6D15A1F0A07E}"/>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6" name="Freeform 9">
                <a:extLst>
                  <a:ext uri="{FF2B5EF4-FFF2-40B4-BE49-F238E27FC236}">
                    <a16:creationId xmlns:a16="http://schemas.microsoft.com/office/drawing/2014/main" xmlns="" id="{8FFEF0D4-3512-D14C-9B0C-4E52396D9835}"/>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7" name="Freeform 10">
                <a:extLst>
                  <a:ext uri="{FF2B5EF4-FFF2-40B4-BE49-F238E27FC236}">
                    <a16:creationId xmlns:a16="http://schemas.microsoft.com/office/drawing/2014/main" xmlns="" id="{F4DD0029-734F-7E4C-B2A5-7B5CDD95553E}"/>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18" name="Gruppieren 517">
            <a:extLst>
              <a:ext uri="{FF2B5EF4-FFF2-40B4-BE49-F238E27FC236}">
                <a16:creationId xmlns:a16="http://schemas.microsoft.com/office/drawing/2014/main" xmlns="" id="{6935B36B-8260-4E40-B6A2-36FEFF0DD3F6}"/>
              </a:ext>
            </a:extLst>
          </p:cNvPr>
          <p:cNvGrpSpPr/>
          <p:nvPr/>
        </p:nvGrpSpPr>
        <p:grpSpPr>
          <a:xfrm>
            <a:off x="3550419" y="2716860"/>
            <a:ext cx="371077" cy="373071"/>
            <a:chOff x="559928" y="2311123"/>
            <a:chExt cx="322355" cy="323941"/>
          </a:xfrm>
        </p:grpSpPr>
        <p:sp>
          <p:nvSpPr>
            <p:cNvPr id="519" name="Oval 285">
              <a:extLst>
                <a:ext uri="{FF2B5EF4-FFF2-40B4-BE49-F238E27FC236}">
                  <a16:creationId xmlns:a16="http://schemas.microsoft.com/office/drawing/2014/main" xmlns="" id="{501C41D0-B602-DF41-A68B-E5B7914F3C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520" name="Gruppieren 519">
              <a:extLst>
                <a:ext uri="{FF2B5EF4-FFF2-40B4-BE49-F238E27FC236}">
                  <a16:creationId xmlns:a16="http://schemas.microsoft.com/office/drawing/2014/main" xmlns="" id="{E249FA51-BAEE-2E49-AF47-30C92265663E}"/>
                </a:ext>
              </a:extLst>
            </p:cNvPr>
            <p:cNvGrpSpPr/>
            <p:nvPr/>
          </p:nvGrpSpPr>
          <p:grpSpPr>
            <a:xfrm>
              <a:off x="600666" y="2365444"/>
              <a:ext cx="240878" cy="215298"/>
              <a:chOff x="41135301" y="14335125"/>
              <a:chExt cx="1076325" cy="962025"/>
            </a:xfrm>
            <a:solidFill>
              <a:srgbClr val="9BBB59"/>
            </a:solidFill>
          </p:grpSpPr>
          <p:sp>
            <p:nvSpPr>
              <p:cNvPr id="521" name="Freeform 6">
                <a:extLst>
                  <a:ext uri="{FF2B5EF4-FFF2-40B4-BE49-F238E27FC236}">
                    <a16:creationId xmlns:a16="http://schemas.microsoft.com/office/drawing/2014/main" xmlns="" id="{987A3471-7CC6-1941-BB41-143BF7C18CDC}"/>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2" name="Freeform 7">
                <a:extLst>
                  <a:ext uri="{FF2B5EF4-FFF2-40B4-BE49-F238E27FC236}">
                    <a16:creationId xmlns:a16="http://schemas.microsoft.com/office/drawing/2014/main" xmlns="" id="{5AC0060E-3CF4-9740-BBAF-8D5B6082CCB5}"/>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3" name="Freeform 8">
                <a:extLst>
                  <a:ext uri="{FF2B5EF4-FFF2-40B4-BE49-F238E27FC236}">
                    <a16:creationId xmlns:a16="http://schemas.microsoft.com/office/drawing/2014/main" xmlns="" id="{ACFA9DAA-A06F-6542-B279-C078FA7FDBBE}"/>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4" name="Freeform 9">
                <a:extLst>
                  <a:ext uri="{FF2B5EF4-FFF2-40B4-BE49-F238E27FC236}">
                    <a16:creationId xmlns:a16="http://schemas.microsoft.com/office/drawing/2014/main" xmlns="" id="{074FBAF4-423E-1F49-9A52-BC2684B02B26}"/>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5" name="Freeform 10">
                <a:extLst>
                  <a:ext uri="{FF2B5EF4-FFF2-40B4-BE49-F238E27FC236}">
                    <a16:creationId xmlns:a16="http://schemas.microsoft.com/office/drawing/2014/main" xmlns="" id="{F1AFB132-5C74-2A4F-A399-C131357D904A}"/>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26" name="Gruppieren 525">
            <a:extLst>
              <a:ext uri="{FF2B5EF4-FFF2-40B4-BE49-F238E27FC236}">
                <a16:creationId xmlns:a16="http://schemas.microsoft.com/office/drawing/2014/main" xmlns="" id="{35B3AB32-1905-7D40-BEF6-7A5D820AB568}"/>
              </a:ext>
            </a:extLst>
          </p:cNvPr>
          <p:cNvGrpSpPr/>
          <p:nvPr/>
        </p:nvGrpSpPr>
        <p:grpSpPr>
          <a:xfrm>
            <a:off x="2537536" y="2903396"/>
            <a:ext cx="376845" cy="378872"/>
            <a:chOff x="315810" y="3576040"/>
            <a:chExt cx="437295" cy="439448"/>
          </a:xfrm>
        </p:grpSpPr>
        <p:sp>
          <p:nvSpPr>
            <p:cNvPr id="527" name="Oval 285">
              <a:extLst>
                <a:ext uri="{FF2B5EF4-FFF2-40B4-BE49-F238E27FC236}">
                  <a16:creationId xmlns:a16="http://schemas.microsoft.com/office/drawing/2014/main" xmlns="" id="{3440C843-D7C8-2344-B98E-8DECF47A7EF2}"/>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28" name="Freeform 117">
              <a:extLst>
                <a:ext uri="{FF2B5EF4-FFF2-40B4-BE49-F238E27FC236}">
                  <a16:creationId xmlns:a16="http://schemas.microsoft.com/office/drawing/2014/main" xmlns="" id="{AA13A097-E5C1-4742-91C5-97F183807696}"/>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29" name="Gruppieren 528">
            <a:extLst>
              <a:ext uri="{FF2B5EF4-FFF2-40B4-BE49-F238E27FC236}">
                <a16:creationId xmlns:a16="http://schemas.microsoft.com/office/drawing/2014/main" xmlns="" id="{F0B57838-37F3-E44A-AA7F-D8AE6EA22CE4}"/>
              </a:ext>
            </a:extLst>
          </p:cNvPr>
          <p:cNvGrpSpPr/>
          <p:nvPr/>
        </p:nvGrpSpPr>
        <p:grpSpPr>
          <a:xfrm>
            <a:off x="3112819" y="1703104"/>
            <a:ext cx="214510" cy="215664"/>
            <a:chOff x="315810" y="3576040"/>
            <a:chExt cx="437295" cy="439448"/>
          </a:xfrm>
        </p:grpSpPr>
        <p:sp>
          <p:nvSpPr>
            <p:cNvPr id="530" name="Oval 285">
              <a:extLst>
                <a:ext uri="{FF2B5EF4-FFF2-40B4-BE49-F238E27FC236}">
                  <a16:creationId xmlns:a16="http://schemas.microsoft.com/office/drawing/2014/main" xmlns="" id="{79CAF2B3-64F5-2F4B-A3A5-9BA72E0AD43F}"/>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31" name="Freeform 117">
              <a:extLst>
                <a:ext uri="{FF2B5EF4-FFF2-40B4-BE49-F238E27FC236}">
                  <a16:creationId xmlns:a16="http://schemas.microsoft.com/office/drawing/2014/main" xmlns="" id="{FB7A980E-9A46-B84F-8031-87AA3A0F0E52}"/>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32" name="Gruppieren 531">
            <a:extLst>
              <a:ext uri="{FF2B5EF4-FFF2-40B4-BE49-F238E27FC236}">
                <a16:creationId xmlns:a16="http://schemas.microsoft.com/office/drawing/2014/main" xmlns="" id="{8AF6711C-429A-BA4F-895A-CA88E9433F3D}"/>
              </a:ext>
            </a:extLst>
          </p:cNvPr>
          <p:cNvGrpSpPr/>
          <p:nvPr/>
        </p:nvGrpSpPr>
        <p:grpSpPr>
          <a:xfrm>
            <a:off x="3248615" y="3216233"/>
            <a:ext cx="255111" cy="256484"/>
            <a:chOff x="315810" y="3576040"/>
            <a:chExt cx="437295" cy="439448"/>
          </a:xfrm>
        </p:grpSpPr>
        <p:sp>
          <p:nvSpPr>
            <p:cNvPr id="533" name="Oval 285">
              <a:extLst>
                <a:ext uri="{FF2B5EF4-FFF2-40B4-BE49-F238E27FC236}">
                  <a16:creationId xmlns:a16="http://schemas.microsoft.com/office/drawing/2014/main" xmlns="" id="{9FA980E9-681B-3B40-8120-73CABB2176C8}"/>
                </a:ext>
              </a:extLst>
            </p:cNvPr>
            <p:cNvSpPr/>
            <p:nvPr/>
          </p:nvSpPr>
          <p:spPr>
            <a:xfrm>
              <a:off x="315810" y="3576040"/>
              <a:ext cx="437295" cy="439448"/>
            </a:xfrm>
            <a:prstGeom prst="ellipse">
              <a:avLst/>
            </a:prstGeom>
            <a:solidFill>
              <a:srgbClr val="0176B3"/>
            </a:solidFill>
            <a:ln w="127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34" name="Freeform 117">
              <a:extLst>
                <a:ext uri="{FF2B5EF4-FFF2-40B4-BE49-F238E27FC236}">
                  <a16:creationId xmlns:a16="http://schemas.microsoft.com/office/drawing/2014/main" xmlns="" id="{FA9BC760-F21A-4C48-8ECC-707869DA20D0}"/>
                </a:ext>
              </a:extLst>
            </p:cNvPr>
            <p:cNvSpPr>
              <a:spLocks noEditPoints="1"/>
            </p:cNvSpPr>
            <p:nvPr/>
          </p:nvSpPr>
          <p:spPr bwMode="auto">
            <a:xfrm>
              <a:off x="412560" y="3645606"/>
              <a:ext cx="243791"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cxnSp>
        <p:nvCxnSpPr>
          <p:cNvPr id="535" name="Straight Connector 45">
            <a:extLst>
              <a:ext uri="{FF2B5EF4-FFF2-40B4-BE49-F238E27FC236}">
                <a16:creationId xmlns:a16="http://schemas.microsoft.com/office/drawing/2014/main" xmlns="" id="{4021DEA9-707D-6948-9413-9F21E3DD0186}"/>
              </a:ext>
            </a:extLst>
          </p:cNvPr>
          <p:cNvCxnSpPr>
            <a:cxnSpLocks/>
            <a:stCxn id="533" idx="0"/>
            <a:endCxn id="511" idx="5"/>
          </p:cNvCxnSpPr>
          <p:nvPr/>
        </p:nvCxnSpPr>
        <p:spPr>
          <a:xfrm flipH="1" flipV="1">
            <a:off x="3183741" y="2484528"/>
            <a:ext cx="192429" cy="731706"/>
          </a:xfrm>
          <a:prstGeom prst="line">
            <a:avLst/>
          </a:prstGeom>
          <a:noFill/>
          <a:ln w="9525" cap="flat" cmpd="sng" algn="ctr">
            <a:solidFill>
              <a:srgbClr val="002D64"/>
            </a:solidFill>
            <a:prstDash val="solid"/>
          </a:ln>
          <a:effectLst/>
        </p:spPr>
      </p:cxnSp>
      <p:cxnSp>
        <p:nvCxnSpPr>
          <p:cNvPr id="536" name="Straight Connector 45">
            <a:extLst>
              <a:ext uri="{FF2B5EF4-FFF2-40B4-BE49-F238E27FC236}">
                <a16:creationId xmlns:a16="http://schemas.microsoft.com/office/drawing/2014/main" xmlns="" id="{9D7DB699-8BE7-BF43-89CB-85470A3CE5BD}"/>
              </a:ext>
            </a:extLst>
          </p:cNvPr>
          <p:cNvCxnSpPr>
            <a:cxnSpLocks/>
            <a:stCxn id="519" idx="2"/>
            <a:endCxn id="527" idx="6"/>
          </p:cNvCxnSpPr>
          <p:nvPr/>
        </p:nvCxnSpPr>
        <p:spPr>
          <a:xfrm flipH="1">
            <a:off x="2914381" y="2903396"/>
            <a:ext cx="636038" cy="189437"/>
          </a:xfrm>
          <a:prstGeom prst="line">
            <a:avLst/>
          </a:prstGeom>
          <a:noFill/>
          <a:ln w="9525" cap="flat" cmpd="sng" algn="ctr">
            <a:solidFill>
              <a:srgbClr val="002D64"/>
            </a:solidFill>
            <a:prstDash val="solid"/>
          </a:ln>
          <a:effectLst/>
        </p:spPr>
      </p:cxnSp>
      <p:cxnSp>
        <p:nvCxnSpPr>
          <p:cNvPr id="537" name="Straight Connector 45">
            <a:extLst>
              <a:ext uri="{FF2B5EF4-FFF2-40B4-BE49-F238E27FC236}">
                <a16:creationId xmlns:a16="http://schemas.microsoft.com/office/drawing/2014/main" xmlns="" id="{0047D97E-2E0C-F640-B135-6150DE363903}"/>
              </a:ext>
            </a:extLst>
          </p:cNvPr>
          <p:cNvCxnSpPr>
            <a:cxnSpLocks/>
            <a:endCxn id="527" idx="7"/>
          </p:cNvCxnSpPr>
          <p:nvPr/>
        </p:nvCxnSpPr>
        <p:spPr>
          <a:xfrm flipH="1">
            <a:off x="2859193" y="2638699"/>
            <a:ext cx="1290124" cy="320182"/>
          </a:xfrm>
          <a:prstGeom prst="line">
            <a:avLst/>
          </a:prstGeom>
          <a:noFill/>
          <a:ln w="9525" cap="flat" cmpd="sng" algn="ctr">
            <a:solidFill>
              <a:srgbClr val="002D64"/>
            </a:solidFill>
            <a:prstDash val="solid"/>
          </a:ln>
          <a:effectLst/>
        </p:spPr>
      </p:cxnSp>
      <p:cxnSp>
        <p:nvCxnSpPr>
          <p:cNvPr id="538" name="Straight Connector 45">
            <a:extLst>
              <a:ext uri="{FF2B5EF4-FFF2-40B4-BE49-F238E27FC236}">
                <a16:creationId xmlns:a16="http://schemas.microsoft.com/office/drawing/2014/main" xmlns="" id="{92C7D268-D322-364D-94CF-3C85A5447BD5}"/>
              </a:ext>
            </a:extLst>
          </p:cNvPr>
          <p:cNvCxnSpPr>
            <a:cxnSpLocks/>
            <a:stCxn id="511" idx="0"/>
            <a:endCxn id="530" idx="3"/>
          </p:cNvCxnSpPr>
          <p:nvPr/>
        </p:nvCxnSpPr>
        <p:spPr>
          <a:xfrm flipV="1">
            <a:off x="3075316" y="1887185"/>
            <a:ext cx="68917" cy="334176"/>
          </a:xfrm>
          <a:prstGeom prst="line">
            <a:avLst/>
          </a:prstGeom>
          <a:noFill/>
          <a:ln w="9525" cap="flat" cmpd="sng" algn="ctr">
            <a:solidFill>
              <a:srgbClr val="002D64"/>
            </a:solidFill>
            <a:prstDash val="solid"/>
          </a:ln>
          <a:effectLst/>
        </p:spPr>
      </p:cxnSp>
      <p:cxnSp>
        <p:nvCxnSpPr>
          <p:cNvPr id="539" name="Straight Connector 45">
            <a:extLst>
              <a:ext uri="{FF2B5EF4-FFF2-40B4-BE49-F238E27FC236}">
                <a16:creationId xmlns:a16="http://schemas.microsoft.com/office/drawing/2014/main" xmlns="" id="{7F393BF7-8BAF-3343-8D6D-DAE19834B7DC}"/>
              </a:ext>
            </a:extLst>
          </p:cNvPr>
          <p:cNvCxnSpPr>
            <a:cxnSpLocks/>
            <a:stCxn id="519" idx="0"/>
            <a:endCxn id="530" idx="5"/>
          </p:cNvCxnSpPr>
          <p:nvPr/>
        </p:nvCxnSpPr>
        <p:spPr>
          <a:xfrm flipH="1" flipV="1">
            <a:off x="3295914" y="1887185"/>
            <a:ext cx="440044" cy="829675"/>
          </a:xfrm>
          <a:prstGeom prst="line">
            <a:avLst/>
          </a:prstGeom>
          <a:noFill/>
          <a:ln w="9525" cap="flat" cmpd="sng" algn="ctr">
            <a:solidFill>
              <a:srgbClr val="002D64"/>
            </a:solidFill>
            <a:prstDash val="solid"/>
          </a:ln>
          <a:effectLst/>
        </p:spPr>
      </p:cxnSp>
      <p:cxnSp>
        <p:nvCxnSpPr>
          <p:cNvPr id="540" name="Straight Connector 45">
            <a:extLst>
              <a:ext uri="{FF2B5EF4-FFF2-40B4-BE49-F238E27FC236}">
                <a16:creationId xmlns:a16="http://schemas.microsoft.com/office/drawing/2014/main" xmlns="" id="{F066A21E-A56D-A940-870E-C69847F9AF42}"/>
              </a:ext>
            </a:extLst>
          </p:cNvPr>
          <p:cNvCxnSpPr>
            <a:cxnSpLocks/>
            <a:stCxn id="530" idx="6"/>
          </p:cNvCxnSpPr>
          <p:nvPr/>
        </p:nvCxnSpPr>
        <p:spPr>
          <a:xfrm>
            <a:off x="3327329" y="1810936"/>
            <a:ext cx="821988" cy="548614"/>
          </a:xfrm>
          <a:prstGeom prst="line">
            <a:avLst/>
          </a:prstGeom>
          <a:noFill/>
          <a:ln w="9525" cap="flat" cmpd="sng" algn="ctr">
            <a:solidFill>
              <a:srgbClr val="002D64"/>
            </a:solidFill>
            <a:prstDash val="solid"/>
          </a:ln>
          <a:effectLst/>
        </p:spPr>
      </p:cxnSp>
      <p:grpSp>
        <p:nvGrpSpPr>
          <p:cNvPr id="541" name="Gruppieren 540">
            <a:extLst>
              <a:ext uri="{FF2B5EF4-FFF2-40B4-BE49-F238E27FC236}">
                <a16:creationId xmlns:a16="http://schemas.microsoft.com/office/drawing/2014/main" xmlns="" id="{F6C7E9CA-B616-AD4F-A5FE-BEAEB9122F45}"/>
              </a:ext>
            </a:extLst>
          </p:cNvPr>
          <p:cNvGrpSpPr/>
          <p:nvPr/>
        </p:nvGrpSpPr>
        <p:grpSpPr>
          <a:xfrm>
            <a:off x="2673733" y="1751622"/>
            <a:ext cx="213306" cy="214453"/>
            <a:chOff x="559928" y="2311123"/>
            <a:chExt cx="322355" cy="323941"/>
          </a:xfrm>
        </p:grpSpPr>
        <p:sp>
          <p:nvSpPr>
            <p:cNvPr id="542" name="Oval 285">
              <a:extLst>
                <a:ext uri="{FF2B5EF4-FFF2-40B4-BE49-F238E27FC236}">
                  <a16:creationId xmlns:a16="http://schemas.microsoft.com/office/drawing/2014/main" xmlns="" id="{18221EFD-63D0-6A49-B844-52D2EA8875DE}"/>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543" name="Gruppieren 542">
              <a:extLst>
                <a:ext uri="{FF2B5EF4-FFF2-40B4-BE49-F238E27FC236}">
                  <a16:creationId xmlns:a16="http://schemas.microsoft.com/office/drawing/2014/main" xmlns="" id="{60DFFD44-D9E5-434D-AAF1-C2BD1ABC6F4E}"/>
                </a:ext>
              </a:extLst>
            </p:cNvPr>
            <p:cNvGrpSpPr/>
            <p:nvPr/>
          </p:nvGrpSpPr>
          <p:grpSpPr>
            <a:xfrm>
              <a:off x="600666" y="2365444"/>
              <a:ext cx="240878" cy="215298"/>
              <a:chOff x="41135301" y="14335125"/>
              <a:chExt cx="1076325" cy="962025"/>
            </a:xfrm>
            <a:solidFill>
              <a:srgbClr val="9BBB59"/>
            </a:solidFill>
          </p:grpSpPr>
          <p:sp>
            <p:nvSpPr>
              <p:cNvPr id="544" name="Freeform 6">
                <a:extLst>
                  <a:ext uri="{FF2B5EF4-FFF2-40B4-BE49-F238E27FC236}">
                    <a16:creationId xmlns:a16="http://schemas.microsoft.com/office/drawing/2014/main" xmlns="" id="{E6788539-E43C-0D40-B72A-2DC266B674DE}"/>
                  </a:ext>
                </a:extLst>
              </p:cNvPr>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5" name="Freeform 7">
                <a:extLst>
                  <a:ext uri="{FF2B5EF4-FFF2-40B4-BE49-F238E27FC236}">
                    <a16:creationId xmlns:a16="http://schemas.microsoft.com/office/drawing/2014/main" xmlns="" id="{C4352A7D-0894-9B4F-9068-9FA53F0B851B}"/>
                  </a:ext>
                </a:extLst>
              </p:cNvPr>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6" name="Freeform 8">
                <a:extLst>
                  <a:ext uri="{FF2B5EF4-FFF2-40B4-BE49-F238E27FC236}">
                    <a16:creationId xmlns:a16="http://schemas.microsoft.com/office/drawing/2014/main" xmlns="" id="{0E9B4046-B809-9047-96B6-4D52AB3823D0}"/>
                  </a:ext>
                </a:extLst>
              </p:cNvPr>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7" name="Freeform 9">
                <a:extLst>
                  <a:ext uri="{FF2B5EF4-FFF2-40B4-BE49-F238E27FC236}">
                    <a16:creationId xmlns:a16="http://schemas.microsoft.com/office/drawing/2014/main" xmlns="" id="{7C53156A-4FA2-1148-824B-9C8BFD936E7A}"/>
                  </a:ext>
                </a:extLst>
              </p:cNvPr>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8" name="Freeform 10">
                <a:extLst>
                  <a:ext uri="{FF2B5EF4-FFF2-40B4-BE49-F238E27FC236}">
                    <a16:creationId xmlns:a16="http://schemas.microsoft.com/office/drawing/2014/main" xmlns="" id="{1497BC12-F306-B643-BCAC-61106A028418}"/>
                  </a:ext>
                </a:extLst>
              </p:cNvPr>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549" name="Straight Connector 45">
            <a:extLst>
              <a:ext uri="{FF2B5EF4-FFF2-40B4-BE49-F238E27FC236}">
                <a16:creationId xmlns:a16="http://schemas.microsoft.com/office/drawing/2014/main" xmlns="" id="{8CC8F93F-2489-334C-8766-01753FDE7DB8}"/>
              </a:ext>
            </a:extLst>
          </p:cNvPr>
          <p:cNvCxnSpPr>
            <a:cxnSpLocks/>
            <a:stCxn id="542" idx="4"/>
            <a:endCxn id="527" idx="0"/>
          </p:cNvCxnSpPr>
          <p:nvPr/>
        </p:nvCxnSpPr>
        <p:spPr>
          <a:xfrm flipH="1">
            <a:off x="2725959" y="1966075"/>
            <a:ext cx="54428" cy="937320"/>
          </a:xfrm>
          <a:prstGeom prst="line">
            <a:avLst/>
          </a:prstGeom>
          <a:noFill/>
          <a:ln w="9525" cap="flat" cmpd="sng" algn="ctr">
            <a:solidFill>
              <a:srgbClr val="002D64"/>
            </a:solidFill>
            <a:prstDash val="solid"/>
          </a:ln>
          <a:effectLst/>
        </p:spPr>
      </p:cxnSp>
      <p:cxnSp>
        <p:nvCxnSpPr>
          <p:cNvPr id="550" name="Straight Connector 45">
            <a:extLst>
              <a:ext uri="{FF2B5EF4-FFF2-40B4-BE49-F238E27FC236}">
                <a16:creationId xmlns:a16="http://schemas.microsoft.com/office/drawing/2014/main" xmlns="" id="{A17C8832-59FD-B446-BDDE-7DA143773BC0}"/>
              </a:ext>
            </a:extLst>
          </p:cNvPr>
          <p:cNvCxnSpPr>
            <a:cxnSpLocks/>
            <a:stCxn id="542" idx="6"/>
            <a:endCxn id="530" idx="2"/>
          </p:cNvCxnSpPr>
          <p:nvPr/>
        </p:nvCxnSpPr>
        <p:spPr>
          <a:xfrm flipV="1">
            <a:off x="2887039" y="1810937"/>
            <a:ext cx="225780" cy="47912"/>
          </a:xfrm>
          <a:prstGeom prst="line">
            <a:avLst/>
          </a:prstGeom>
          <a:noFill/>
          <a:ln w="9525" cap="flat" cmpd="sng" algn="ctr">
            <a:solidFill>
              <a:srgbClr val="002D64"/>
            </a:solidFill>
            <a:prstDash val="solid"/>
          </a:ln>
          <a:effectLst/>
        </p:spPr>
      </p:cxnSp>
      <p:cxnSp>
        <p:nvCxnSpPr>
          <p:cNvPr id="551" name="Straight Connector 45">
            <a:extLst>
              <a:ext uri="{FF2B5EF4-FFF2-40B4-BE49-F238E27FC236}">
                <a16:creationId xmlns:a16="http://schemas.microsoft.com/office/drawing/2014/main" xmlns="" id="{BF631881-93F8-8E49-A395-DFB3898BEE6D}"/>
              </a:ext>
            </a:extLst>
          </p:cNvPr>
          <p:cNvCxnSpPr>
            <a:cxnSpLocks/>
            <a:stCxn id="542" idx="5"/>
            <a:endCxn id="556" idx="1"/>
          </p:cNvCxnSpPr>
          <p:nvPr/>
        </p:nvCxnSpPr>
        <p:spPr>
          <a:xfrm>
            <a:off x="2855801" y="1934669"/>
            <a:ext cx="1272980" cy="559455"/>
          </a:xfrm>
          <a:prstGeom prst="line">
            <a:avLst/>
          </a:prstGeom>
          <a:noFill/>
          <a:ln w="9525" cap="flat" cmpd="sng" algn="ctr">
            <a:solidFill>
              <a:srgbClr val="002D64"/>
            </a:solidFill>
            <a:prstDash val="solid"/>
          </a:ln>
          <a:effectLst/>
        </p:spPr>
      </p:cxnSp>
      <p:cxnSp>
        <p:nvCxnSpPr>
          <p:cNvPr id="552" name="Straight Connector 32">
            <a:extLst>
              <a:ext uri="{FF2B5EF4-FFF2-40B4-BE49-F238E27FC236}">
                <a16:creationId xmlns:a16="http://schemas.microsoft.com/office/drawing/2014/main" xmlns="" id="{F2C134EB-B771-3940-82D3-FD3BCDE95F74}"/>
              </a:ext>
            </a:extLst>
          </p:cNvPr>
          <p:cNvCxnSpPr>
            <a:cxnSpLocks/>
            <a:stCxn id="482" idx="6"/>
            <a:endCxn id="271" idx="2"/>
          </p:cNvCxnSpPr>
          <p:nvPr/>
        </p:nvCxnSpPr>
        <p:spPr>
          <a:xfrm flipV="1">
            <a:off x="4009656" y="1587411"/>
            <a:ext cx="414599" cy="42610"/>
          </a:xfrm>
          <a:prstGeom prst="line">
            <a:avLst/>
          </a:prstGeom>
          <a:noFill/>
          <a:ln w="9525" cap="flat" cmpd="sng" algn="ctr">
            <a:solidFill>
              <a:srgbClr val="002D64"/>
            </a:solidFill>
            <a:prstDash val="dash"/>
          </a:ln>
          <a:effectLst/>
        </p:spPr>
      </p:cxnSp>
      <p:cxnSp>
        <p:nvCxnSpPr>
          <p:cNvPr id="553" name="Straight Connector 35">
            <a:extLst>
              <a:ext uri="{FF2B5EF4-FFF2-40B4-BE49-F238E27FC236}">
                <a16:creationId xmlns:a16="http://schemas.microsoft.com/office/drawing/2014/main" xmlns="" id="{705D7547-F9A1-644E-8827-BA586B98471E}"/>
              </a:ext>
            </a:extLst>
          </p:cNvPr>
          <p:cNvCxnSpPr>
            <a:cxnSpLocks/>
            <a:stCxn id="555" idx="6"/>
            <a:endCxn id="288" idx="2"/>
          </p:cNvCxnSpPr>
          <p:nvPr/>
        </p:nvCxnSpPr>
        <p:spPr>
          <a:xfrm>
            <a:off x="4487242" y="2494125"/>
            <a:ext cx="635214" cy="144574"/>
          </a:xfrm>
          <a:prstGeom prst="straightConnector1">
            <a:avLst/>
          </a:prstGeom>
          <a:noFill/>
          <a:ln w="28575" cap="flat" cmpd="sng" algn="ctr">
            <a:gradFill>
              <a:gsLst>
                <a:gs pos="0">
                  <a:srgbClr val="66ADD1"/>
                </a:gs>
                <a:gs pos="36000">
                  <a:srgbClr val="FF0000"/>
                </a:gs>
                <a:gs pos="70000">
                  <a:srgbClr val="66ADD1"/>
                </a:gs>
                <a:gs pos="100000">
                  <a:srgbClr val="FF0000"/>
                </a:gs>
              </a:gsLst>
              <a:lin ang="5400000" scaled="1"/>
            </a:gradFill>
            <a:prstDash val="dashDot"/>
          </a:ln>
          <a:effectLst/>
        </p:spPr>
      </p:cxnSp>
      <p:grpSp>
        <p:nvGrpSpPr>
          <p:cNvPr id="554" name="Gruppieren 553">
            <a:extLst>
              <a:ext uri="{FF2B5EF4-FFF2-40B4-BE49-F238E27FC236}">
                <a16:creationId xmlns:a16="http://schemas.microsoft.com/office/drawing/2014/main" xmlns="" id="{1C22B4B7-EA78-4847-ACB6-9989D7146EB4}"/>
              </a:ext>
            </a:extLst>
          </p:cNvPr>
          <p:cNvGrpSpPr/>
          <p:nvPr/>
        </p:nvGrpSpPr>
        <p:grpSpPr>
          <a:xfrm>
            <a:off x="4059680" y="2280247"/>
            <a:ext cx="427562" cy="427755"/>
            <a:chOff x="3750865" y="2162365"/>
            <a:chExt cx="427562" cy="427755"/>
          </a:xfrm>
        </p:grpSpPr>
        <p:sp>
          <p:nvSpPr>
            <p:cNvPr id="555" name="Oval 192">
              <a:extLst>
                <a:ext uri="{FF2B5EF4-FFF2-40B4-BE49-F238E27FC236}">
                  <a16:creationId xmlns:a16="http://schemas.microsoft.com/office/drawing/2014/main" xmlns="" id="{16C1B853-C226-664A-B219-499976B627E0}"/>
                </a:ext>
              </a:extLst>
            </p:cNvPr>
            <p:cNvSpPr/>
            <p:nvPr/>
          </p:nvSpPr>
          <p:spPr>
            <a:xfrm>
              <a:off x="3750865" y="2162365"/>
              <a:ext cx="427562" cy="427755"/>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556" name="Graphic 220" descr="Key">
              <a:extLst>
                <a:ext uri="{FF2B5EF4-FFF2-40B4-BE49-F238E27FC236}">
                  <a16:creationId xmlns:a16="http://schemas.microsoft.com/office/drawing/2014/main" xmlns="" id="{5E86F25D-1F15-FC4E-8518-2B19E3512A30}"/>
                </a:ext>
              </a:extLst>
            </p:cNvPr>
            <p:cNvPicPr>
              <a:picLocks noChangeAspect="1"/>
            </p:cNvPicPr>
            <p:nvPr/>
          </p:nvPicPr>
          <p:blipFill>
            <a:blip r:embed="rId8" cstate="email">
              <a:duotone>
                <a:prstClr val="black"/>
                <a:srgbClr val="002749">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19966" y="2223989"/>
              <a:ext cx="304369" cy="304506"/>
            </a:xfrm>
            <a:prstGeom prst="rect">
              <a:avLst/>
            </a:prstGeom>
            <a:solidFill>
              <a:srgbClr val="0068A9"/>
            </a:solidFill>
          </p:spPr>
        </p:pic>
      </p:grpSp>
      <p:sp>
        <p:nvSpPr>
          <p:cNvPr id="557" name="Rechteck 556">
            <a:extLst>
              <a:ext uri="{FF2B5EF4-FFF2-40B4-BE49-F238E27FC236}">
                <a16:creationId xmlns:a16="http://schemas.microsoft.com/office/drawing/2014/main" xmlns="" id="{9AA23B06-C72E-5143-A8F4-7AC3648013A6}"/>
              </a:ext>
            </a:extLst>
          </p:cNvPr>
          <p:cNvSpPr/>
          <p:nvPr/>
        </p:nvSpPr>
        <p:spPr>
          <a:xfrm>
            <a:off x="10001769" y="1388253"/>
            <a:ext cx="2034381" cy="2294967"/>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pic>
        <p:nvPicPr>
          <p:cNvPr id="558" name="Graphic 220" descr="Key">
            <a:extLst>
              <a:ext uri="{FF2B5EF4-FFF2-40B4-BE49-F238E27FC236}">
                <a16:creationId xmlns:a16="http://schemas.microsoft.com/office/drawing/2014/main" xmlns="" id="{41B2BF8F-D7A0-514E-B0C7-029EBF914FC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29674" y="1387589"/>
            <a:ext cx="591225" cy="540284"/>
          </a:xfrm>
          <a:prstGeom prst="rect">
            <a:avLst/>
          </a:prstGeom>
        </p:spPr>
      </p:pic>
      <p:grpSp>
        <p:nvGrpSpPr>
          <p:cNvPr id="559" name="Gruppieren 558">
            <a:extLst>
              <a:ext uri="{FF2B5EF4-FFF2-40B4-BE49-F238E27FC236}">
                <a16:creationId xmlns:a16="http://schemas.microsoft.com/office/drawing/2014/main" xmlns="" id="{80CC8109-C4B5-7B46-8741-DAF7E27FC562}"/>
              </a:ext>
            </a:extLst>
          </p:cNvPr>
          <p:cNvGrpSpPr/>
          <p:nvPr/>
        </p:nvGrpSpPr>
        <p:grpSpPr>
          <a:xfrm>
            <a:off x="10094119" y="2462157"/>
            <a:ext cx="352905" cy="359766"/>
            <a:chOff x="9943986" y="1856691"/>
            <a:chExt cx="255235" cy="255174"/>
          </a:xfrm>
        </p:grpSpPr>
        <p:sp>
          <p:nvSpPr>
            <p:cNvPr id="560" name="Freeform 130">
              <a:extLst>
                <a:ext uri="{FF2B5EF4-FFF2-40B4-BE49-F238E27FC236}">
                  <a16:creationId xmlns:a16="http://schemas.microsoft.com/office/drawing/2014/main" xmlns="" id="{9023DB1D-BA15-3340-A4E1-3D0499782627}"/>
                </a:ext>
              </a:extLst>
            </p:cNvPr>
            <p:cNvSpPr>
              <a:spLocks/>
            </p:cNvSpPr>
            <p:nvPr/>
          </p:nvSpPr>
          <p:spPr bwMode="auto">
            <a:xfrm>
              <a:off x="10043942" y="1923250"/>
              <a:ext cx="88704" cy="88870"/>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1" name="Freeform 131">
              <a:extLst>
                <a:ext uri="{FF2B5EF4-FFF2-40B4-BE49-F238E27FC236}">
                  <a16:creationId xmlns:a16="http://schemas.microsoft.com/office/drawing/2014/main" xmlns="" id="{8CA8663B-6AFF-A645-BDB5-45498156B855}"/>
                </a:ext>
              </a:extLst>
            </p:cNvPr>
            <p:cNvSpPr>
              <a:spLocks/>
            </p:cNvSpPr>
            <p:nvPr/>
          </p:nvSpPr>
          <p:spPr bwMode="auto">
            <a:xfrm>
              <a:off x="9943986" y="1895501"/>
              <a:ext cx="33381" cy="33373"/>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2" name="Freeform 132">
              <a:extLst>
                <a:ext uri="{FF2B5EF4-FFF2-40B4-BE49-F238E27FC236}">
                  <a16:creationId xmlns:a16="http://schemas.microsoft.com/office/drawing/2014/main" xmlns="" id="{DFD819CD-7B6D-864B-B00D-2C27A02888A9}"/>
                </a:ext>
              </a:extLst>
            </p:cNvPr>
            <p:cNvSpPr>
              <a:spLocks/>
            </p:cNvSpPr>
            <p:nvPr/>
          </p:nvSpPr>
          <p:spPr bwMode="auto">
            <a:xfrm>
              <a:off x="10165840" y="1856691"/>
              <a:ext cx="33381" cy="33373"/>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3" name="Freeform 133">
              <a:extLst>
                <a:ext uri="{FF2B5EF4-FFF2-40B4-BE49-F238E27FC236}">
                  <a16:creationId xmlns:a16="http://schemas.microsoft.com/office/drawing/2014/main" xmlns="" id="{52D10290-2A05-9948-8996-C6A076DF4F72}"/>
                </a:ext>
              </a:extLst>
            </p:cNvPr>
            <p:cNvSpPr>
              <a:spLocks/>
            </p:cNvSpPr>
            <p:nvPr/>
          </p:nvSpPr>
          <p:spPr bwMode="auto">
            <a:xfrm>
              <a:off x="9943986" y="2078492"/>
              <a:ext cx="33381" cy="33373"/>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4" name="Freeform 134">
              <a:extLst>
                <a:ext uri="{FF2B5EF4-FFF2-40B4-BE49-F238E27FC236}">
                  <a16:creationId xmlns:a16="http://schemas.microsoft.com/office/drawing/2014/main" xmlns="" id="{9E400DB3-A2CF-0B44-8C6E-B2AE23A1C212}"/>
                </a:ext>
              </a:extLst>
            </p:cNvPr>
            <p:cNvSpPr>
              <a:spLocks/>
            </p:cNvSpPr>
            <p:nvPr/>
          </p:nvSpPr>
          <p:spPr bwMode="auto">
            <a:xfrm>
              <a:off x="10071697" y="2078492"/>
              <a:ext cx="33194" cy="33373"/>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5" name="Line 135">
              <a:extLst>
                <a:ext uri="{FF2B5EF4-FFF2-40B4-BE49-F238E27FC236}">
                  <a16:creationId xmlns:a16="http://schemas.microsoft.com/office/drawing/2014/main" xmlns="" id="{A7EDD855-9A9F-3541-853E-4032169DC5AE}"/>
                </a:ext>
              </a:extLst>
            </p:cNvPr>
            <p:cNvSpPr>
              <a:spLocks noChangeShapeType="1"/>
            </p:cNvSpPr>
            <p:nvPr/>
          </p:nvSpPr>
          <p:spPr bwMode="auto">
            <a:xfrm flipV="1">
              <a:off x="9972491" y="1999183"/>
              <a:ext cx="84578" cy="84183"/>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6" name="Line 136">
              <a:extLst>
                <a:ext uri="{FF2B5EF4-FFF2-40B4-BE49-F238E27FC236}">
                  <a16:creationId xmlns:a16="http://schemas.microsoft.com/office/drawing/2014/main" xmlns="" id="{CD34387D-506C-9C44-9509-849D314D2AE4}"/>
                </a:ext>
              </a:extLst>
            </p:cNvPr>
            <p:cNvSpPr>
              <a:spLocks noChangeShapeType="1"/>
            </p:cNvSpPr>
            <p:nvPr/>
          </p:nvSpPr>
          <p:spPr bwMode="auto">
            <a:xfrm flipV="1">
              <a:off x="10119706" y="1885189"/>
              <a:ext cx="51009" cy="51185"/>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7" name="Line 137">
              <a:extLst>
                <a:ext uri="{FF2B5EF4-FFF2-40B4-BE49-F238E27FC236}">
                  <a16:creationId xmlns:a16="http://schemas.microsoft.com/office/drawing/2014/main" xmlns="" id="{29DFC401-827C-0F4A-A18C-9D748E38E0E8}"/>
                </a:ext>
              </a:extLst>
            </p:cNvPr>
            <p:cNvSpPr>
              <a:spLocks noChangeShapeType="1"/>
            </p:cNvSpPr>
            <p:nvPr/>
          </p:nvSpPr>
          <p:spPr bwMode="auto">
            <a:xfrm>
              <a:off x="9975679" y="1919313"/>
              <a:ext cx="71826" cy="30748"/>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8" name="Line 138">
              <a:extLst>
                <a:ext uri="{FF2B5EF4-FFF2-40B4-BE49-F238E27FC236}">
                  <a16:creationId xmlns:a16="http://schemas.microsoft.com/office/drawing/2014/main" xmlns="" id="{2316A096-B290-1D42-A603-10644B732D42}"/>
                </a:ext>
              </a:extLst>
            </p:cNvPr>
            <p:cNvSpPr>
              <a:spLocks noChangeShapeType="1"/>
            </p:cNvSpPr>
            <p:nvPr/>
          </p:nvSpPr>
          <p:spPr bwMode="auto">
            <a:xfrm flipH="1" flipV="1">
              <a:off x="10126457" y="1990184"/>
              <a:ext cx="40132" cy="16687"/>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69" name="Line 139">
              <a:extLst>
                <a:ext uri="{FF2B5EF4-FFF2-40B4-BE49-F238E27FC236}">
                  <a16:creationId xmlns:a16="http://schemas.microsoft.com/office/drawing/2014/main" xmlns="" id="{F5153173-E5F0-C34E-AD27-D4E32EB053B3}"/>
                </a:ext>
              </a:extLst>
            </p:cNvPr>
            <p:cNvSpPr>
              <a:spLocks noChangeShapeType="1"/>
            </p:cNvSpPr>
            <p:nvPr/>
          </p:nvSpPr>
          <p:spPr bwMode="auto">
            <a:xfrm flipV="1">
              <a:off x="10088200" y="2012120"/>
              <a:ext cx="0" cy="66372"/>
            </a:xfrm>
            <a:prstGeom prst="line">
              <a:avLst/>
            </a:prstGeom>
            <a:noFill/>
            <a:ln w="12700">
              <a:solidFill>
                <a:srgbClr val="002D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sp>
          <p:nvSpPr>
            <p:cNvPr id="570" name="Freeform 140">
              <a:extLst>
                <a:ext uri="{FF2B5EF4-FFF2-40B4-BE49-F238E27FC236}">
                  <a16:creationId xmlns:a16="http://schemas.microsoft.com/office/drawing/2014/main" xmlns="" id="{0BB22998-4214-644F-9551-3E882FA456D0}"/>
                </a:ext>
              </a:extLst>
            </p:cNvPr>
            <p:cNvSpPr>
              <a:spLocks/>
            </p:cNvSpPr>
            <p:nvPr/>
          </p:nvSpPr>
          <p:spPr bwMode="auto">
            <a:xfrm>
              <a:off x="10165840" y="1995434"/>
              <a:ext cx="33381" cy="33186"/>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002D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2D64"/>
                </a:solidFill>
                <a:effectLst/>
                <a:uLnTx/>
                <a:uFillTx/>
                <a:latin typeface="Arial"/>
              </a:endParaRPr>
            </a:p>
          </p:txBody>
        </p:sp>
      </p:grpSp>
      <p:sp>
        <p:nvSpPr>
          <p:cNvPr id="571" name="TextBox 26">
            <a:extLst>
              <a:ext uri="{FF2B5EF4-FFF2-40B4-BE49-F238E27FC236}">
                <a16:creationId xmlns:a16="http://schemas.microsoft.com/office/drawing/2014/main" xmlns="" id="{4CCBDC59-F588-F443-BFF5-5325BBDCE27A}"/>
              </a:ext>
            </a:extLst>
          </p:cNvPr>
          <p:cNvSpPr txBox="1"/>
          <p:nvPr/>
        </p:nvSpPr>
        <p:spPr>
          <a:xfrm>
            <a:off x="10469413" y="1401809"/>
            <a:ext cx="1651081" cy="2247999"/>
          </a:xfrm>
          <a:prstGeom prst="rect">
            <a:avLst/>
          </a:prstGeom>
          <a:noFill/>
          <a:ln>
            <a:noFill/>
          </a:ln>
        </p:spPr>
        <p:txBody>
          <a:bodyPr wrap="square" lIns="144000" tIns="36000" rIns="144000" bIns="36000" numCol="1"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Definition of </a:t>
            </a:r>
            <a:r>
              <a:rPr lang="en-SG" sz="1000" kern="0" dirty="0">
                <a:solidFill>
                  <a:srgbClr val="002D64"/>
                </a:solidFill>
                <a:latin typeface="Arial" panose="020B0604020202020204" pitchFamily="34" charset="0"/>
                <a:cs typeface="Arial" panose="020B0604020202020204" pitchFamily="34" charset="0"/>
              </a:rPr>
              <a:t>c</a:t>
            </a:r>
            <a:r>
              <a:rPr kumimoji="0" lang="en-SG" sz="1000" b="0" i="0" u="none" strike="noStrike" kern="0" cap="none" spc="0" normalizeH="0" baseline="0" noProof="0" dirty="0" err="1">
                <a:ln>
                  <a:noFill/>
                </a:ln>
                <a:solidFill>
                  <a:srgbClr val="002D64"/>
                </a:solidFill>
                <a:effectLst/>
                <a:uLnTx/>
                <a:uFillTx/>
                <a:latin typeface="Arial" panose="020B0604020202020204" pitchFamily="34" charset="0"/>
                <a:cs typeface="Arial" panose="020B0604020202020204" pitchFamily="34" charset="0"/>
              </a:rPr>
              <a:t>infoni</a:t>
            </a: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 local/ regional regulatory standards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Committing to </a:t>
            </a:r>
            <a:r>
              <a:rPr kumimoji="0" lang="en-SG" sz="1000" b="0" i="0" u="none" strike="noStrike" kern="0" cap="none" spc="0" normalizeH="0" baseline="0" noProof="0" dirty="0" err="1">
                <a:ln>
                  <a:noFill/>
                </a:ln>
                <a:solidFill>
                  <a:srgbClr val="002D64"/>
                </a:solidFill>
                <a:effectLst/>
                <a:uLnTx/>
                <a:uFillTx/>
                <a:latin typeface="Arial" panose="020B0604020202020204" pitchFamily="34" charset="0"/>
                <a:cs typeface="Arial" panose="020B0604020202020204" pitchFamily="34" charset="0"/>
              </a:rPr>
              <a:t>cinfoni</a:t>
            </a: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 standards</a:t>
            </a:r>
          </a:p>
          <a:p>
            <a:pPr marL="0" marR="0" lvl="0" indent="0" defTabSz="914400" eaLnBrk="1" fontAlgn="auto" latinLnBrk="0" hangingPunct="1">
              <a:lnSpc>
                <a:spcPct val="100000"/>
              </a:lnSpc>
              <a:spcBef>
                <a:spcPts val="60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Providing ‘best-effort’ data records </a:t>
            </a:r>
          </a:p>
          <a:p>
            <a:pPr marL="0" marR="0" lvl="0" indent="0" defTabSz="914400" eaLnBrk="1" fontAlgn="auto" latinLnBrk="0" hangingPunct="1">
              <a:lnSpc>
                <a:spcPct val="100000"/>
              </a:lnSpc>
              <a:spcBef>
                <a:spcPts val="60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Data transfer</a:t>
            </a:r>
          </a:p>
          <a:p>
            <a:pPr marL="0" marR="0" lvl="0" indent="0" defTabSz="914400" eaLnBrk="1" fontAlgn="auto" latinLnBrk="0" hangingPunct="1">
              <a:lnSpc>
                <a:spcPct val="100000"/>
              </a:lnSpc>
              <a:spcBef>
                <a:spcPts val="60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Monitoring  KYC compliance</a:t>
            </a:r>
          </a:p>
          <a:p>
            <a:pPr marL="0" marR="0" lvl="0" indent="0" defTabSz="914400" eaLnBrk="1" fontAlgn="auto" latinLnBrk="0" hangingPunct="1">
              <a:lnSpc>
                <a:spcPct val="100000"/>
              </a:lnSpc>
              <a:spcBef>
                <a:spcPts val="600"/>
              </a:spcBef>
              <a:spcAft>
                <a:spcPts val="0"/>
              </a:spcAft>
              <a:buClrTx/>
              <a:buSzTx/>
              <a:buFontTx/>
              <a:buNone/>
              <a:tabLst/>
              <a:defRPr/>
            </a:pPr>
            <a:r>
              <a:rPr kumimoji="0" lang="en-SG" sz="10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Int. Transfer of Records </a:t>
            </a:r>
            <a:r>
              <a:rPr kumimoji="0" lang="en-SG" sz="6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
            </a:r>
            <a:br>
              <a:rPr kumimoji="0" lang="en-SG" sz="6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br>
            <a:endParaRPr kumimoji="0" lang="en-SG" sz="60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endParaRPr>
          </a:p>
        </p:txBody>
      </p:sp>
      <p:cxnSp>
        <p:nvCxnSpPr>
          <p:cNvPr id="572" name="Straight Connector 46">
            <a:extLst>
              <a:ext uri="{FF2B5EF4-FFF2-40B4-BE49-F238E27FC236}">
                <a16:creationId xmlns:a16="http://schemas.microsoft.com/office/drawing/2014/main" xmlns="" id="{19BFB5B8-140A-0B49-9349-A45266440550}"/>
              </a:ext>
            </a:extLst>
          </p:cNvPr>
          <p:cNvCxnSpPr>
            <a:cxnSpLocks/>
          </p:cNvCxnSpPr>
          <p:nvPr/>
        </p:nvCxnSpPr>
        <p:spPr>
          <a:xfrm>
            <a:off x="10063292" y="2905064"/>
            <a:ext cx="522000" cy="0"/>
          </a:xfrm>
          <a:prstGeom prst="line">
            <a:avLst/>
          </a:prstGeom>
          <a:noFill/>
          <a:ln w="9525" cap="flat" cmpd="sng" algn="ctr">
            <a:solidFill>
              <a:srgbClr val="002D64"/>
            </a:solidFill>
            <a:prstDash val="solid"/>
          </a:ln>
          <a:effectLst/>
        </p:spPr>
      </p:cxnSp>
      <p:cxnSp>
        <p:nvCxnSpPr>
          <p:cNvPr id="573" name="Straight Connector 102">
            <a:extLst>
              <a:ext uri="{FF2B5EF4-FFF2-40B4-BE49-F238E27FC236}">
                <a16:creationId xmlns:a16="http://schemas.microsoft.com/office/drawing/2014/main" xmlns="" id="{AFD9348B-317E-CA46-9FC8-20261877F97D}"/>
              </a:ext>
            </a:extLst>
          </p:cNvPr>
          <p:cNvCxnSpPr>
            <a:cxnSpLocks/>
          </p:cNvCxnSpPr>
          <p:nvPr/>
        </p:nvCxnSpPr>
        <p:spPr>
          <a:xfrm>
            <a:off x="10044473" y="3189357"/>
            <a:ext cx="522309" cy="0"/>
          </a:xfrm>
          <a:prstGeom prst="line">
            <a:avLst/>
          </a:prstGeom>
          <a:noFill/>
          <a:ln w="9525" cap="flat" cmpd="sng" algn="ctr">
            <a:solidFill>
              <a:srgbClr val="002D64"/>
            </a:solidFill>
            <a:prstDash val="dash"/>
          </a:ln>
          <a:effectLst/>
        </p:spPr>
      </p:cxnSp>
      <p:pic>
        <p:nvPicPr>
          <p:cNvPr id="574" name="Graphic 220" descr="Key">
            <a:extLst>
              <a:ext uri="{FF2B5EF4-FFF2-40B4-BE49-F238E27FC236}">
                <a16:creationId xmlns:a16="http://schemas.microsoft.com/office/drawing/2014/main" xmlns="" id="{729FCB9D-3E20-6246-9D46-CE148C10A790}"/>
              </a:ext>
            </a:extLst>
          </p:cNvPr>
          <p:cNvPicPr>
            <a:picLocks noChangeAspect="1"/>
          </p:cNvPicPr>
          <p:nvPr/>
        </p:nvPicPr>
        <p:blipFill>
          <a:blip r:embed="rId8" cstate="email">
            <a:duotone>
              <a:prstClr val="black"/>
              <a:srgbClr val="002749">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113802" y="1991373"/>
            <a:ext cx="409552" cy="409737"/>
          </a:xfrm>
          <a:prstGeom prst="rect">
            <a:avLst/>
          </a:prstGeom>
          <a:solidFill>
            <a:srgbClr val="0068A9"/>
          </a:solidFill>
        </p:spPr>
      </p:pic>
      <p:cxnSp>
        <p:nvCxnSpPr>
          <p:cNvPr id="575" name="Straight Connector 35">
            <a:extLst>
              <a:ext uri="{FF2B5EF4-FFF2-40B4-BE49-F238E27FC236}">
                <a16:creationId xmlns:a16="http://schemas.microsoft.com/office/drawing/2014/main" xmlns="" id="{AC7EBE22-CBAE-7143-9E15-E37C6F045C31}"/>
              </a:ext>
            </a:extLst>
          </p:cNvPr>
          <p:cNvCxnSpPr>
            <a:cxnSpLocks/>
          </p:cNvCxnSpPr>
          <p:nvPr/>
        </p:nvCxnSpPr>
        <p:spPr>
          <a:xfrm>
            <a:off x="10073498" y="3504789"/>
            <a:ext cx="522000" cy="0"/>
          </a:xfrm>
          <a:prstGeom prst="straightConnector1">
            <a:avLst/>
          </a:prstGeom>
          <a:noFill/>
          <a:ln w="28575" cap="flat" cmpd="sng" algn="ctr">
            <a:gradFill>
              <a:gsLst>
                <a:gs pos="0">
                  <a:srgbClr val="66ADD1"/>
                </a:gs>
                <a:gs pos="36000">
                  <a:srgbClr val="FF0000"/>
                </a:gs>
                <a:gs pos="70000">
                  <a:srgbClr val="66ADD1"/>
                </a:gs>
                <a:gs pos="100000">
                  <a:srgbClr val="FF0000"/>
                </a:gs>
              </a:gsLst>
              <a:lin ang="10800000" scaled="0"/>
            </a:gradFill>
            <a:prstDash val="dashDot"/>
          </a:ln>
          <a:effectLst/>
        </p:spPr>
      </p:cxnSp>
      <p:grpSp>
        <p:nvGrpSpPr>
          <p:cNvPr id="577" name="Gruppieren 576">
            <a:extLst>
              <a:ext uri="{FF2B5EF4-FFF2-40B4-BE49-F238E27FC236}">
                <a16:creationId xmlns:a16="http://schemas.microsoft.com/office/drawing/2014/main" xmlns="" id="{EA3AA2C1-A6D5-4642-A64A-0878089438C4}"/>
              </a:ext>
            </a:extLst>
          </p:cNvPr>
          <p:cNvGrpSpPr/>
          <p:nvPr/>
        </p:nvGrpSpPr>
        <p:grpSpPr>
          <a:xfrm>
            <a:off x="317096" y="1382031"/>
            <a:ext cx="1970067" cy="2751447"/>
            <a:chOff x="10236528" y="1341150"/>
            <a:chExt cx="1957773" cy="5430606"/>
          </a:xfrm>
        </p:grpSpPr>
        <p:sp>
          <p:nvSpPr>
            <p:cNvPr id="621" name="Rechteck 620">
              <a:extLst>
                <a:ext uri="{FF2B5EF4-FFF2-40B4-BE49-F238E27FC236}">
                  <a16:creationId xmlns:a16="http://schemas.microsoft.com/office/drawing/2014/main" xmlns="" id="{03713919-0870-0945-AB48-CFB65D9D9C58}"/>
                </a:ext>
              </a:extLst>
            </p:cNvPr>
            <p:cNvSpPr/>
            <p:nvPr/>
          </p:nvSpPr>
          <p:spPr>
            <a:xfrm>
              <a:off x="10236528" y="1341150"/>
              <a:ext cx="1957773" cy="4527563"/>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22" name="TextBox 26">
              <a:extLst>
                <a:ext uri="{FF2B5EF4-FFF2-40B4-BE49-F238E27FC236}">
                  <a16:creationId xmlns:a16="http://schemas.microsoft.com/office/drawing/2014/main" xmlns="" id="{88C81E82-57AA-5048-AC19-7681B6B1E716}"/>
                </a:ext>
              </a:extLst>
            </p:cNvPr>
            <p:cNvSpPr txBox="1"/>
            <p:nvPr/>
          </p:nvSpPr>
          <p:spPr>
            <a:xfrm>
              <a:off x="10316381" y="1349819"/>
              <a:ext cx="1852044" cy="5421937"/>
            </a:xfrm>
            <a:prstGeom prst="rect">
              <a:avLst/>
            </a:prstGeom>
            <a:noFill/>
            <a:ln>
              <a:noFill/>
            </a:ln>
          </p:spPr>
          <p:txBody>
            <a:bodyPr wrap="square" lIns="144000" tIns="36000" rIns="144000" bIns="36000" numCol="1" rtlCol="0" anchor="t">
              <a:noAutofit/>
            </a:bodyPr>
            <a:lstStyle/>
            <a:p>
              <a:pPr marL="171450" marR="0" lvl="0" indent="-171450" defTabSz="91440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Corporate clients</a:t>
              </a:r>
            </a:p>
            <a:p>
              <a:pPr marL="171450" marR="0" lvl="0" indent="-171450" defTabSz="91440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Financial institutions</a:t>
              </a:r>
            </a:p>
            <a:p>
              <a:pPr marL="171450" marR="0" lvl="0" indent="-171450" defTabSz="91440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Data providers</a:t>
              </a:r>
            </a:p>
            <a:p>
              <a:pPr marL="171450" marR="0" lvl="0" indent="-171450" defTabSz="91440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Regulators</a:t>
              </a:r>
            </a:p>
            <a:p>
              <a:pPr marL="171450" marR="0" lvl="0" indent="-171450" defTabSz="91440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Network nodes (e.g. </a:t>
              </a:r>
              <a:r>
                <a:rPr lang="en-SG" sz="1050" kern="0" noProof="0" dirty="0">
                  <a:solidFill>
                    <a:srgbClr val="002D64"/>
                  </a:solidFill>
                  <a:latin typeface="Arial" panose="020B0604020202020204" pitchFamily="34" charset="0"/>
                  <a:cs typeface="Arial" panose="020B0604020202020204" pitchFamily="34" charset="0"/>
                </a:rPr>
                <a:t>c</a:t>
              </a:r>
              <a:r>
                <a:rPr lang="en-SG" sz="1050" kern="0" dirty="0" err="1">
                  <a:solidFill>
                    <a:srgbClr val="002D64"/>
                  </a:solidFill>
                  <a:latin typeface="Arial" panose="020B0604020202020204" pitchFamily="34" charset="0"/>
                  <a:cs typeface="Arial" panose="020B0604020202020204" pitchFamily="34" charset="0"/>
                </a:rPr>
                <a:t>infoni</a:t>
              </a:r>
              <a:r>
                <a:rPr lang="en-SG" sz="1050" kern="0" dirty="0">
                  <a:solidFill>
                    <a:srgbClr val="002D64"/>
                  </a:solidFill>
                  <a:latin typeface="Arial" panose="020B0604020202020204" pitchFamily="34" charset="0"/>
                  <a:cs typeface="Arial" panose="020B0604020202020204" pitchFamily="34" charset="0"/>
                </a:rPr>
                <a:t> platform </a:t>
              </a:r>
              <a:r>
                <a:rPr kumimoji="0" lang="en-SG" sz="1050" b="0" i="0" u="none" strike="noStrike" kern="0" cap="none" spc="0" normalizeH="0" baseline="0" noProof="0" dirty="0">
                  <a:ln>
                    <a:noFill/>
                  </a:ln>
                  <a:solidFill>
                    <a:srgbClr val="002D64"/>
                  </a:solidFill>
                  <a:effectLst/>
                  <a:uLnTx/>
                  <a:uFillTx/>
                  <a:latin typeface="Arial" panose="020B0604020202020204" pitchFamily="34" charset="0"/>
                  <a:cs typeface="Arial" panose="020B0604020202020204" pitchFamily="34" charset="0"/>
                </a:rPr>
                <a:t>Luxembourg)</a:t>
              </a:r>
            </a:p>
          </p:txBody>
        </p:sp>
      </p:grpSp>
      <p:grpSp>
        <p:nvGrpSpPr>
          <p:cNvPr id="638" name="Gruppieren 637"/>
          <p:cNvGrpSpPr/>
          <p:nvPr/>
        </p:nvGrpSpPr>
        <p:grpSpPr>
          <a:xfrm>
            <a:off x="308275" y="2196696"/>
            <a:ext cx="376415" cy="364766"/>
            <a:chOff x="3285471" y="3767499"/>
            <a:chExt cx="437294" cy="439448"/>
          </a:xfrm>
        </p:grpSpPr>
        <p:sp>
          <p:nvSpPr>
            <p:cNvPr id="639" name="Oval 285">
              <a:extLst>
                <a:ext uri="{FF2B5EF4-FFF2-40B4-BE49-F238E27FC236}">
                  <a16:creationId xmlns:a16="http://schemas.microsoft.com/office/drawing/2014/main" xmlns="" id="{D8CD53FB-850D-C84F-BA87-C50609C2D6ED}"/>
                </a:ext>
              </a:extLst>
            </p:cNvPr>
            <p:cNvSpPr/>
            <p:nvPr/>
          </p:nvSpPr>
          <p:spPr>
            <a:xfrm>
              <a:off x="3285471" y="3767499"/>
              <a:ext cx="437294" cy="439448"/>
            </a:xfrm>
            <a:prstGeom prst="ellipse">
              <a:avLst/>
            </a:prstGeom>
            <a:solidFill>
              <a:srgbClr val="FFFFFF"/>
            </a:solidFill>
            <a:ln w="127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640" name="Gruppieren 639"/>
            <p:cNvGrpSpPr/>
            <p:nvPr/>
          </p:nvGrpSpPr>
          <p:grpSpPr>
            <a:xfrm>
              <a:off x="3360475" y="3843469"/>
              <a:ext cx="287286" cy="287509"/>
              <a:chOff x="447694" y="3674230"/>
              <a:chExt cx="336713" cy="336974"/>
            </a:xfrm>
          </p:grpSpPr>
          <p:grpSp>
            <p:nvGrpSpPr>
              <p:cNvPr id="641" name="Gruppieren 640"/>
              <p:cNvGrpSpPr/>
              <p:nvPr/>
            </p:nvGrpSpPr>
            <p:grpSpPr>
              <a:xfrm>
                <a:off x="447694" y="3718162"/>
                <a:ext cx="262157" cy="293042"/>
                <a:chOff x="167608" y="3728013"/>
                <a:chExt cx="758455" cy="847810"/>
              </a:xfrm>
            </p:grpSpPr>
            <p:sp>
              <p:nvSpPr>
                <p:cNvPr id="647" name="Flussdiagramm: Magnetplattenspeicher 646"/>
                <p:cNvSpPr/>
                <p:nvPr/>
              </p:nvSpPr>
              <p:spPr>
                <a:xfrm>
                  <a:off x="167608" y="4292114"/>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48" name="Flussdiagramm: Magnetplattenspeicher 647"/>
                <p:cNvSpPr/>
                <p:nvPr/>
              </p:nvSpPr>
              <p:spPr>
                <a:xfrm>
                  <a:off x="167608" y="4104081"/>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49" name="Flussdiagramm: Magnetplattenspeicher 648"/>
                <p:cNvSpPr/>
                <p:nvPr/>
              </p:nvSpPr>
              <p:spPr>
                <a:xfrm>
                  <a:off x="167608" y="3916047"/>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50" name="Flussdiagramm: Magnetplattenspeicher 649"/>
                <p:cNvSpPr/>
                <p:nvPr/>
              </p:nvSpPr>
              <p:spPr>
                <a:xfrm>
                  <a:off x="167608" y="3728013"/>
                  <a:ext cx="758455" cy="283709"/>
                </a:xfrm>
                <a:prstGeom prst="flowChartMagneticDisk">
                  <a:avLst/>
                </a:prstGeom>
                <a:solidFill>
                  <a:srgbClr val="FFFFFF"/>
                </a:solidFill>
                <a:ln w="9525" cap="flat" cmpd="sng" algn="ctr">
                  <a:solidFill>
                    <a:srgbClr val="8064A2"/>
                  </a:solid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sp>
            <p:nvSpPr>
              <p:cNvPr id="642" name="Rechteck 641"/>
              <p:cNvSpPr/>
              <p:nvPr/>
            </p:nvSpPr>
            <p:spPr>
              <a:xfrm>
                <a:off x="605178" y="3680136"/>
                <a:ext cx="179229" cy="114434"/>
              </a:xfrm>
              <a:prstGeom prst="rect">
                <a:avLst/>
              </a:pr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643" name="Rechteck 476"/>
              <p:cNvSpPr/>
              <p:nvPr/>
            </p:nvSpPr>
            <p:spPr>
              <a:xfrm>
                <a:off x="623519" y="3738574"/>
                <a:ext cx="146652" cy="133858"/>
              </a:xfrm>
              <a:custGeom>
                <a:avLst/>
                <a:gdLst>
                  <a:gd name="connsiteX0" fmla="*/ 0 w 424282"/>
                  <a:gd name="connsiteY0" fmla="*/ 0 h 387270"/>
                  <a:gd name="connsiteX1" fmla="*/ 424282 w 424282"/>
                  <a:gd name="connsiteY1" fmla="*/ 0 h 387270"/>
                  <a:gd name="connsiteX2" fmla="*/ 424282 w 424282"/>
                  <a:gd name="connsiteY2" fmla="*/ 387270 h 387270"/>
                  <a:gd name="connsiteX3" fmla="*/ 0 w 424282"/>
                  <a:gd name="connsiteY3" fmla="*/ 387270 h 387270"/>
                  <a:gd name="connsiteX4" fmla="*/ 0 w 424282"/>
                  <a:gd name="connsiteY4" fmla="*/ 0 h 387270"/>
                  <a:gd name="connsiteX0" fmla="*/ 0 w 424282"/>
                  <a:gd name="connsiteY0" fmla="*/ 0 h 387270"/>
                  <a:gd name="connsiteX1" fmla="*/ 424282 w 424282"/>
                  <a:gd name="connsiteY1" fmla="*/ 0 h 387270"/>
                  <a:gd name="connsiteX2" fmla="*/ 424282 w 424282"/>
                  <a:gd name="connsiteY2" fmla="*/ 387270 h 387270"/>
                  <a:gd name="connsiteX3" fmla="*/ 49427 w 424282"/>
                  <a:gd name="connsiteY3" fmla="*/ 329605 h 387270"/>
                  <a:gd name="connsiteX4" fmla="*/ 0 w 424282"/>
                  <a:gd name="connsiteY4" fmla="*/ 0 h 38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2" h="387270">
                    <a:moveTo>
                      <a:pt x="0" y="0"/>
                    </a:moveTo>
                    <a:lnTo>
                      <a:pt x="424282" y="0"/>
                    </a:lnTo>
                    <a:lnTo>
                      <a:pt x="424282" y="387270"/>
                    </a:lnTo>
                    <a:lnTo>
                      <a:pt x="49427" y="329605"/>
                    </a:lnTo>
                    <a:lnTo>
                      <a:pt x="0" y="0"/>
                    </a:lnTo>
                    <a:close/>
                  </a:path>
                </a:pathLst>
              </a:custGeom>
              <a:solidFill>
                <a:srgbClr val="FFFFFF"/>
              </a:solidFill>
              <a:ln w="25400" cap="flat" cmpd="sng" algn="ctr">
                <a:noFill/>
                <a:prstDash val="soli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pSp>
            <p:nvGrpSpPr>
              <p:cNvPr id="644" name="Gruppieren 643"/>
              <p:cNvGrpSpPr/>
              <p:nvPr/>
            </p:nvGrpSpPr>
            <p:grpSpPr>
              <a:xfrm>
                <a:off x="614403" y="3674230"/>
                <a:ext cx="164883" cy="195168"/>
                <a:chOff x="14631988" y="7273926"/>
                <a:chExt cx="933450" cy="1104900"/>
              </a:xfrm>
              <a:solidFill>
                <a:srgbClr val="8064A2"/>
              </a:solidFill>
            </p:grpSpPr>
            <p:sp>
              <p:nvSpPr>
                <p:cNvPr id="645" name="Freeform 224"/>
                <p:cNvSpPr>
                  <a:spLocks/>
                </p:cNvSpPr>
                <p:nvPr/>
              </p:nvSpPr>
              <p:spPr bwMode="auto">
                <a:xfrm>
                  <a:off x="14866938" y="7572376"/>
                  <a:ext cx="511175" cy="365125"/>
                </a:xfrm>
                <a:custGeom>
                  <a:avLst/>
                  <a:gdLst>
                    <a:gd name="T0" fmla="*/ 39 w 161"/>
                    <a:gd name="T1" fmla="*/ 113 h 115"/>
                    <a:gd name="T2" fmla="*/ 43 w 161"/>
                    <a:gd name="T3" fmla="*/ 115 h 115"/>
                    <a:gd name="T4" fmla="*/ 47 w 161"/>
                    <a:gd name="T5" fmla="*/ 113 h 115"/>
                    <a:gd name="T6" fmla="*/ 159 w 161"/>
                    <a:gd name="T7" fmla="*/ 11 h 115"/>
                    <a:gd name="T8" fmla="*/ 159 w 161"/>
                    <a:gd name="T9" fmla="*/ 3 h 115"/>
                    <a:gd name="T10" fmla="*/ 151 w 161"/>
                    <a:gd name="T11" fmla="*/ 3 h 115"/>
                    <a:gd name="T12" fmla="*/ 43 w 161"/>
                    <a:gd name="T13" fmla="*/ 101 h 115"/>
                    <a:gd name="T14" fmla="*/ 10 w 161"/>
                    <a:gd name="T15" fmla="*/ 69 h 115"/>
                    <a:gd name="T16" fmla="*/ 2 w 161"/>
                    <a:gd name="T17" fmla="*/ 69 h 115"/>
                    <a:gd name="T18" fmla="*/ 2 w 161"/>
                    <a:gd name="T19" fmla="*/ 77 h 115"/>
                    <a:gd name="T20" fmla="*/ 39 w 161"/>
                    <a:gd name="T21"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15">
                      <a:moveTo>
                        <a:pt x="39" y="113"/>
                      </a:moveTo>
                      <a:cubicBezTo>
                        <a:pt x="40" y="115"/>
                        <a:pt x="42" y="115"/>
                        <a:pt x="43" y="115"/>
                      </a:cubicBezTo>
                      <a:cubicBezTo>
                        <a:pt x="45" y="115"/>
                        <a:pt x="46" y="115"/>
                        <a:pt x="47" y="113"/>
                      </a:cubicBezTo>
                      <a:cubicBezTo>
                        <a:pt x="159" y="11"/>
                        <a:pt x="159" y="11"/>
                        <a:pt x="159" y="11"/>
                      </a:cubicBezTo>
                      <a:cubicBezTo>
                        <a:pt x="161" y="9"/>
                        <a:pt x="161" y="6"/>
                        <a:pt x="159" y="3"/>
                      </a:cubicBezTo>
                      <a:cubicBezTo>
                        <a:pt x="157" y="0"/>
                        <a:pt x="153" y="0"/>
                        <a:pt x="151" y="3"/>
                      </a:cubicBezTo>
                      <a:cubicBezTo>
                        <a:pt x="43" y="101"/>
                        <a:pt x="43" y="101"/>
                        <a:pt x="43" y="101"/>
                      </a:cubicBezTo>
                      <a:cubicBezTo>
                        <a:pt x="10" y="69"/>
                        <a:pt x="10" y="69"/>
                        <a:pt x="10" y="69"/>
                      </a:cubicBezTo>
                      <a:cubicBezTo>
                        <a:pt x="8" y="67"/>
                        <a:pt x="4" y="67"/>
                        <a:pt x="2" y="69"/>
                      </a:cubicBezTo>
                      <a:cubicBezTo>
                        <a:pt x="0" y="71"/>
                        <a:pt x="0" y="75"/>
                        <a:pt x="2" y="77"/>
                      </a:cubicBez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6" name="Freeform 225"/>
                <p:cNvSpPr>
                  <a:spLocks noEditPoints="1"/>
                </p:cNvSpPr>
                <p:nvPr/>
              </p:nvSpPr>
              <p:spPr bwMode="auto">
                <a:xfrm>
                  <a:off x="14631988" y="7273926"/>
                  <a:ext cx="933450" cy="1104900"/>
                </a:xfrm>
                <a:custGeom>
                  <a:avLst/>
                  <a:gdLst>
                    <a:gd name="T0" fmla="*/ 288 w 294"/>
                    <a:gd name="T1" fmla="*/ 0 h 348"/>
                    <a:gd name="T2" fmla="*/ 6 w 294"/>
                    <a:gd name="T3" fmla="*/ 0 h 348"/>
                    <a:gd name="T4" fmla="*/ 0 w 294"/>
                    <a:gd name="T5" fmla="*/ 6 h 348"/>
                    <a:gd name="T6" fmla="*/ 0 w 294"/>
                    <a:gd name="T7" fmla="*/ 112 h 348"/>
                    <a:gd name="T8" fmla="*/ 144 w 294"/>
                    <a:gd name="T9" fmla="*/ 347 h 348"/>
                    <a:gd name="T10" fmla="*/ 147 w 294"/>
                    <a:gd name="T11" fmla="*/ 348 h 348"/>
                    <a:gd name="T12" fmla="*/ 150 w 294"/>
                    <a:gd name="T13" fmla="*/ 347 h 348"/>
                    <a:gd name="T14" fmla="*/ 294 w 294"/>
                    <a:gd name="T15" fmla="*/ 112 h 348"/>
                    <a:gd name="T16" fmla="*/ 294 w 294"/>
                    <a:gd name="T17" fmla="*/ 6 h 348"/>
                    <a:gd name="T18" fmla="*/ 288 w 294"/>
                    <a:gd name="T19" fmla="*/ 0 h 348"/>
                    <a:gd name="T20" fmla="*/ 282 w 294"/>
                    <a:gd name="T21" fmla="*/ 112 h 348"/>
                    <a:gd name="T22" fmla="*/ 147 w 294"/>
                    <a:gd name="T23" fmla="*/ 336 h 348"/>
                    <a:gd name="T24" fmla="*/ 12 w 294"/>
                    <a:gd name="T25" fmla="*/ 112 h 348"/>
                    <a:gd name="T26" fmla="*/ 12 w 294"/>
                    <a:gd name="T27" fmla="*/ 12 h 348"/>
                    <a:gd name="T28" fmla="*/ 282 w 294"/>
                    <a:gd name="T29" fmla="*/ 12 h 348"/>
                    <a:gd name="T30" fmla="*/ 282 w 294"/>
                    <a:gd name="T31"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348">
                      <a:moveTo>
                        <a:pt x="288" y="0"/>
                      </a:moveTo>
                      <a:cubicBezTo>
                        <a:pt x="6" y="0"/>
                        <a:pt x="6" y="0"/>
                        <a:pt x="6" y="0"/>
                      </a:cubicBezTo>
                      <a:cubicBezTo>
                        <a:pt x="3" y="0"/>
                        <a:pt x="0" y="3"/>
                        <a:pt x="0" y="6"/>
                      </a:cubicBezTo>
                      <a:cubicBezTo>
                        <a:pt x="0" y="112"/>
                        <a:pt x="0" y="112"/>
                        <a:pt x="0" y="112"/>
                      </a:cubicBezTo>
                      <a:cubicBezTo>
                        <a:pt x="0" y="211"/>
                        <a:pt x="55" y="301"/>
                        <a:pt x="144" y="347"/>
                      </a:cubicBezTo>
                      <a:cubicBezTo>
                        <a:pt x="145" y="348"/>
                        <a:pt x="146" y="348"/>
                        <a:pt x="147" y="348"/>
                      </a:cubicBezTo>
                      <a:cubicBezTo>
                        <a:pt x="148" y="348"/>
                        <a:pt x="149" y="348"/>
                        <a:pt x="150" y="347"/>
                      </a:cubicBezTo>
                      <a:cubicBezTo>
                        <a:pt x="239" y="301"/>
                        <a:pt x="294" y="211"/>
                        <a:pt x="294" y="112"/>
                      </a:cubicBezTo>
                      <a:cubicBezTo>
                        <a:pt x="294" y="6"/>
                        <a:pt x="294" y="6"/>
                        <a:pt x="294" y="6"/>
                      </a:cubicBezTo>
                      <a:cubicBezTo>
                        <a:pt x="294" y="3"/>
                        <a:pt x="291" y="0"/>
                        <a:pt x="288" y="0"/>
                      </a:cubicBezTo>
                      <a:moveTo>
                        <a:pt x="282" y="112"/>
                      </a:moveTo>
                      <a:cubicBezTo>
                        <a:pt x="282" y="206"/>
                        <a:pt x="230" y="291"/>
                        <a:pt x="147" y="336"/>
                      </a:cubicBezTo>
                      <a:cubicBezTo>
                        <a:pt x="64" y="291"/>
                        <a:pt x="12" y="206"/>
                        <a:pt x="12" y="112"/>
                      </a:cubicBezTo>
                      <a:cubicBezTo>
                        <a:pt x="12" y="12"/>
                        <a:pt x="12" y="12"/>
                        <a:pt x="12" y="12"/>
                      </a:cubicBezTo>
                      <a:cubicBezTo>
                        <a:pt x="282" y="12"/>
                        <a:pt x="282" y="12"/>
                        <a:pt x="282" y="12"/>
                      </a:cubicBezTo>
                      <a:lnTo>
                        <a:pt x="28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grpSp>
        <p:nvGrpSpPr>
          <p:cNvPr id="651" name="Gruppieren 650"/>
          <p:cNvGrpSpPr/>
          <p:nvPr/>
        </p:nvGrpSpPr>
        <p:grpSpPr>
          <a:xfrm>
            <a:off x="325189" y="1402990"/>
            <a:ext cx="342586" cy="344429"/>
            <a:chOff x="315809" y="3576040"/>
            <a:chExt cx="437294" cy="439448"/>
          </a:xfrm>
        </p:grpSpPr>
        <p:sp>
          <p:nvSpPr>
            <p:cNvPr id="652" name="Oval 285">
              <a:extLst>
                <a:ext uri="{FF2B5EF4-FFF2-40B4-BE49-F238E27FC236}">
                  <a16:creationId xmlns:a16="http://schemas.microsoft.com/office/drawing/2014/main" xmlns="" id="{D8CD53FB-850D-C84F-BA87-C50609C2D6ED}"/>
                </a:ext>
              </a:extLst>
            </p:cNvPr>
            <p:cNvSpPr/>
            <p:nvPr/>
          </p:nvSpPr>
          <p:spPr>
            <a:xfrm>
              <a:off x="315809" y="3576040"/>
              <a:ext cx="437294" cy="439448"/>
            </a:xfrm>
            <a:prstGeom prst="ellipse">
              <a:avLst/>
            </a:prstGeom>
            <a:solidFill>
              <a:srgbClr val="FFFFFF"/>
            </a:solidFill>
            <a:ln w="127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3" name="Freeform 117"/>
            <p:cNvSpPr>
              <a:spLocks noEditPoints="1"/>
            </p:cNvSpPr>
            <p:nvPr/>
          </p:nvSpPr>
          <p:spPr bwMode="auto">
            <a:xfrm>
              <a:off x="412560" y="3645606"/>
              <a:ext cx="243790" cy="300314"/>
            </a:xfrm>
            <a:custGeom>
              <a:avLst/>
              <a:gdLst>
                <a:gd name="T0" fmla="*/ 123 w 282"/>
                <a:gd name="T1" fmla="*/ 0 h 348"/>
                <a:gd name="T2" fmla="*/ 118 w 282"/>
                <a:gd name="T3" fmla="*/ 128 h 348"/>
                <a:gd name="T4" fmla="*/ 0 w 282"/>
                <a:gd name="T5" fmla="*/ 133 h 348"/>
                <a:gd name="T6" fmla="*/ 6 w 282"/>
                <a:gd name="T7" fmla="*/ 348 h 348"/>
                <a:gd name="T8" fmla="*/ 88 w 282"/>
                <a:gd name="T9" fmla="*/ 348 h 348"/>
                <a:gd name="T10" fmla="*/ 194 w 282"/>
                <a:gd name="T11" fmla="*/ 348 h 348"/>
                <a:gd name="T12" fmla="*/ 276 w 282"/>
                <a:gd name="T13" fmla="*/ 348 h 348"/>
                <a:gd name="T14" fmla="*/ 282 w 282"/>
                <a:gd name="T15" fmla="*/ 6 h 348"/>
                <a:gd name="T16" fmla="*/ 12 w 282"/>
                <a:gd name="T17" fmla="*/ 244 h 348"/>
                <a:gd name="T18" fmla="*/ 47 w 282"/>
                <a:gd name="T19" fmla="*/ 238 h 348"/>
                <a:gd name="T20" fmla="*/ 12 w 282"/>
                <a:gd name="T21" fmla="*/ 232 h 348"/>
                <a:gd name="T22" fmla="*/ 65 w 282"/>
                <a:gd name="T23" fmla="*/ 209 h 348"/>
                <a:gd name="T24" fmla="*/ 65 w 282"/>
                <a:gd name="T25" fmla="*/ 197 h 348"/>
                <a:gd name="T26" fmla="*/ 12 w 282"/>
                <a:gd name="T27" fmla="*/ 174 h 348"/>
                <a:gd name="T28" fmla="*/ 82 w 282"/>
                <a:gd name="T29" fmla="*/ 168 h 348"/>
                <a:gd name="T30" fmla="*/ 12 w 282"/>
                <a:gd name="T31" fmla="*/ 162 h 348"/>
                <a:gd name="T32" fmla="*/ 153 w 282"/>
                <a:gd name="T33" fmla="*/ 139 h 348"/>
                <a:gd name="T34" fmla="*/ 94 w 282"/>
                <a:gd name="T35" fmla="*/ 336 h 348"/>
                <a:gd name="T36" fmla="*/ 88 w 282"/>
                <a:gd name="T37" fmla="*/ 290 h 348"/>
                <a:gd name="T38" fmla="*/ 35 w 282"/>
                <a:gd name="T39" fmla="*/ 296 h 348"/>
                <a:gd name="T40" fmla="*/ 12 w 282"/>
                <a:gd name="T41" fmla="*/ 336 h 348"/>
                <a:gd name="T42" fmla="*/ 47 w 282"/>
                <a:gd name="T43" fmla="*/ 302 h 348"/>
                <a:gd name="T44" fmla="*/ 82 w 282"/>
                <a:gd name="T45" fmla="*/ 336 h 348"/>
                <a:gd name="T46" fmla="*/ 47 w 282"/>
                <a:gd name="T47" fmla="*/ 302 h 348"/>
                <a:gd name="T48" fmla="*/ 235 w 282"/>
                <a:gd name="T49" fmla="*/ 302 h 348"/>
                <a:gd name="T50" fmla="*/ 200 w 282"/>
                <a:gd name="T51" fmla="*/ 336 h 348"/>
                <a:gd name="T52" fmla="*/ 271 w 282"/>
                <a:gd name="T53" fmla="*/ 336 h 348"/>
                <a:gd name="T54" fmla="*/ 247 w 282"/>
                <a:gd name="T55" fmla="*/ 296 h 348"/>
                <a:gd name="T56" fmla="*/ 194 w 282"/>
                <a:gd name="T57" fmla="*/ 290 h 348"/>
                <a:gd name="T58" fmla="*/ 188 w 282"/>
                <a:gd name="T59" fmla="*/ 336 h 348"/>
                <a:gd name="T60" fmla="*/ 165 w 282"/>
                <a:gd name="T61" fmla="*/ 133 h 348"/>
                <a:gd name="T62" fmla="*/ 129 w 282"/>
                <a:gd name="T63" fmla="*/ 128 h 348"/>
                <a:gd name="T64" fmla="*/ 171 w 282"/>
                <a:gd name="T65" fmla="*/ 116 h 348"/>
                <a:gd name="T66" fmla="*/ 171 w 282"/>
                <a:gd name="T67" fmla="*/ 104 h 348"/>
                <a:gd name="T68" fmla="*/ 129 w 282"/>
                <a:gd name="T69" fmla="*/ 81 h 348"/>
                <a:gd name="T70" fmla="*/ 200 w 282"/>
                <a:gd name="T71" fmla="*/ 75 h 348"/>
                <a:gd name="T72" fmla="*/ 129 w 282"/>
                <a:gd name="T73" fmla="*/ 70 h 348"/>
                <a:gd name="T74" fmla="*/ 218 w 282"/>
                <a:gd name="T75" fmla="*/ 46 h 348"/>
                <a:gd name="T76" fmla="*/ 218 w 282"/>
                <a:gd name="T77" fmla="*/ 35 h 348"/>
                <a:gd name="T78" fmla="*/ 129 w 282"/>
                <a:gd name="T79" fmla="*/ 12 h 348"/>
                <a:gd name="T80" fmla="*/ 271 w 282"/>
                <a:gd name="T81" fmla="*/ 3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48">
                  <a:moveTo>
                    <a:pt x="276" y="0"/>
                  </a:moveTo>
                  <a:cubicBezTo>
                    <a:pt x="123" y="0"/>
                    <a:pt x="123" y="0"/>
                    <a:pt x="123" y="0"/>
                  </a:cubicBezTo>
                  <a:cubicBezTo>
                    <a:pt x="120" y="0"/>
                    <a:pt x="118" y="3"/>
                    <a:pt x="118" y="6"/>
                  </a:cubicBezTo>
                  <a:cubicBezTo>
                    <a:pt x="118" y="128"/>
                    <a:pt x="118" y="128"/>
                    <a:pt x="118" y="128"/>
                  </a:cubicBezTo>
                  <a:cubicBezTo>
                    <a:pt x="6" y="128"/>
                    <a:pt x="6" y="128"/>
                    <a:pt x="6" y="128"/>
                  </a:cubicBezTo>
                  <a:cubicBezTo>
                    <a:pt x="3" y="128"/>
                    <a:pt x="0" y="130"/>
                    <a:pt x="0" y="133"/>
                  </a:cubicBezTo>
                  <a:cubicBezTo>
                    <a:pt x="0" y="342"/>
                    <a:pt x="0" y="342"/>
                    <a:pt x="0" y="342"/>
                  </a:cubicBezTo>
                  <a:cubicBezTo>
                    <a:pt x="0" y="345"/>
                    <a:pt x="3" y="348"/>
                    <a:pt x="6" y="348"/>
                  </a:cubicBezTo>
                  <a:cubicBezTo>
                    <a:pt x="41" y="348"/>
                    <a:pt x="41" y="348"/>
                    <a:pt x="41" y="348"/>
                  </a:cubicBezTo>
                  <a:cubicBezTo>
                    <a:pt x="88" y="348"/>
                    <a:pt x="88" y="348"/>
                    <a:pt x="88" y="348"/>
                  </a:cubicBezTo>
                  <a:cubicBezTo>
                    <a:pt x="159" y="348"/>
                    <a:pt x="159" y="348"/>
                    <a:pt x="159" y="348"/>
                  </a:cubicBezTo>
                  <a:cubicBezTo>
                    <a:pt x="194" y="348"/>
                    <a:pt x="194" y="348"/>
                    <a:pt x="194" y="348"/>
                  </a:cubicBezTo>
                  <a:cubicBezTo>
                    <a:pt x="241" y="348"/>
                    <a:pt x="241" y="348"/>
                    <a:pt x="241" y="348"/>
                  </a:cubicBezTo>
                  <a:cubicBezTo>
                    <a:pt x="276" y="348"/>
                    <a:pt x="276" y="348"/>
                    <a:pt x="276" y="348"/>
                  </a:cubicBezTo>
                  <a:cubicBezTo>
                    <a:pt x="280" y="348"/>
                    <a:pt x="282" y="345"/>
                    <a:pt x="282" y="342"/>
                  </a:cubicBezTo>
                  <a:cubicBezTo>
                    <a:pt x="282" y="6"/>
                    <a:pt x="282" y="6"/>
                    <a:pt x="282" y="6"/>
                  </a:cubicBezTo>
                  <a:cubicBezTo>
                    <a:pt x="282" y="3"/>
                    <a:pt x="280" y="0"/>
                    <a:pt x="276" y="0"/>
                  </a:cubicBezTo>
                  <a:moveTo>
                    <a:pt x="12" y="244"/>
                  </a:moveTo>
                  <a:cubicBezTo>
                    <a:pt x="41" y="244"/>
                    <a:pt x="41" y="244"/>
                    <a:pt x="41" y="244"/>
                  </a:cubicBezTo>
                  <a:cubicBezTo>
                    <a:pt x="44" y="244"/>
                    <a:pt x="47" y="241"/>
                    <a:pt x="47" y="238"/>
                  </a:cubicBezTo>
                  <a:cubicBezTo>
                    <a:pt x="47" y="235"/>
                    <a:pt x="44" y="232"/>
                    <a:pt x="41" y="232"/>
                  </a:cubicBezTo>
                  <a:cubicBezTo>
                    <a:pt x="12" y="232"/>
                    <a:pt x="12" y="232"/>
                    <a:pt x="12" y="232"/>
                  </a:cubicBezTo>
                  <a:cubicBezTo>
                    <a:pt x="12" y="209"/>
                    <a:pt x="12" y="209"/>
                    <a:pt x="12" y="209"/>
                  </a:cubicBezTo>
                  <a:cubicBezTo>
                    <a:pt x="65" y="209"/>
                    <a:pt x="65" y="209"/>
                    <a:pt x="65" y="209"/>
                  </a:cubicBezTo>
                  <a:cubicBezTo>
                    <a:pt x="68" y="209"/>
                    <a:pt x="71" y="206"/>
                    <a:pt x="71" y="203"/>
                  </a:cubicBezTo>
                  <a:cubicBezTo>
                    <a:pt x="71" y="200"/>
                    <a:pt x="68" y="197"/>
                    <a:pt x="65" y="197"/>
                  </a:cubicBezTo>
                  <a:cubicBezTo>
                    <a:pt x="12" y="197"/>
                    <a:pt x="12" y="197"/>
                    <a:pt x="12" y="197"/>
                  </a:cubicBezTo>
                  <a:cubicBezTo>
                    <a:pt x="12" y="174"/>
                    <a:pt x="12" y="174"/>
                    <a:pt x="12" y="174"/>
                  </a:cubicBezTo>
                  <a:cubicBezTo>
                    <a:pt x="76" y="174"/>
                    <a:pt x="76" y="174"/>
                    <a:pt x="76" y="174"/>
                  </a:cubicBezTo>
                  <a:cubicBezTo>
                    <a:pt x="80" y="174"/>
                    <a:pt x="82" y="171"/>
                    <a:pt x="82" y="168"/>
                  </a:cubicBezTo>
                  <a:cubicBezTo>
                    <a:pt x="82" y="165"/>
                    <a:pt x="80" y="162"/>
                    <a:pt x="76" y="162"/>
                  </a:cubicBezTo>
                  <a:cubicBezTo>
                    <a:pt x="12" y="162"/>
                    <a:pt x="12" y="162"/>
                    <a:pt x="12" y="162"/>
                  </a:cubicBezTo>
                  <a:cubicBezTo>
                    <a:pt x="12" y="139"/>
                    <a:pt x="12" y="139"/>
                    <a:pt x="12" y="139"/>
                  </a:cubicBezTo>
                  <a:cubicBezTo>
                    <a:pt x="153" y="139"/>
                    <a:pt x="153" y="139"/>
                    <a:pt x="153" y="139"/>
                  </a:cubicBezTo>
                  <a:cubicBezTo>
                    <a:pt x="153" y="336"/>
                    <a:pt x="153" y="336"/>
                    <a:pt x="153" y="336"/>
                  </a:cubicBezTo>
                  <a:cubicBezTo>
                    <a:pt x="94" y="336"/>
                    <a:pt x="94" y="336"/>
                    <a:pt x="94" y="336"/>
                  </a:cubicBezTo>
                  <a:cubicBezTo>
                    <a:pt x="94" y="296"/>
                    <a:pt x="94" y="296"/>
                    <a:pt x="94" y="296"/>
                  </a:cubicBezTo>
                  <a:cubicBezTo>
                    <a:pt x="94" y="293"/>
                    <a:pt x="91" y="290"/>
                    <a:pt x="88" y="290"/>
                  </a:cubicBezTo>
                  <a:cubicBezTo>
                    <a:pt x="41" y="290"/>
                    <a:pt x="41" y="290"/>
                    <a:pt x="41" y="290"/>
                  </a:cubicBezTo>
                  <a:cubicBezTo>
                    <a:pt x="38" y="290"/>
                    <a:pt x="35" y="293"/>
                    <a:pt x="35" y="296"/>
                  </a:cubicBezTo>
                  <a:cubicBezTo>
                    <a:pt x="35" y="336"/>
                    <a:pt x="35" y="336"/>
                    <a:pt x="35" y="336"/>
                  </a:cubicBezTo>
                  <a:cubicBezTo>
                    <a:pt x="12" y="336"/>
                    <a:pt x="12" y="336"/>
                    <a:pt x="12" y="336"/>
                  </a:cubicBezTo>
                  <a:lnTo>
                    <a:pt x="12" y="244"/>
                  </a:lnTo>
                  <a:close/>
                  <a:moveTo>
                    <a:pt x="47" y="302"/>
                  </a:moveTo>
                  <a:cubicBezTo>
                    <a:pt x="82" y="302"/>
                    <a:pt x="82" y="302"/>
                    <a:pt x="82" y="302"/>
                  </a:cubicBezTo>
                  <a:cubicBezTo>
                    <a:pt x="82" y="336"/>
                    <a:pt x="82" y="336"/>
                    <a:pt x="82" y="336"/>
                  </a:cubicBezTo>
                  <a:cubicBezTo>
                    <a:pt x="47" y="336"/>
                    <a:pt x="47" y="336"/>
                    <a:pt x="47" y="336"/>
                  </a:cubicBezTo>
                  <a:lnTo>
                    <a:pt x="47" y="302"/>
                  </a:lnTo>
                  <a:close/>
                  <a:moveTo>
                    <a:pt x="200" y="302"/>
                  </a:moveTo>
                  <a:cubicBezTo>
                    <a:pt x="235" y="302"/>
                    <a:pt x="235" y="302"/>
                    <a:pt x="235" y="302"/>
                  </a:cubicBezTo>
                  <a:cubicBezTo>
                    <a:pt x="235" y="336"/>
                    <a:pt x="235" y="336"/>
                    <a:pt x="235" y="336"/>
                  </a:cubicBezTo>
                  <a:cubicBezTo>
                    <a:pt x="200" y="336"/>
                    <a:pt x="200" y="336"/>
                    <a:pt x="200" y="336"/>
                  </a:cubicBezTo>
                  <a:lnTo>
                    <a:pt x="200" y="302"/>
                  </a:lnTo>
                  <a:close/>
                  <a:moveTo>
                    <a:pt x="271" y="336"/>
                  </a:moveTo>
                  <a:cubicBezTo>
                    <a:pt x="247" y="336"/>
                    <a:pt x="247" y="336"/>
                    <a:pt x="247" y="336"/>
                  </a:cubicBezTo>
                  <a:cubicBezTo>
                    <a:pt x="247" y="296"/>
                    <a:pt x="247" y="296"/>
                    <a:pt x="247" y="296"/>
                  </a:cubicBezTo>
                  <a:cubicBezTo>
                    <a:pt x="247" y="293"/>
                    <a:pt x="244" y="290"/>
                    <a:pt x="241" y="290"/>
                  </a:cubicBezTo>
                  <a:cubicBezTo>
                    <a:pt x="194" y="290"/>
                    <a:pt x="194" y="290"/>
                    <a:pt x="194" y="290"/>
                  </a:cubicBezTo>
                  <a:cubicBezTo>
                    <a:pt x="191" y="290"/>
                    <a:pt x="188" y="293"/>
                    <a:pt x="188" y="296"/>
                  </a:cubicBezTo>
                  <a:cubicBezTo>
                    <a:pt x="188" y="336"/>
                    <a:pt x="188" y="336"/>
                    <a:pt x="188" y="336"/>
                  </a:cubicBezTo>
                  <a:cubicBezTo>
                    <a:pt x="165" y="336"/>
                    <a:pt x="165" y="336"/>
                    <a:pt x="165" y="336"/>
                  </a:cubicBezTo>
                  <a:cubicBezTo>
                    <a:pt x="165" y="133"/>
                    <a:pt x="165" y="133"/>
                    <a:pt x="165" y="133"/>
                  </a:cubicBezTo>
                  <a:cubicBezTo>
                    <a:pt x="165" y="130"/>
                    <a:pt x="162" y="128"/>
                    <a:pt x="159" y="128"/>
                  </a:cubicBezTo>
                  <a:cubicBezTo>
                    <a:pt x="129" y="128"/>
                    <a:pt x="129" y="128"/>
                    <a:pt x="129" y="128"/>
                  </a:cubicBezTo>
                  <a:cubicBezTo>
                    <a:pt x="129" y="116"/>
                    <a:pt x="129" y="116"/>
                    <a:pt x="129" y="116"/>
                  </a:cubicBezTo>
                  <a:cubicBezTo>
                    <a:pt x="171" y="116"/>
                    <a:pt x="171" y="116"/>
                    <a:pt x="171" y="116"/>
                  </a:cubicBezTo>
                  <a:cubicBezTo>
                    <a:pt x="174" y="116"/>
                    <a:pt x="176" y="113"/>
                    <a:pt x="176" y="110"/>
                  </a:cubicBezTo>
                  <a:cubicBezTo>
                    <a:pt x="176" y="107"/>
                    <a:pt x="174" y="104"/>
                    <a:pt x="171" y="104"/>
                  </a:cubicBezTo>
                  <a:cubicBezTo>
                    <a:pt x="129" y="104"/>
                    <a:pt x="129" y="104"/>
                    <a:pt x="129" y="104"/>
                  </a:cubicBezTo>
                  <a:cubicBezTo>
                    <a:pt x="129" y="81"/>
                    <a:pt x="129" y="81"/>
                    <a:pt x="129" y="81"/>
                  </a:cubicBezTo>
                  <a:cubicBezTo>
                    <a:pt x="194" y="81"/>
                    <a:pt x="194" y="81"/>
                    <a:pt x="194" y="81"/>
                  </a:cubicBezTo>
                  <a:cubicBezTo>
                    <a:pt x="197" y="81"/>
                    <a:pt x="200" y="79"/>
                    <a:pt x="200" y="75"/>
                  </a:cubicBezTo>
                  <a:cubicBezTo>
                    <a:pt x="200" y="72"/>
                    <a:pt x="197" y="70"/>
                    <a:pt x="194" y="70"/>
                  </a:cubicBezTo>
                  <a:cubicBezTo>
                    <a:pt x="129" y="70"/>
                    <a:pt x="129" y="70"/>
                    <a:pt x="129" y="70"/>
                  </a:cubicBezTo>
                  <a:cubicBezTo>
                    <a:pt x="129" y="46"/>
                    <a:pt x="129" y="46"/>
                    <a:pt x="129" y="46"/>
                  </a:cubicBezTo>
                  <a:cubicBezTo>
                    <a:pt x="218" y="46"/>
                    <a:pt x="218" y="46"/>
                    <a:pt x="218" y="46"/>
                  </a:cubicBezTo>
                  <a:cubicBezTo>
                    <a:pt x="221" y="46"/>
                    <a:pt x="224" y="44"/>
                    <a:pt x="224" y="41"/>
                  </a:cubicBezTo>
                  <a:cubicBezTo>
                    <a:pt x="224" y="37"/>
                    <a:pt x="221" y="35"/>
                    <a:pt x="218" y="35"/>
                  </a:cubicBezTo>
                  <a:cubicBezTo>
                    <a:pt x="129" y="35"/>
                    <a:pt x="129" y="35"/>
                    <a:pt x="129" y="35"/>
                  </a:cubicBezTo>
                  <a:cubicBezTo>
                    <a:pt x="129" y="12"/>
                    <a:pt x="129" y="12"/>
                    <a:pt x="129" y="12"/>
                  </a:cubicBezTo>
                  <a:cubicBezTo>
                    <a:pt x="271" y="12"/>
                    <a:pt x="271" y="12"/>
                    <a:pt x="271" y="12"/>
                  </a:cubicBezTo>
                  <a:lnTo>
                    <a:pt x="271" y="336"/>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57" name="Gruppieren 656"/>
          <p:cNvGrpSpPr/>
          <p:nvPr/>
        </p:nvGrpSpPr>
        <p:grpSpPr>
          <a:xfrm>
            <a:off x="321874" y="2569282"/>
            <a:ext cx="349217" cy="344581"/>
            <a:chOff x="2394557" y="1730984"/>
            <a:chExt cx="402297" cy="404276"/>
          </a:xfrm>
        </p:grpSpPr>
        <p:sp>
          <p:nvSpPr>
            <p:cNvPr id="658" name="Oval 285">
              <a:extLst>
                <a:ext uri="{FF2B5EF4-FFF2-40B4-BE49-F238E27FC236}">
                  <a16:creationId xmlns:a16="http://schemas.microsoft.com/office/drawing/2014/main" xmlns="" id="{D8CD53FB-850D-C84F-BA87-C50609C2D6ED}"/>
                </a:ext>
              </a:extLst>
            </p:cNvPr>
            <p:cNvSpPr/>
            <p:nvPr/>
          </p:nvSpPr>
          <p:spPr>
            <a:xfrm>
              <a:off x="2394557" y="1730984"/>
              <a:ext cx="402297" cy="404276"/>
            </a:xfrm>
            <a:prstGeom prst="ellipse">
              <a:avLst/>
            </a:prstGeom>
            <a:solidFill>
              <a:srgbClr val="FFFFFF"/>
            </a:solidFill>
            <a:ln w="12700" cap="flat" cmpd="sng" algn="ctr">
              <a:solidFill>
                <a:srgbClr val="B2C1D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9" name="Freeform 278"/>
            <p:cNvSpPr>
              <a:spLocks noEditPoints="1"/>
            </p:cNvSpPr>
            <p:nvPr/>
          </p:nvSpPr>
          <p:spPr bwMode="auto">
            <a:xfrm>
              <a:off x="2422818" y="1800740"/>
              <a:ext cx="345774" cy="264764"/>
            </a:xfrm>
            <a:custGeom>
              <a:avLst/>
              <a:gdLst>
                <a:gd name="T0" fmla="*/ 344 w 350"/>
                <a:gd name="T1" fmla="*/ 140 h 268"/>
                <a:gd name="T2" fmla="*/ 342 w 350"/>
                <a:gd name="T3" fmla="*/ 140 h 268"/>
                <a:gd name="T4" fmla="*/ 300 w 350"/>
                <a:gd name="T5" fmla="*/ 35 h 268"/>
                <a:gd name="T6" fmla="*/ 315 w 350"/>
                <a:gd name="T7" fmla="*/ 35 h 268"/>
                <a:gd name="T8" fmla="*/ 321 w 350"/>
                <a:gd name="T9" fmla="*/ 29 h 268"/>
                <a:gd name="T10" fmla="*/ 315 w 350"/>
                <a:gd name="T11" fmla="*/ 23 h 268"/>
                <a:gd name="T12" fmla="*/ 198 w 350"/>
                <a:gd name="T13" fmla="*/ 23 h 268"/>
                <a:gd name="T14" fmla="*/ 169 w 350"/>
                <a:gd name="T15" fmla="*/ 0 h 268"/>
                <a:gd name="T16" fmla="*/ 141 w 350"/>
                <a:gd name="T17" fmla="*/ 23 h 268"/>
                <a:gd name="T18" fmla="*/ 35 w 350"/>
                <a:gd name="T19" fmla="*/ 23 h 268"/>
                <a:gd name="T20" fmla="*/ 29 w 350"/>
                <a:gd name="T21" fmla="*/ 29 h 268"/>
                <a:gd name="T22" fmla="*/ 35 w 350"/>
                <a:gd name="T23" fmla="*/ 35 h 268"/>
                <a:gd name="T24" fmla="*/ 50 w 350"/>
                <a:gd name="T25" fmla="*/ 35 h 268"/>
                <a:gd name="T26" fmla="*/ 8 w 350"/>
                <a:gd name="T27" fmla="*/ 140 h 268"/>
                <a:gd name="T28" fmla="*/ 6 w 350"/>
                <a:gd name="T29" fmla="*/ 140 h 268"/>
                <a:gd name="T30" fmla="*/ 0 w 350"/>
                <a:gd name="T31" fmla="*/ 145 h 268"/>
                <a:gd name="T32" fmla="*/ 59 w 350"/>
                <a:gd name="T33" fmla="*/ 204 h 268"/>
                <a:gd name="T34" fmla="*/ 117 w 350"/>
                <a:gd name="T35" fmla="*/ 145 h 268"/>
                <a:gd name="T36" fmla="*/ 111 w 350"/>
                <a:gd name="T37" fmla="*/ 140 h 268"/>
                <a:gd name="T38" fmla="*/ 109 w 350"/>
                <a:gd name="T39" fmla="*/ 140 h 268"/>
                <a:gd name="T40" fmla="*/ 67 w 350"/>
                <a:gd name="T41" fmla="*/ 35 h 268"/>
                <a:gd name="T42" fmla="*/ 141 w 350"/>
                <a:gd name="T43" fmla="*/ 35 h 268"/>
                <a:gd name="T44" fmla="*/ 164 w 350"/>
                <a:gd name="T45" fmla="*/ 57 h 268"/>
                <a:gd name="T46" fmla="*/ 164 w 350"/>
                <a:gd name="T47" fmla="*/ 256 h 268"/>
                <a:gd name="T48" fmla="*/ 123 w 350"/>
                <a:gd name="T49" fmla="*/ 256 h 268"/>
                <a:gd name="T50" fmla="*/ 117 w 350"/>
                <a:gd name="T51" fmla="*/ 262 h 268"/>
                <a:gd name="T52" fmla="*/ 123 w 350"/>
                <a:gd name="T53" fmla="*/ 268 h 268"/>
                <a:gd name="T54" fmla="*/ 228 w 350"/>
                <a:gd name="T55" fmla="*/ 268 h 268"/>
                <a:gd name="T56" fmla="*/ 233 w 350"/>
                <a:gd name="T57" fmla="*/ 262 h 268"/>
                <a:gd name="T58" fmla="*/ 228 w 350"/>
                <a:gd name="T59" fmla="*/ 256 h 268"/>
                <a:gd name="T60" fmla="*/ 175 w 350"/>
                <a:gd name="T61" fmla="*/ 256 h 268"/>
                <a:gd name="T62" fmla="*/ 175 w 350"/>
                <a:gd name="T63" fmla="*/ 57 h 268"/>
                <a:gd name="T64" fmla="*/ 198 w 350"/>
                <a:gd name="T65" fmla="*/ 35 h 268"/>
                <a:gd name="T66" fmla="*/ 283 w 350"/>
                <a:gd name="T67" fmla="*/ 35 h 268"/>
                <a:gd name="T68" fmla="*/ 241 w 350"/>
                <a:gd name="T69" fmla="*/ 140 h 268"/>
                <a:gd name="T70" fmla="*/ 239 w 350"/>
                <a:gd name="T71" fmla="*/ 140 h 268"/>
                <a:gd name="T72" fmla="*/ 233 w 350"/>
                <a:gd name="T73" fmla="*/ 145 h 268"/>
                <a:gd name="T74" fmla="*/ 292 w 350"/>
                <a:gd name="T75" fmla="*/ 204 h 268"/>
                <a:gd name="T76" fmla="*/ 350 w 350"/>
                <a:gd name="T77" fmla="*/ 145 h 268"/>
                <a:gd name="T78" fmla="*/ 344 w 350"/>
                <a:gd name="T79" fmla="*/ 140 h 268"/>
                <a:gd name="T80" fmla="*/ 59 w 350"/>
                <a:gd name="T81" fmla="*/ 192 h 268"/>
                <a:gd name="T82" fmla="*/ 12 w 350"/>
                <a:gd name="T83" fmla="*/ 151 h 268"/>
                <a:gd name="T84" fmla="*/ 105 w 350"/>
                <a:gd name="T85" fmla="*/ 151 h 268"/>
                <a:gd name="T86" fmla="*/ 59 w 350"/>
                <a:gd name="T87" fmla="*/ 192 h 268"/>
                <a:gd name="T88" fmla="*/ 21 w 350"/>
                <a:gd name="T89" fmla="*/ 140 h 268"/>
                <a:gd name="T90" fmla="*/ 59 w 350"/>
                <a:gd name="T91" fmla="*/ 45 h 268"/>
                <a:gd name="T92" fmla="*/ 97 w 350"/>
                <a:gd name="T93" fmla="*/ 140 h 268"/>
                <a:gd name="T94" fmla="*/ 21 w 350"/>
                <a:gd name="T95" fmla="*/ 140 h 268"/>
                <a:gd name="T96" fmla="*/ 169 w 350"/>
                <a:gd name="T97" fmla="*/ 46 h 268"/>
                <a:gd name="T98" fmla="*/ 152 w 350"/>
                <a:gd name="T99" fmla="*/ 29 h 268"/>
                <a:gd name="T100" fmla="*/ 169 w 350"/>
                <a:gd name="T101" fmla="*/ 11 h 268"/>
                <a:gd name="T102" fmla="*/ 187 w 350"/>
                <a:gd name="T103" fmla="*/ 29 h 268"/>
                <a:gd name="T104" fmla="*/ 169 w 350"/>
                <a:gd name="T105" fmla="*/ 46 h 268"/>
                <a:gd name="T106" fmla="*/ 292 w 350"/>
                <a:gd name="T107" fmla="*/ 45 h 268"/>
                <a:gd name="T108" fmla="*/ 330 w 350"/>
                <a:gd name="T109" fmla="*/ 140 h 268"/>
                <a:gd name="T110" fmla="*/ 254 w 350"/>
                <a:gd name="T111" fmla="*/ 140 h 268"/>
                <a:gd name="T112" fmla="*/ 292 w 350"/>
                <a:gd name="T113" fmla="*/ 45 h 268"/>
                <a:gd name="T114" fmla="*/ 292 w 350"/>
                <a:gd name="T115" fmla="*/ 192 h 268"/>
                <a:gd name="T116" fmla="*/ 245 w 350"/>
                <a:gd name="T117" fmla="*/ 151 h 268"/>
                <a:gd name="T118" fmla="*/ 338 w 350"/>
                <a:gd name="T119" fmla="*/ 151 h 268"/>
                <a:gd name="T120" fmla="*/ 292 w 350"/>
                <a:gd name="T121" fmla="*/ 19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68">
                  <a:moveTo>
                    <a:pt x="344" y="140"/>
                  </a:moveTo>
                  <a:cubicBezTo>
                    <a:pt x="342" y="140"/>
                    <a:pt x="342" y="140"/>
                    <a:pt x="342" y="140"/>
                  </a:cubicBezTo>
                  <a:cubicBezTo>
                    <a:pt x="300" y="35"/>
                    <a:pt x="300" y="35"/>
                    <a:pt x="300" y="35"/>
                  </a:cubicBezTo>
                  <a:cubicBezTo>
                    <a:pt x="315" y="35"/>
                    <a:pt x="315" y="35"/>
                    <a:pt x="315" y="35"/>
                  </a:cubicBezTo>
                  <a:cubicBezTo>
                    <a:pt x="318" y="35"/>
                    <a:pt x="321" y="32"/>
                    <a:pt x="321" y="29"/>
                  </a:cubicBezTo>
                  <a:cubicBezTo>
                    <a:pt x="321" y="26"/>
                    <a:pt x="318" y="23"/>
                    <a:pt x="315" y="23"/>
                  </a:cubicBezTo>
                  <a:cubicBezTo>
                    <a:pt x="198" y="23"/>
                    <a:pt x="198" y="23"/>
                    <a:pt x="198" y="23"/>
                  </a:cubicBezTo>
                  <a:cubicBezTo>
                    <a:pt x="195" y="10"/>
                    <a:pt x="183" y="0"/>
                    <a:pt x="169" y="0"/>
                  </a:cubicBezTo>
                  <a:cubicBezTo>
                    <a:pt x="155" y="0"/>
                    <a:pt x="143" y="10"/>
                    <a:pt x="141" y="23"/>
                  </a:cubicBezTo>
                  <a:cubicBezTo>
                    <a:pt x="35" y="23"/>
                    <a:pt x="35" y="23"/>
                    <a:pt x="35" y="23"/>
                  </a:cubicBezTo>
                  <a:cubicBezTo>
                    <a:pt x="32" y="23"/>
                    <a:pt x="29" y="26"/>
                    <a:pt x="29" y="29"/>
                  </a:cubicBezTo>
                  <a:cubicBezTo>
                    <a:pt x="29" y="32"/>
                    <a:pt x="32" y="35"/>
                    <a:pt x="35" y="35"/>
                  </a:cubicBezTo>
                  <a:cubicBezTo>
                    <a:pt x="50" y="35"/>
                    <a:pt x="50" y="35"/>
                    <a:pt x="50" y="35"/>
                  </a:cubicBezTo>
                  <a:cubicBezTo>
                    <a:pt x="8" y="140"/>
                    <a:pt x="8" y="140"/>
                    <a:pt x="8" y="140"/>
                  </a:cubicBezTo>
                  <a:cubicBezTo>
                    <a:pt x="6" y="140"/>
                    <a:pt x="6" y="140"/>
                    <a:pt x="6" y="140"/>
                  </a:cubicBezTo>
                  <a:cubicBezTo>
                    <a:pt x="3" y="140"/>
                    <a:pt x="0" y="142"/>
                    <a:pt x="0" y="145"/>
                  </a:cubicBezTo>
                  <a:cubicBezTo>
                    <a:pt x="0" y="178"/>
                    <a:pt x="26" y="204"/>
                    <a:pt x="59" y="204"/>
                  </a:cubicBezTo>
                  <a:cubicBezTo>
                    <a:pt x="91" y="204"/>
                    <a:pt x="117" y="178"/>
                    <a:pt x="117" y="145"/>
                  </a:cubicBezTo>
                  <a:cubicBezTo>
                    <a:pt x="117" y="142"/>
                    <a:pt x="114" y="140"/>
                    <a:pt x="111" y="140"/>
                  </a:cubicBezTo>
                  <a:cubicBezTo>
                    <a:pt x="109" y="140"/>
                    <a:pt x="109" y="140"/>
                    <a:pt x="109" y="140"/>
                  </a:cubicBezTo>
                  <a:cubicBezTo>
                    <a:pt x="67" y="35"/>
                    <a:pt x="67" y="35"/>
                    <a:pt x="67" y="35"/>
                  </a:cubicBezTo>
                  <a:cubicBezTo>
                    <a:pt x="141" y="35"/>
                    <a:pt x="141" y="35"/>
                    <a:pt x="141" y="35"/>
                  </a:cubicBezTo>
                  <a:cubicBezTo>
                    <a:pt x="143" y="46"/>
                    <a:pt x="152" y="55"/>
                    <a:pt x="164" y="57"/>
                  </a:cubicBezTo>
                  <a:cubicBezTo>
                    <a:pt x="164" y="256"/>
                    <a:pt x="164" y="256"/>
                    <a:pt x="164" y="256"/>
                  </a:cubicBezTo>
                  <a:cubicBezTo>
                    <a:pt x="123" y="256"/>
                    <a:pt x="123" y="256"/>
                    <a:pt x="123" y="256"/>
                  </a:cubicBezTo>
                  <a:cubicBezTo>
                    <a:pt x="120" y="256"/>
                    <a:pt x="117" y="259"/>
                    <a:pt x="117" y="262"/>
                  </a:cubicBezTo>
                  <a:cubicBezTo>
                    <a:pt x="117" y="265"/>
                    <a:pt x="120" y="268"/>
                    <a:pt x="123" y="268"/>
                  </a:cubicBezTo>
                  <a:cubicBezTo>
                    <a:pt x="228" y="268"/>
                    <a:pt x="228" y="268"/>
                    <a:pt x="228" y="268"/>
                  </a:cubicBezTo>
                  <a:cubicBezTo>
                    <a:pt x="231" y="268"/>
                    <a:pt x="233" y="265"/>
                    <a:pt x="233" y="262"/>
                  </a:cubicBezTo>
                  <a:cubicBezTo>
                    <a:pt x="233" y="259"/>
                    <a:pt x="231" y="256"/>
                    <a:pt x="228" y="256"/>
                  </a:cubicBezTo>
                  <a:cubicBezTo>
                    <a:pt x="175" y="256"/>
                    <a:pt x="175" y="256"/>
                    <a:pt x="175" y="256"/>
                  </a:cubicBezTo>
                  <a:cubicBezTo>
                    <a:pt x="175" y="57"/>
                    <a:pt x="175" y="57"/>
                    <a:pt x="175" y="57"/>
                  </a:cubicBezTo>
                  <a:cubicBezTo>
                    <a:pt x="187" y="55"/>
                    <a:pt x="196" y="46"/>
                    <a:pt x="198" y="35"/>
                  </a:cubicBezTo>
                  <a:cubicBezTo>
                    <a:pt x="283" y="35"/>
                    <a:pt x="283" y="35"/>
                    <a:pt x="283" y="35"/>
                  </a:cubicBezTo>
                  <a:cubicBezTo>
                    <a:pt x="241" y="140"/>
                    <a:pt x="241" y="140"/>
                    <a:pt x="241" y="140"/>
                  </a:cubicBezTo>
                  <a:cubicBezTo>
                    <a:pt x="239" y="140"/>
                    <a:pt x="239" y="140"/>
                    <a:pt x="239" y="140"/>
                  </a:cubicBezTo>
                  <a:cubicBezTo>
                    <a:pt x="236" y="140"/>
                    <a:pt x="233" y="142"/>
                    <a:pt x="233" y="145"/>
                  </a:cubicBezTo>
                  <a:cubicBezTo>
                    <a:pt x="233" y="178"/>
                    <a:pt x="260" y="204"/>
                    <a:pt x="292" y="204"/>
                  </a:cubicBezTo>
                  <a:cubicBezTo>
                    <a:pt x="324" y="204"/>
                    <a:pt x="350" y="178"/>
                    <a:pt x="350" y="145"/>
                  </a:cubicBezTo>
                  <a:cubicBezTo>
                    <a:pt x="350" y="142"/>
                    <a:pt x="347" y="140"/>
                    <a:pt x="344" y="140"/>
                  </a:cubicBezTo>
                  <a:moveTo>
                    <a:pt x="59" y="192"/>
                  </a:moveTo>
                  <a:cubicBezTo>
                    <a:pt x="35" y="192"/>
                    <a:pt x="15" y="174"/>
                    <a:pt x="12" y="151"/>
                  </a:cubicBezTo>
                  <a:cubicBezTo>
                    <a:pt x="105" y="151"/>
                    <a:pt x="105" y="151"/>
                    <a:pt x="105" y="151"/>
                  </a:cubicBezTo>
                  <a:cubicBezTo>
                    <a:pt x="102" y="174"/>
                    <a:pt x="82" y="192"/>
                    <a:pt x="59" y="192"/>
                  </a:cubicBezTo>
                  <a:moveTo>
                    <a:pt x="21" y="140"/>
                  </a:moveTo>
                  <a:cubicBezTo>
                    <a:pt x="59" y="45"/>
                    <a:pt x="59" y="45"/>
                    <a:pt x="59" y="45"/>
                  </a:cubicBezTo>
                  <a:cubicBezTo>
                    <a:pt x="97" y="140"/>
                    <a:pt x="97" y="140"/>
                    <a:pt x="97" y="140"/>
                  </a:cubicBezTo>
                  <a:lnTo>
                    <a:pt x="21" y="140"/>
                  </a:lnTo>
                  <a:close/>
                  <a:moveTo>
                    <a:pt x="169" y="46"/>
                  </a:moveTo>
                  <a:cubicBezTo>
                    <a:pt x="160" y="46"/>
                    <a:pt x="152" y="39"/>
                    <a:pt x="152" y="29"/>
                  </a:cubicBezTo>
                  <a:cubicBezTo>
                    <a:pt x="152" y="19"/>
                    <a:pt x="160" y="11"/>
                    <a:pt x="169" y="11"/>
                  </a:cubicBezTo>
                  <a:cubicBezTo>
                    <a:pt x="179" y="11"/>
                    <a:pt x="187" y="19"/>
                    <a:pt x="187" y="29"/>
                  </a:cubicBezTo>
                  <a:cubicBezTo>
                    <a:pt x="187" y="39"/>
                    <a:pt x="179" y="46"/>
                    <a:pt x="169" y="46"/>
                  </a:cubicBezTo>
                  <a:moveTo>
                    <a:pt x="292" y="45"/>
                  </a:moveTo>
                  <a:cubicBezTo>
                    <a:pt x="330" y="140"/>
                    <a:pt x="330" y="140"/>
                    <a:pt x="330" y="140"/>
                  </a:cubicBezTo>
                  <a:cubicBezTo>
                    <a:pt x="254" y="140"/>
                    <a:pt x="254" y="140"/>
                    <a:pt x="254" y="140"/>
                  </a:cubicBezTo>
                  <a:lnTo>
                    <a:pt x="292" y="45"/>
                  </a:lnTo>
                  <a:close/>
                  <a:moveTo>
                    <a:pt x="292" y="192"/>
                  </a:moveTo>
                  <a:cubicBezTo>
                    <a:pt x="268" y="192"/>
                    <a:pt x="248" y="174"/>
                    <a:pt x="245" y="151"/>
                  </a:cubicBezTo>
                  <a:cubicBezTo>
                    <a:pt x="338" y="151"/>
                    <a:pt x="338" y="151"/>
                    <a:pt x="338" y="151"/>
                  </a:cubicBezTo>
                  <a:cubicBezTo>
                    <a:pt x="335" y="174"/>
                    <a:pt x="315" y="192"/>
                    <a:pt x="292" y="192"/>
                  </a:cubicBezTo>
                </a:path>
              </a:pathLst>
            </a:custGeom>
            <a:solidFill>
              <a:srgbClr val="AFBED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60" name="Gruppieren 659">
            <a:extLst>
              <a:ext uri="{FF2B5EF4-FFF2-40B4-BE49-F238E27FC236}">
                <a16:creationId xmlns:a16="http://schemas.microsoft.com/office/drawing/2014/main" xmlns="" id="{F7B2772B-7389-704B-B9BA-B803A8993FE6}"/>
              </a:ext>
            </a:extLst>
          </p:cNvPr>
          <p:cNvGrpSpPr/>
          <p:nvPr/>
        </p:nvGrpSpPr>
        <p:grpSpPr>
          <a:xfrm>
            <a:off x="321110" y="2948040"/>
            <a:ext cx="350745" cy="360558"/>
            <a:chOff x="3764115" y="2645345"/>
            <a:chExt cx="471600" cy="471600"/>
          </a:xfrm>
        </p:grpSpPr>
        <p:grpSp>
          <p:nvGrpSpPr>
            <p:cNvPr id="661" name="Gruppieren 660">
              <a:extLst>
                <a:ext uri="{FF2B5EF4-FFF2-40B4-BE49-F238E27FC236}">
                  <a16:creationId xmlns:a16="http://schemas.microsoft.com/office/drawing/2014/main" xmlns="" id="{053F6F8A-F965-C947-B0F3-325B5AA9F674}"/>
                </a:ext>
              </a:extLst>
            </p:cNvPr>
            <p:cNvGrpSpPr/>
            <p:nvPr/>
          </p:nvGrpSpPr>
          <p:grpSpPr>
            <a:xfrm>
              <a:off x="3764115" y="2645345"/>
              <a:ext cx="471600" cy="471600"/>
              <a:chOff x="3764115" y="2645345"/>
              <a:chExt cx="471600" cy="471600"/>
            </a:xfrm>
          </p:grpSpPr>
          <p:sp>
            <p:nvSpPr>
              <p:cNvPr id="674" name="Oval 192">
                <a:extLst>
                  <a:ext uri="{FF2B5EF4-FFF2-40B4-BE49-F238E27FC236}">
                    <a16:creationId xmlns:a16="http://schemas.microsoft.com/office/drawing/2014/main" xmlns="" id="{69F044E6-C962-5D44-9B4E-83E84D7789A4}"/>
                  </a:ext>
                </a:extLst>
              </p:cNvPr>
              <p:cNvSpPr/>
              <p:nvPr/>
            </p:nvSpPr>
            <p:spPr>
              <a:xfrm>
                <a:off x="3764115" y="2645345"/>
                <a:ext cx="471600" cy="471600"/>
              </a:xfrm>
              <a:prstGeom prst="ellipse">
                <a:avLst/>
              </a:prstGeom>
              <a:solidFill>
                <a:srgbClr val="0176B3"/>
              </a:solidFill>
              <a:ln w="25400" cap="flat" cmpd="sng" algn="ctr">
                <a:solidFill>
                  <a:srgbClr val="002D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675" name="Graphic 220" descr="Key">
                <a:extLst>
                  <a:ext uri="{FF2B5EF4-FFF2-40B4-BE49-F238E27FC236}">
                    <a16:creationId xmlns:a16="http://schemas.microsoft.com/office/drawing/2014/main" xmlns="" id="{636DACE8-1248-024C-9B36-20E8B00C7FA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38017" y="2672760"/>
                <a:ext cx="256818" cy="256818"/>
              </a:xfrm>
              <a:prstGeom prst="rect">
                <a:avLst/>
              </a:prstGeom>
            </p:spPr>
          </p:pic>
        </p:grpSp>
        <p:grpSp>
          <p:nvGrpSpPr>
            <p:cNvPr id="662" name="Gruppieren 661">
              <a:extLst>
                <a:ext uri="{FF2B5EF4-FFF2-40B4-BE49-F238E27FC236}">
                  <a16:creationId xmlns:a16="http://schemas.microsoft.com/office/drawing/2014/main" xmlns="" id="{0911D482-D2DE-7241-A9B9-32ABC87C7671}"/>
                </a:ext>
              </a:extLst>
            </p:cNvPr>
            <p:cNvGrpSpPr>
              <a:grpSpLocks noChangeAspect="1"/>
            </p:cNvGrpSpPr>
            <p:nvPr/>
          </p:nvGrpSpPr>
          <p:grpSpPr>
            <a:xfrm>
              <a:off x="3928999" y="2842752"/>
              <a:ext cx="226297" cy="226243"/>
              <a:chOff x="9051941" y="3287713"/>
              <a:chExt cx="2160591" cy="2160586"/>
            </a:xfrm>
          </p:grpSpPr>
          <p:sp>
            <p:nvSpPr>
              <p:cNvPr id="663" name="Freeform 130">
                <a:extLst>
                  <a:ext uri="{FF2B5EF4-FFF2-40B4-BE49-F238E27FC236}">
                    <a16:creationId xmlns:a16="http://schemas.microsoft.com/office/drawing/2014/main" xmlns="" id="{A82590FD-F50F-734B-A14A-983B7635AE26}"/>
                  </a:ext>
                </a:extLst>
              </p:cNvPr>
              <p:cNvSpPr>
                <a:spLocks/>
              </p:cNvSpPr>
              <p:nvPr/>
            </p:nvSpPr>
            <p:spPr bwMode="auto">
              <a:xfrm>
                <a:off x="9898077" y="3851278"/>
                <a:ext cx="750889" cy="752471"/>
              </a:xfrm>
              <a:custGeom>
                <a:avLst/>
                <a:gdLst>
                  <a:gd name="T0" fmla="*/ 945 w 945"/>
                  <a:gd name="T1" fmla="*/ 497 h 946"/>
                  <a:gd name="T2" fmla="*/ 936 w 945"/>
                  <a:gd name="T3" fmla="*/ 568 h 946"/>
                  <a:gd name="T4" fmla="*/ 917 w 945"/>
                  <a:gd name="T5" fmla="*/ 636 h 946"/>
                  <a:gd name="T6" fmla="*/ 889 w 945"/>
                  <a:gd name="T7" fmla="*/ 699 h 946"/>
                  <a:gd name="T8" fmla="*/ 852 w 945"/>
                  <a:gd name="T9" fmla="*/ 756 h 946"/>
                  <a:gd name="T10" fmla="*/ 807 w 945"/>
                  <a:gd name="T11" fmla="*/ 807 h 946"/>
                  <a:gd name="T12" fmla="*/ 756 w 945"/>
                  <a:gd name="T13" fmla="*/ 852 h 946"/>
                  <a:gd name="T14" fmla="*/ 699 w 945"/>
                  <a:gd name="T15" fmla="*/ 889 h 946"/>
                  <a:gd name="T16" fmla="*/ 635 w 945"/>
                  <a:gd name="T17" fmla="*/ 917 h 946"/>
                  <a:gd name="T18" fmla="*/ 568 w 945"/>
                  <a:gd name="T19" fmla="*/ 936 h 946"/>
                  <a:gd name="T20" fmla="*/ 497 w 945"/>
                  <a:gd name="T21" fmla="*/ 945 h 946"/>
                  <a:gd name="T22" fmla="*/ 448 w 945"/>
                  <a:gd name="T23" fmla="*/ 945 h 946"/>
                  <a:gd name="T24" fmla="*/ 377 w 945"/>
                  <a:gd name="T25" fmla="*/ 936 h 946"/>
                  <a:gd name="T26" fmla="*/ 310 w 945"/>
                  <a:gd name="T27" fmla="*/ 917 h 946"/>
                  <a:gd name="T28" fmla="*/ 246 w 945"/>
                  <a:gd name="T29" fmla="*/ 889 h 946"/>
                  <a:gd name="T30" fmla="*/ 189 w 945"/>
                  <a:gd name="T31" fmla="*/ 852 h 946"/>
                  <a:gd name="T32" fmla="*/ 138 w 945"/>
                  <a:gd name="T33" fmla="*/ 807 h 946"/>
                  <a:gd name="T34" fmla="*/ 93 w 945"/>
                  <a:gd name="T35" fmla="*/ 756 h 946"/>
                  <a:gd name="T36" fmla="*/ 56 w 945"/>
                  <a:gd name="T37" fmla="*/ 699 h 946"/>
                  <a:gd name="T38" fmla="*/ 28 w 945"/>
                  <a:gd name="T39" fmla="*/ 636 h 946"/>
                  <a:gd name="T40" fmla="*/ 9 w 945"/>
                  <a:gd name="T41" fmla="*/ 568 h 946"/>
                  <a:gd name="T42" fmla="*/ 0 w 945"/>
                  <a:gd name="T43" fmla="*/ 497 h 946"/>
                  <a:gd name="T44" fmla="*/ 0 w 945"/>
                  <a:gd name="T45" fmla="*/ 448 h 946"/>
                  <a:gd name="T46" fmla="*/ 9 w 945"/>
                  <a:gd name="T47" fmla="*/ 378 h 946"/>
                  <a:gd name="T48" fmla="*/ 28 w 945"/>
                  <a:gd name="T49" fmla="*/ 310 h 946"/>
                  <a:gd name="T50" fmla="*/ 56 w 945"/>
                  <a:gd name="T51" fmla="*/ 248 h 946"/>
                  <a:gd name="T52" fmla="*/ 93 w 945"/>
                  <a:gd name="T53" fmla="*/ 190 h 946"/>
                  <a:gd name="T54" fmla="*/ 138 w 945"/>
                  <a:gd name="T55" fmla="*/ 138 h 946"/>
                  <a:gd name="T56" fmla="*/ 189 w 945"/>
                  <a:gd name="T57" fmla="*/ 93 h 946"/>
                  <a:gd name="T58" fmla="*/ 246 w 945"/>
                  <a:gd name="T59" fmla="*/ 57 h 946"/>
                  <a:gd name="T60" fmla="*/ 310 w 945"/>
                  <a:gd name="T61" fmla="*/ 28 h 946"/>
                  <a:gd name="T62" fmla="*/ 377 w 945"/>
                  <a:gd name="T63" fmla="*/ 9 h 946"/>
                  <a:gd name="T64" fmla="*/ 448 w 945"/>
                  <a:gd name="T65" fmla="*/ 0 h 946"/>
                  <a:gd name="T66" fmla="*/ 497 w 945"/>
                  <a:gd name="T67" fmla="*/ 0 h 946"/>
                  <a:gd name="T68" fmla="*/ 568 w 945"/>
                  <a:gd name="T69" fmla="*/ 9 h 946"/>
                  <a:gd name="T70" fmla="*/ 635 w 945"/>
                  <a:gd name="T71" fmla="*/ 28 h 946"/>
                  <a:gd name="T72" fmla="*/ 699 w 945"/>
                  <a:gd name="T73" fmla="*/ 57 h 946"/>
                  <a:gd name="T74" fmla="*/ 756 w 945"/>
                  <a:gd name="T75" fmla="*/ 93 h 946"/>
                  <a:gd name="T76" fmla="*/ 807 w 945"/>
                  <a:gd name="T77" fmla="*/ 138 h 946"/>
                  <a:gd name="T78" fmla="*/ 852 w 945"/>
                  <a:gd name="T79" fmla="*/ 190 h 946"/>
                  <a:gd name="T80" fmla="*/ 889 w 945"/>
                  <a:gd name="T81" fmla="*/ 248 h 946"/>
                  <a:gd name="T82" fmla="*/ 917 w 945"/>
                  <a:gd name="T83" fmla="*/ 310 h 946"/>
                  <a:gd name="T84" fmla="*/ 936 w 945"/>
                  <a:gd name="T85" fmla="*/ 378 h 946"/>
                  <a:gd name="T86" fmla="*/ 945 w 945"/>
                  <a:gd name="T87" fmla="*/ 44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5" h="946">
                    <a:moveTo>
                      <a:pt x="945" y="472"/>
                    </a:moveTo>
                    <a:lnTo>
                      <a:pt x="945" y="472"/>
                    </a:lnTo>
                    <a:lnTo>
                      <a:pt x="945" y="497"/>
                    </a:lnTo>
                    <a:lnTo>
                      <a:pt x="944" y="521"/>
                    </a:lnTo>
                    <a:lnTo>
                      <a:pt x="940" y="545"/>
                    </a:lnTo>
                    <a:lnTo>
                      <a:pt x="936" y="568"/>
                    </a:lnTo>
                    <a:lnTo>
                      <a:pt x="931" y="591"/>
                    </a:lnTo>
                    <a:lnTo>
                      <a:pt x="925" y="613"/>
                    </a:lnTo>
                    <a:lnTo>
                      <a:pt x="917" y="636"/>
                    </a:lnTo>
                    <a:lnTo>
                      <a:pt x="908" y="658"/>
                    </a:lnTo>
                    <a:lnTo>
                      <a:pt x="899" y="678"/>
                    </a:lnTo>
                    <a:lnTo>
                      <a:pt x="889" y="699"/>
                    </a:lnTo>
                    <a:lnTo>
                      <a:pt x="878" y="718"/>
                    </a:lnTo>
                    <a:lnTo>
                      <a:pt x="865" y="737"/>
                    </a:lnTo>
                    <a:lnTo>
                      <a:pt x="852" y="756"/>
                    </a:lnTo>
                    <a:lnTo>
                      <a:pt x="838" y="774"/>
                    </a:lnTo>
                    <a:lnTo>
                      <a:pt x="823" y="791"/>
                    </a:lnTo>
                    <a:lnTo>
                      <a:pt x="807" y="807"/>
                    </a:lnTo>
                    <a:lnTo>
                      <a:pt x="791" y="824"/>
                    </a:lnTo>
                    <a:lnTo>
                      <a:pt x="774" y="838"/>
                    </a:lnTo>
                    <a:lnTo>
                      <a:pt x="756" y="852"/>
                    </a:lnTo>
                    <a:lnTo>
                      <a:pt x="737" y="865"/>
                    </a:lnTo>
                    <a:lnTo>
                      <a:pt x="718" y="877"/>
                    </a:lnTo>
                    <a:lnTo>
                      <a:pt x="699" y="889"/>
                    </a:lnTo>
                    <a:lnTo>
                      <a:pt x="678" y="899"/>
                    </a:lnTo>
                    <a:lnTo>
                      <a:pt x="657" y="909"/>
                    </a:lnTo>
                    <a:lnTo>
                      <a:pt x="635" y="917"/>
                    </a:lnTo>
                    <a:lnTo>
                      <a:pt x="613" y="925"/>
                    </a:lnTo>
                    <a:lnTo>
                      <a:pt x="591" y="931"/>
                    </a:lnTo>
                    <a:lnTo>
                      <a:pt x="568" y="936"/>
                    </a:lnTo>
                    <a:lnTo>
                      <a:pt x="544" y="940"/>
                    </a:lnTo>
                    <a:lnTo>
                      <a:pt x="521" y="944"/>
                    </a:lnTo>
                    <a:lnTo>
                      <a:pt x="497" y="945"/>
                    </a:lnTo>
                    <a:lnTo>
                      <a:pt x="473" y="946"/>
                    </a:lnTo>
                    <a:lnTo>
                      <a:pt x="473" y="946"/>
                    </a:lnTo>
                    <a:lnTo>
                      <a:pt x="448" y="945"/>
                    </a:lnTo>
                    <a:lnTo>
                      <a:pt x="424" y="944"/>
                    </a:lnTo>
                    <a:lnTo>
                      <a:pt x="401" y="940"/>
                    </a:lnTo>
                    <a:lnTo>
                      <a:pt x="377" y="936"/>
                    </a:lnTo>
                    <a:lnTo>
                      <a:pt x="354" y="931"/>
                    </a:lnTo>
                    <a:lnTo>
                      <a:pt x="332" y="925"/>
                    </a:lnTo>
                    <a:lnTo>
                      <a:pt x="310" y="917"/>
                    </a:lnTo>
                    <a:lnTo>
                      <a:pt x="289" y="909"/>
                    </a:lnTo>
                    <a:lnTo>
                      <a:pt x="267" y="899"/>
                    </a:lnTo>
                    <a:lnTo>
                      <a:pt x="246" y="889"/>
                    </a:lnTo>
                    <a:lnTo>
                      <a:pt x="227" y="877"/>
                    </a:lnTo>
                    <a:lnTo>
                      <a:pt x="208" y="865"/>
                    </a:lnTo>
                    <a:lnTo>
                      <a:pt x="189" y="852"/>
                    </a:lnTo>
                    <a:lnTo>
                      <a:pt x="171" y="838"/>
                    </a:lnTo>
                    <a:lnTo>
                      <a:pt x="154" y="824"/>
                    </a:lnTo>
                    <a:lnTo>
                      <a:pt x="138" y="807"/>
                    </a:lnTo>
                    <a:lnTo>
                      <a:pt x="123" y="791"/>
                    </a:lnTo>
                    <a:lnTo>
                      <a:pt x="107" y="774"/>
                    </a:lnTo>
                    <a:lnTo>
                      <a:pt x="93" y="756"/>
                    </a:lnTo>
                    <a:lnTo>
                      <a:pt x="80" y="737"/>
                    </a:lnTo>
                    <a:lnTo>
                      <a:pt x="68" y="718"/>
                    </a:lnTo>
                    <a:lnTo>
                      <a:pt x="56" y="699"/>
                    </a:lnTo>
                    <a:lnTo>
                      <a:pt x="46" y="678"/>
                    </a:lnTo>
                    <a:lnTo>
                      <a:pt x="37" y="658"/>
                    </a:lnTo>
                    <a:lnTo>
                      <a:pt x="28" y="636"/>
                    </a:lnTo>
                    <a:lnTo>
                      <a:pt x="20" y="613"/>
                    </a:lnTo>
                    <a:lnTo>
                      <a:pt x="14" y="591"/>
                    </a:lnTo>
                    <a:lnTo>
                      <a:pt x="9" y="568"/>
                    </a:lnTo>
                    <a:lnTo>
                      <a:pt x="5" y="545"/>
                    </a:lnTo>
                    <a:lnTo>
                      <a:pt x="1" y="521"/>
                    </a:lnTo>
                    <a:lnTo>
                      <a:pt x="0" y="497"/>
                    </a:lnTo>
                    <a:lnTo>
                      <a:pt x="0" y="472"/>
                    </a:lnTo>
                    <a:lnTo>
                      <a:pt x="0" y="472"/>
                    </a:lnTo>
                    <a:lnTo>
                      <a:pt x="0" y="448"/>
                    </a:lnTo>
                    <a:lnTo>
                      <a:pt x="1" y="424"/>
                    </a:lnTo>
                    <a:lnTo>
                      <a:pt x="5" y="401"/>
                    </a:lnTo>
                    <a:lnTo>
                      <a:pt x="9" y="378"/>
                    </a:lnTo>
                    <a:lnTo>
                      <a:pt x="14" y="355"/>
                    </a:lnTo>
                    <a:lnTo>
                      <a:pt x="20" y="332"/>
                    </a:lnTo>
                    <a:lnTo>
                      <a:pt x="28" y="310"/>
                    </a:lnTo>
                    <a:lnTo>
                      <a:pt x="37" y="288"/>
                    </a:lnTo>
                    <a:lnTo>
                      <a:pt x="46" y="268"/>
                    </a:lnTo>
                    <a:lnTo>
                      <a:pt x="56" y="248"/>
                    </a:lnTo>
                    <a:lnTo>
                      <a:pt x="68" y="227"/>
                    </a:lnTo>
                    <a:lnTo>
                      <a:pt x="80" y="208"/>
                    </a:lnTo>
                    <a:lnTo>
                      <a:pt x="93" y="190"/>
                    </a:lnTo>
                    <a:lnTo>
                      <a:pt x="107" y="172"/>
                    </a:lnTo>
                    <a:lnTo>
                      <a:pt x="123" y="154"/>
                    </a:lnTo>
                    <a:lnTo>
                      <a:pt x="138" y="138"/>
                    </a:lnTo>
                    <a:lnTo>
                      <a:pt x="154" y="122"/>
                    </a:lnTo>
                    <a:lnTo>
                      <a:pt x="171" y="107"/>
                    </a:lnTo>
                    <a:lnTo>
                      <a:pt x="189" y="93"/>
                    </a:lnTo>
                    <a:lnTo>
                      <a:pt x="208" y="80"/>
                    </a:lnTo>
                    <a:lnTo>
                      <a:pt x="227" y="67"/>
                    </a:lnTo>
                    <a:lnTo>
                      <a:pt x="246" y="57"/>
                    </a:lnTo>
                    <a:lnTo>
                      <a:pt x="267" y="46"/>
                    </a:lnTo>
                    <a:lnTo>
                      <a:pt x="289" y="37"/>
                    </a:lnTo>
                    <a:lnTo>
                      <a:pt x="310" y="28"/>
                    </a:lnTo>
                    <a:lnTo>
                      <a:pt x="332" y="20"/>
                    </a:lnTo>
                    <a:lnTo>
                      <a:pt x="354" y="14"/>
                    </a:lnTo>
                    <a:lnTo>
                      <a:pt x="377" y="9"/>
                    </a:lnTo>
                    <a:lnTo>
                      <a:pt x="401" y="5"/>
                    </a:lnTo>
                    <a:lnTo>
                      <a:pt x="424" y="2"/>
                    </a:lnTo>
                    <a:lnTo>
                      <a:pt x="448" y="0"/>
                    </a:lnTo>
                    <a:lnTo>
                      <a:pt x="473" y="0"/>
                    </a:lnTo>
                    <a:lnTo>
                      <a:pt x="473" y="0"/>
                    </a:lnTo>
                    <a:lnTo>
                      <a:pt x="497" y="0"/>
                    </a:lnTo>
                    <a:lnTo>
                      <a:pt x="521" y="2"/>
                    </a:lnTo>
                    <a:lnTo>
                      <a:pt x="544" y="5"/>
                    </a:lnTo>
                    <a:lnTo>
                      <a:pt x="568" y="9"/>
                    </a:lnTo>
                    <a:lnTo>
                      <a:pt x="591" y="14"/>
                    </a:lnTo>
                    <a:lnTo>
                      <a:pt x="613" y="20"/>
                    </a:lnTo>
                    <a:lnTo>
                      <a:pt x="635" y="28"/>
                    </a:lnTo>
                    <a:lnTo>
                      <a:pt x="657" y="37"/>
                    </a:lnTo>
                    <a:lnTo>
                      <a:pt x="678" y="46"/>
                    </a:lnTo>
                    <a:lnTo>
                      <a:pt x="699" y="57"/>
                    </a:lnTo>
                    <a:lnTo>
                      <a:pt x="718" y="67"/>
                    </a:lnTo>
                    <a:lnTo>
                      <a:pt x="737" y="80"/>
                    </a:lnTo>
                    <a:lnTo>
                      <a:pt x="756" y="93"/>
                    </a:lnTo>
                    <a:lnTo>
                      <a:pt x="774" y="107"/>
                    </a:lnTo>
                    <a:lnTo>
                      <a:pt x="791" y="122"/>
                    </a:lnTo>
                    <a:lnTo>
                      <a:pt x="807" y="138"/>
                    </a:lnTo>
                    <a:lnTo>
                      <a:pt x="823" y="154"/>
                    </a:lnTo>
                    <a:lnTo>
                      <a:pt x="838" y="172"/>
                    </a:lnTo>
                    <a:lnTo>
                      <a:pt x="852" y="190"/>
                    </a:lnTo>
                    <a:lnTo>
                      <a:pt x="865" y="208"/>
                    </a:lnTo>
                    <a:lnTo>
                      <a:pt x="878" y="227"/>
                    </a:lnTo>
                    <a:lnTo>
                      <a:pt x="889" y="248"/>
                    </a:lnTo>
                    <a:lnTo>
                      <a:pt x="899" y="268"/>
                    </a:lnTo>
                    <a:lnTo>
                      <a:pt x="908" y="288"/>
                    </a:lnTo>
                    <a:lnTo>
                      <a:pt x="917" y="310"/>
                    </a:lnTo>
                    <a:lnTo>
                      <a:pt x="925" y="332"/>
                    </a:lnTo>
                    <a:lnTo>
                      <a:pt x="931" y="355"/>
                    </a:lnTo>
                    <a:lnTo>
                      <a:pt x="936" y="378"/>
                    </a:lnTo>
                    <a:lnTo>
                      <a:pt x="940" y="401"/>
                    </a:lnTo>
                    <a:lnTo>
                      <a:pt x="944" y="424"/>
                    </a:lnTo>
                    <a:lnTo>
                      <a:pt x="945" y="448"/>
                    </a:lnTo>
                    <a:lnTo>
                      <a:pt x="945" y="472"/>
                    </a:lnTo>
                    <a:lnTo>
                      <a:pt x="945" y="472"/>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4" name="Freeform 131">
                <a:extLst>
                  <a:ext uri="{FF2B5EF4-FFF2-40B4-BE49-F238E27FC236}">
                    <a16:creationId xmlns:a16="http://schemas.microsoft.com/office/drawing/2014/main" xmlns="" id="{72762755-E5C6-6448-B8E6-4C7661AA4834}"/>
                  </a:ext>
                </a:extLst>
              </p:cNvPr>
              <p:cNvSpPr>
                <a:spLocks/>
              </p:cNvSpPr>
              <p:nvPr/>
            </p:nvSpPr>
            <p:spPr bwMode="auto">
              <a:xfrm>
                <a:off x="9051941" y="3616323"/>
                <a:ext cx="282580" cy="282570"/>
              </a:xfrm>
              <a:custGeom>
                <a:avLst/>
                <a:gdLst>
                  <a:gd name="T0" fmla="*/ 355 w 355"/>
                  <a:gd name="T1" fmla="*/ 178 h 356"/>
                  <a:gd name="T2" fmla="*/ 351 w 355"/>
                  <a:gd name="T3" fmla="*/ 214 h 356"/>
                  <a:gd name="T4" fmla="*/ 341 w 355"/>
                  <a:gd name="T5" fmla="*/ 247 h 356"/>
                  <a:gd name="T6" fmla="*/ 324 w 355"/>
                  <a:gd name="T7" fmla="*/ 278 h 356"/>
                  <a:gd name="T8" fmla="*/ 302 w 355"/>
                  <a:gd name="T9" fmla="*/ 303 h 356"/>
                  <a:gd name="T10" fmla="*/ 277 w 355"/>
                  <a:gd name="T11" fmla="*/ 325 h 356"/>
                  <a:gd name="T12" fmla="*/ 246 w 355"/>
                  <a:gd name="T13" fmla="*/ 342 h 356"/>
                  <a:gd name="T14" fmla="*/ 213 w 355"/>
                  <a:gd name="T15" fmla="*/ 352 h 356"/>
                  <a:gd name="T16" fmla="*/ 177 w 355"/>
                  <a:gd name="T17" fmla="*/ 356 h 356"/>
                  <a:gd name="T18" fmla="*/ 159 w 355"/>
                  <a:gd name="T19" fmla="*/ 354 h 356"/>
                  <a:gd name="T20" fmla="*/ 125 w 355"/>
                  <a:gd name="T21" fmla="*/ 348 h 356"/>
                  <a:gd name="T22" fmla="*/ 93 w 355"/>
                  <a:gd name="T23" fmla="*/ 334 h 356"/>
                  <a:gd name="T24" fmla="*/ 65 w 355"/>
                  <a:gd name="T25" fmla="*/ 315 h 356"/>
                  <a:gd name="T26" fmla="*/ 40 w 355"/>
                  <a:gd name="T27" fmla="*/ 292 h 356"/>
                  <a:gd name="T28" fmla="*/ 21 w 355"/>
                  <a:gd name="T29" fmla="*/ 262 h 356"/>
                  <a:gd name="T30" fmla="*/ 7 w 355"/>
                  <a:gd name="T31" fmla="*/ 232 h 356"/>
                  <a:gd name="T32" fmla="*/ 1 w 355"/>
                  <a:gd name="T33" fmla="*/ 196 h 356"/>
                  <a:gd name="T34" fmla="*/ 0 w 355"/>
                  <a:gd name="T35" fmla="*/ 178 h 356"/>
                  <a:gd name="T36" fmla="*/ 3 w 355"/>
                  <a:gd name="T37" fmla="*/ 142 h 356"/>
                  <a:gd name="T38" fmla="*/ 14 w 355"/>
                  <a:gd name="T39" fmla="*/ 109 h 356"/>
                  <a:gd name="T40" fmla="*/ 30 w 355"/>
                  <a:gd name="T41" fmla="*/ 80 h 356"/>
                  <a:gd name="T42" fmla="*/ 52 w 355"/>
                  <a:gd name="T43" fmla="*/ 53 h 356"/>
                  <a:gd name="T44" fmla="*/ 77 w 355"/>
                  <a:gd name="T45" fmla="*/ 31 h 356"/>
                  <a:gd name="T46" fmla="*/ 108 w 355"/>
                  <a:gd name="T47" fmla="*/ 14 h 356"/>
                  <a:gd name="T48" fmla="*/ 141 w 355"/>
                  <a:gd name="T49" fmla="*/ 4 h 356"/>
                  <a:gd name="T50" fmla="*/ 177 w 355"/>
                  <a:gd name="T51" fmla="*/ 0 h 356"/>
                  <a:gd name="T52" fmla="*/ 195 w 355"/>
                  <a:gd name="T53" fmla="*/ 2 h 356"/>
                  <a:gd name="T54" fmla="*/ 229 w 355"/>
                  <a:gd name="T55" fmla="*/ 9 h 356"/>
                  <a:gd name="T56" fmla="*/ 261 w 355"/>
                  <a:gd name="T57" fmla="*/ 22 h 356"/>
                  <a:gd name="T58" fmla="*/ 290 w 355"/>
                  <a:gd name="T59" fmla="*/ 41 h 356"/>
                  <a:gd name="T60" fmla="*/ 314 w 355"/>
                  <a:gd name="T61" fmla="*/ 66 h 356"/>
                  <a:gd name="T62" fmla="*/ 333 w 355"/>
                  <a:gd name="T63" fmla="*/ 94 h 356"/>
                  <a:gd name="T64" fmla="*/ 347 w 355"/>
                  <a:gd name="T65" fmla="*/ 126 h 356"/>
                  <a:gd name="T66" fmla="*/ 353 w 355"/>
                  <a:gd name="T67" fmla="*/ 160 h 356"/>
                  <a:gd name="T68" fmla="*/ 355 w 355"/>
                  <a:gd name="T6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6">
                    <a:moveTo>
                      <a:pt x="355" y="178"/>
                    </a:moveTo>
                    <a:lnTo>
                      <a:pt x="355" y="178"/>
                    </a:lnTo>
                    <a:lnTo>
                      <a:pt x="353" y="196"/>
                    </a:lnTo>
                    <a:lnTo>
                      <a:pt x="351" y="214"/>
                    </a:lnTo>
                    <a:lnTo>
                      <a:pt x="347" y="232"/>
                    </a:lnTo>
                    <a:lnTo>
                      <a:pt x="341" y="247"/>
                    </a:lnTo>
                    <a:lnTo>
                      <a:pt x="333" y="262"/>
                    </a:lnTo>
                    <a:lnTo>
                      <a:pt x="324" y="278"/>
                    </a:lnTo>
                    <a:lnTo>
                      <a:pt x="314" y="292"/>
                    </a:lnTo>
                    <a:lnTo>
                      <a:pt x="302" y="303"/>
                    </a:lnTo>
                    <a:lnTo>
                      <a:pt x="290" y="315"/>
                    </a:lnTo>
                    <a:lnTo>
                      <a:pt x="277" y="325"/>
                    </a:lnTo>
                    <a:lnTo>
                      <a:pt x="261" y="334"/>
                    </a:lnTo>
                    <a:lnTo>
                      <a:pt x="246" y="342"/>
                    </a:lnTo>
                    <a:lnTo>
                      <a:pt x="229" y="348"/>
                    </a:lnTo>
                    <a:lnTo>
                      <a:pt x="213" y="352"/>
                    </a:lnTo>
                    <a:lnTo>
                      <a:pt x="195" y="354"/>
                    </a:lnTo>
                    <a:lnTo>
                      <a:pt x="177" y="356"/>
                    </a:lnTo>
                    <a:lnTo>
                      <a:pt x="177" y="356"/>
                    </a:lnTo>
                    <a:lnTo>
                      <a:pt x="159" y="354"/>
                    </a:lnTo>
                    <a:lnTo>
                      <a:pt x="141" y="352"/>
                    </a:lnTo>
                    <a:lnTo>
                      <a:pt x="125" y="348"/>
                    </a:lnTo>
                    <a:lnTo>
                      <a:pt x="108" y="342"/>
                    </a:lnTo>
                    <a:lnTo>
                      <a:pt x="93" y="334"/>
                    </a:lnTo>
                    <a:lnTo>
                      <a:pt x="77" y="325"/>
                    </a:lnTo>
                    <a:lnTo>
                      <a:pt x="65" y="315"/>
                    </a:lnTo>
                    <a:lnTo>
                      <a:pt x="52" y="303"/>
                    </a:lnTo>
                    <a:lnTo>
                      <a:pt x="40" y="292"/>
                    </a:lnTo>
                    <a:lnTo>
                      <a:pt x="30" y="278"/>
                    </a:lnTo>
                    <a:lnTo>
                      <a:pt x="21" y="262"/>
                    </a:lnTo>
                    <a:lnTo>
                      <a:pt x="14" y="247"/>
                    </a:lnTo>
                    <a:lnTo>
                      <a:pt x="7" y="232"/>
                    </a:lnTo>
                    <a:lnTo>
                      <a:pt x="3" y="214"/>
                    </a:lnTo>
                    <a:lnTo>
                      <a:pt x="1" y="196"/>
                    </a:lnTo>
                    <a:lnTo>
                      <a:pt x="0" y="178"/>
                    </a:lnTo>
                    <a:lnTo>
                      <a:pt x="0" y="178"/>
                    </a:lnTo>
                    <a:lnTo>
                      <a:pt x="1" y="160"/>
                    </a:lnTo>
                    <a:lnTo>
                      <a:pt x="3" y="142"/>
                    </a:lnTo>
                    <a:lnTo>
                      <a:pt x="7" y="126"/>
                    </a:lnTo>
                    <a:lnTo>
                      <a:pt x="14" y="109"/>
                    </a:lnTo>
                    <a:lnTo>
                      <a:pt x="21" y="94"/>
                    </a:lnTo>
                    <a:lnTo>
                      <a:pt x="30" y="80"/>
                    </a:lnTo>
                    <a:lnTo>
                      <a:pt x="40" y="66"/>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6"/>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5" name="Freeform 132">
                <a:extLst>
                  <a:ext uri="{FF2B5EF4-FFF2-40B4-BE49-F238E27FC236}">
                    <a16:creationId xmlns:a16="http://schemas.microsoft.com/office/drawing/2014/main" xmlns="" id="{5794B93B-C343-0847-87F6-0A80B7470364}"/>
                  </a:ext>
                </a:extLst>
              </p:cNvPr>
              <p:cNvSpPr>
                <a:spLocks/>
              </p:cNvSpPr>
              <p:nvPr/>
            </p:nvSpPr>
            <p:spPr bwMode="auto">
              <a:xfrm>
                <a:off x="10929952" y="3287713"/>
                <a:ext cx="282580" cy="282570"/>
              </a:xfrm>
              <a:custGeom>
                <a:avLst/>
                <a:gdLst>
                  <a:gd name="T0" fmla="*/ 355 w 355"/>
                  <a:gd name="T1" fmla="*/ 177 h 355"/>
                  <a:gd name="T2" fmla="*/ 352 w 355"/>
                  <a:gd name="T3" fmla="*/ 213 h 355"/>
                  <a:gd name="T4" fmla="*/ 341 w 355"/>
                  <a:gd name="T5" fmla="*/ 246 h 355"/>
                  <a:gd name="T6" fmla="*/ 326 w 355"/>
                  <a:gd name="T7" fmla="*/ 277 h 355"/>
                  <a:gd name="T8" fmla="*/ 304 w 355"/>
                  <a:gd name="T9" fmla="*/ 302 h 355"/>
                  <a:gd name="T10" fmla="*/ 278 w 355"/>
                  <a:gd name="T11" fmla="*/ 324 h 355"/>
                  <a:gd name="T12" fmla="*/ 247 w 355"/>
                  <a:gd name="T13" fmla="*/ 341 h 355"/>
                  <a:gd name="T14" fmla="*/ 214 w 355"/>
                  <a:gd name="T15" fmla="*/ 351 h 355"/>
                  <a:gd name="T16" fmla="*/ 178 w 355"/>
                  <a:gd name="T17" fmla="*/ 355 h 355"/>
                  <a:gd name="T18" fmla="*/ 160 w 355"/>
                  <a:gd name="T19" fmla="*/ 353 h 355"/>
                  <a:gd name="T20" fmla="*/ 126 w 355"/>
                  <a:gd name="T21" fmla="*/ 347 h 355"/>
                  <a:gd name="T22" fmla="*/ 94 w 355"/>
                  <a:gd name="T23" fmla="*/ 333 h 355"/>
                  <a:gd name="T24" fmla="*/ 65 w 355"/>
                  <a:gd name="T25" fmla="*/ 314 h 355"/>
                  <a:gd name="T26" fmla="*/ 41 w 355"/>
                  <a:gd name="T27" fmla="*/ 290 h 355"/>
                  <a:gd name="T28" fmla="*/ 22 w 355"/>
                  <a:gd name="T29" fmla="*/ 261 h 355"/>
                  <a:gd name="T30" fmla="*/ 9 w 355"/>
                  <a:gd name="T31" fmla="*/ 229 h 355"/>
                  <a:gd name="T32" fmla="*/ 2 w 355"/>
                  <a:gd name="T33" fmla="*/ 195 h 355"/>
                  <a:gd name="T34" fmla="*/ 0 w 355"/>
                  <a:gd name="T35" fmla="*/ 177 h 355"/>
                  <a:gd name="T36" fmla="*/ 4 w 355"/>
                  <a:gd name="T37" fmla="*/ 141 h 355"/>
                  <a:gd name="T38" fmla="*/ 14 w 355"/>
                  <a:gd name="T39" fmla="*/ 108 h 355"/>
                  <a:gd name="T40" fmla="*/ 31 w 355"/>
                  <a:gd name="T41" fmla="*/ 77 h 355"/>
                  <a:gd name="T42" fmla="*/ 53 w 355"/>
                  <a:gd name="T43" fmla="*/ 52 h 355"/>
                  <a:gd name="T44" fmla="*/ 80 w 355"/>
                  <a:gd name="T45" fmla="*/ 30 h 355"/>
                  <a:gd name="T46" fmla="*/ 109 w 355"/>
                  <a:gd name="T47" fmla="*/ 14 h 355"/>
                  <a:gd name="T48" fmla="*/ 142 w 355"/>
                  <a:gd name="T49" fmla="*/ 3 h 355"/>
                  <a:gd name="T50" fmla="*/ 178 w 355"/>
                  <a:gd name="T51" fmla="*/ 0 h 355"/>
                  <a:gd name="T52" fmla="*/ 197 w 355"/>
                  <a:gd name="T53" fmla="*/ 1 h 355"/>
                  <a:gd name="T54" fmla="*/ 232 w 355"/>
                  <a:gd name="T55" fmla="*/ 7 h 355"/>
                  <a:gd name="T56" fmla="*/ 263 w 355"/>
                  <a:gd name="T57" fmla="*/ 21 h 355"/>
                  <a:gd name="T58" fmla="*/ 292 w 355"/>
                  <a:gd name="T59" fmla="*/ 40 h 355"/>
                  <a:gd name="T60" fmla="*/ 316 w 355"/>
                  <a:gd name="T61" fmla="*/ 65 h 355"/>
                  <a:gd name="T62" fmla="*/ 334 w 355"/>
                  <a:gd name="T63" fmla="*/ 93 h 355"/>
                  <a:gd name="T64" fmla="*/ 348 w 355"/>
                  <a:gd name="T65" fmla="*/ 125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29"/>
                    </a:lnTo>
                    <a:lnTo>
                      <a:pt x="341" y="246"/>
                    </a:lnTo>
                    <a:lnTo>
                      <a:pt x="334" y="261"/>
                    </a:lnTo>
                    <a:lnTo>
                      <a:pt x="326" y="277"/>
                    </a:lnTo>
                    <a:lnTo>
                      <a:pt x="316" y="290"/>
                    </a:lnTo>
                    <a:lnTo>
                      <a:pt x="304" y="302"/>
                    </a:lnTo>
                    <a:lnTo>
                      <a:pt x="292" y="314"/>
                    </a:lnTo>
                    <a:lnTo>
                      <a:pt x="278" y="324"/>
                    </a:lnTo>
                    <a:lnTo>
                      <a:pt x="263" y="333"/>
                    </a:lnTo>
                    <a:lnTo>
                      <a:pt x="247" y="341"/>
                    </a:lnTo>
                    <a:lnTo>
                      <a:pt x="232" y="347"/>
                    </a:lnTo>
                    <a:lnTo>
                      <a:pt x="214" y="351"/>
                    </a:lnTo>
                    <a:lnTo>
                      <a:pt x="197" y="353"/>
                    </a:lnTo>
                    <a:lnTo>
                      <a:pt x="178" y="355"/>
                    </a:lnTo>
                    <a:lnTo>
                      <a:pt x="178" y="355"/>
                    </a:lnTo>
                    <a:lnTo>
                      <a:pt x="160" y="353"/>
                    </a:lnTo>
                    <a:lnTo>
                      <a:pt x="142" y="351"/>
                    </a:lnTo>
                    <a:lnTo>
                      <a:pt x="126" y="347"/>
                    </a:lnTo>
                    <a:lnTo>
                      <a:pt x="109" y="341"/>
                    </a:lnTo>
                    <a:lnTo>
                      <a:pt x="94" y="333"/>
                    </a:lnTo>
                    <a:lnTo>
                      <a:pt x="80" y="324"/>
                    </a:lnTo>
                    <a:lnTo>
                      <a:pt x="65" y="314"/>
                    </a:lnTo>
                    <a:lnTo>
                      <a:pt x="53" y="302"/>
                    </a:lnTo>
                    <a:lnTo>
                      <a:pt x="41" y="290"/>
                    </a:lnTo>
                    <a:lnTo>
                      <a:pt x="31" y="277"/>
                    </a:lnTo>
                    <a:lnTo>
                      <a:pt x="22" y="261"/>
                    </a:lnTo>
                    <a:lnTo>
                      <a:pt x="14" y="246"/>
                    </a:lnTo>
                    <a:lnTo>
                      <a:pt x="9" y="229"/>
                    </a:lnTo>
                    <a:lnTo>
                      <a:pt x="4" y="213"/>
                    </a:lnTo>
                    <a:lnTo>
                      <a:pt x="2" y="195"/>
                    </a:lnTo>
                    <a:lnTo>
                      <a:pt x="0" y="177"/>
                    </a:lnTo>
                    <a:lnTo>
                      <a:pt x="0" y="177"/>
                    </a:lnTo>
                    <a:lnTo>
                      <a:pt x="2" y="159"/>
                    </a:lnTo>
                    <a:lnTo>
                      <a:pt x="4" y="141"/>
                    </a:lnTo>
                    <a:lnTo>
                      <a:pt x="9" y="125"/>
                    </a:lnTo>
                    <a:lnTo>
                      <a:pt x="14" y="108"/>
                    </a:lnTo>
                    <a:lnTo>
                      <a:pt x="22" y="93"/>
                    </a:lnTo>
                    <a:lnTo>
                      <a:pt x="31" y="77"/>
                    </a:lnTo>
                    <a:lnTo>
                      <a:pt x="41" y="65"/>
                    </a:lnTo>
                    <a:lnTo>
                      <a:pt x="53" y="52"/>
                    </a:lnTo>
                    <a:lnTo>
                      <a:pt x="65" y="40"/>
                    </a:lnTo>
                    <a:lnTo>
                      <a:pt x="80" y="30"/>
                    </a:lnTo>
                    <a:lnTo>
                      <a:pt x="94" y="21"/>
                    </a:lnTo>
                    <a:lnTo>
                      <a:pt x="109" y="14"/>
                    </a:lnTo>
                    <a:lnTo>
                      <a:pt x="126" y="7"/>
                    </a:lnTo>
                    <a:lnTo>
                      <a:pt x="142" y="3"/>
                    </a:lnTo>
                    <a:lnTo>
                      <a:pt x="160" y="1"/>
                    </a:lnTo>
                    <a:lnTo>
                      <a:pt x="178" y="0"/>
                    </a:lnTo>
                    <a:lnTo>
                      <a:pt x="178" y="0"/>
                    </a:lnTo>
                    <a:lnTo>
                      <a:pt x="197" y="1"/>
                    </a:lnTo>
                    <a:lnTo>
                      <a:pt x="214" y="3"/>
                    </a:lnTo>
                    <a:lnTo>
                      <a:pt x="232" y="7"/>
                    </a:lnTo>
                    <a:lnTo>
                      <a:pt x="247" y="14"/>
                    </a:lnTo>
                    <a:lnTo>
                      <a:pt x="263" y="21"/>
                    </a:lnTo>
                    <a:lnTo>
                      <a:pt x="278" y="30"/>
                    </a:lnTo>
                    <a:lnTo>
                      <a:pt x="292" y="40"/>
                    </a:lnTo>
                    <a:lnTo>
                      <a:pt x="304" y="52"/>
                    </a:lnTo>
                    <a:lnTo>
                      <a:pt x="316" y="65"/>
                    </a:lnTo>
                    <a:lnTo>
                      <a:pt x="326" y="77"/>
                    </a:lnTo>
                    <a:lnTo>
                      <a:pt x="334" y="93"/>
                    </a:lnTo>
                    <a:lnTo>
                      <a:pt x="341" y="108"/>
                    </a:lnTo>
                    <a:lnTo>
                      <a:pt x="348" y="125"/>
                    </a:lnTo>
                    <a:lnTo>
                      <a:pt x="352" y="141"/>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6" name="Freeform 133">
                <a:extLst>
                  <a:ext uri="{FF2B5EF4-FFF2-40B4-BE49-F238E27FC236}">
                    <a16:creationId xmlns:a16="http://schemas.microsoft.com/office/drawing/2014/main" xmlns="" id="{27635FF4-98AC-8841-A331-747CCC7805ED}"/>
                  </a:ext>
                </a:extLst>
              </p:cNvPr>
              <p:cNvSpPr>
                <a:spLocks/>
              </p:cNvSpPr>
              <p:nvPr/>
            </p:nvSpPr>
            <p:spPr bwMode="auto">
              <a:xfrm>
                <a:off x="9051941" y="5165729"/>
                <a:ext cx="282580" cy="282570"/>
              </a:xfrm>
              <a:custGeom>
                <a:avLst/>
                <a:gdLst>
                  <a:gd name="T0" fmla="*/ 355 w 355"/>
                  <a:gd name="T1" fmla="*/ 178 h 355"/>
                  <a:gd name="T2" fmla="*/ 351 w 355"/>
                  <a:gd name="T3" fmla="*/ 214 h 355"/>
                  <a:gd name="T4" fmla="*/ 341 w 355"/>
                  <a:gd name="T5" fmla="*/ 247 h 355"/>
                  <a:gd name="T6" fmla="*/ 324 w 355"/>
                  <a:gd name="T7" fmla="*/ 278 h 355"/>
                  <a:gd name="T8" fmla="*/ 302 w 355"/>
                  <a:gd name="T9" fmla="*/ 304 h 355"/>
                  <a:gd name="T10" fmla="*/ 277 w 355"/>
                  <a:gd name="T11" fmla="*/ 326 h 355"/>
                  <a:gd name="T12" fmla="*/ 246 w 355"/>
                  <a:gd name="T13" fmla="*/ 341 h 355"/>
                  <a:gd name="T14" fmla="*/ 213 w 355"/>
                  <a:gd name="T15" fmla="*/ 352 h 355"/>
                  <a:gd name="T16" fmla="*/ 177 w 355"/>
                  <a:gd name="T17" fmla="*/ 355 h 355"/>
                  <a:gd name="T18" fmla="*/ 159 w 355"/>
                  <a:gd name="T19" fmla="*/ 355 h 355"/>
                  <a:gd name="T20" fmla="*/ 125 w 355"/>
                  <a:gd name="T21" fmla="*/ 348 h 355"/>
                  <a:gd name="T22" fmla="*/ 93 w 355"/>
                  <a:gd name="T23" fmla="*/ 334 h 355"/>
                  <a:gd name="T24" fmla="*/ 65 w 355"/>
                  <a:gd name="T25" fmla="*/ 316 h 355"/>
                  <a:gd name="T26" fmla="*/ 40 w 355"/>
                  <a:gd name="T27" fmla="*/ 292 h 355"/>
                  <a:gd name="T28" fmla="*/ 21 w 355"/>
                  <a:gd name="T29" fmla="*/ 263 h 355"/>
                  <a:gd name="T30" fmla="*/ 7 w 355"/>
                  <a:gd name="T31" fmla="*/ 232 h 355"/>
                  <a:gd name="T32" fmla="*/ 1 w 355"/>
                  <a:gd name="T33" fmla="*/ 197 h 355"/>
                  <a:gd name="T34" fmla="*/ 0 w 355"/>
                  <a:gd name="T35" fmla="*/ 178 h 355"/>
                  <a:gd name="T36" fmla="*/ 3 w 355"/>
                  <a:gd name="T37" fmla="*/ 142 h 355"/>
                  <a:gd name="T38" fmla="*/ 14 w 355"/>
                  <a:gd name="T39" fmla="*/ 109 h 355"/>
                  <a:gd name="T40" fmla="*/ 30 w 355"/>
                  <a:gd name="T41" fmla="*/ 80 h 355"/>
                  <a:gd name="T42" fmla="*/ 52 w 355"/>
                  <a:gd name="T43" fmla="*/ 53 h 355"/>
                  <a:gd name="T44" fmla="*/ 77 w 355"/>
                  <a:gd name="T45" fmla="*/ 31 h 355"/>
                  <a:gd name="T46" fmla="*/ 108 w 355"/>
                  <a:gd name="T47" fmla="*/ 14 h 355"/>
                  <a:gd name="T48" fmla="*/ 141 w 355"/>
                  <a:gd name="T49" fmla="*/ 4 h 355"/>
                  <a:gd name="T50" fmla="*/ 177 w 355"/>
                  <a:gd name="T51" fmla="*/ 0 h 355"/>
                  <a:gd name="T52" fmla="*/ 195 w 355"/>
                  <a:gd name="T53" fmla="*/ 2 h 355"/>
                  <a:gd name="T54" fmla="*/ 229 w 355"/>
                  <a:gd name="T55" fmla="*/ 9 h 355"/>
                  <a:gd name="T56" fmla="*/ 261 w 355"/>
                  <a:gd name="T57" fmla="*/ 22 h 355"/>
                  <a:gd name="T58" fmla="*/ 290 w 355"/>
                  <a:gd name="T59" fmla="*/ 41 h 355"/>
                  <a:gd name="T60" fmla="*/ 314 w 355"/>
                  <a:gd name="T61" fmla="*/ 65 h 355"/>
                  <a:gd name="T62" fmla="*/ 333 w 355"/>
                  <a:gd name="T63" fmla="*/ 94 h 355"/>
                  <a:gd name="T64" fmla="*/ 347 w 355"/>
                  <a:gd name="T65" fmla="*/ 126 h 355"/>
                  <a:gd name="T66" fmla="*/ 353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3" y="197"/>
                    </a:lnTo>
                    <a:lnTo>
                      <a:pt x="351" y="214"/>
                    </a:lnTo>
                    <a:lnTo>
                      <a:pt x="347" y="232"/>
                    </a:lnTo>
                    <a:lnTo>
                      <a:pt x="341" y="247"/>
                    </a:lnTo>
                    <a:lnTo>
                      <a:pt x="333" y="263"/>
                    </a:lnTo>
                    <a:lnTo>
                      <a:pt x="324" y="278"/>
                    </a:lnTo>
                    <a:lnTo>
                      <a:pt x="314" y="292"/>
                    </a:lnTo>
                    <a:lnTo>
                      <a:pt x="302" y="304"/>
                    </a:lnTo>
                    <a:lnTo>
                      <a:pt x="290" y="316"/>
                    </a:lnTo>
                    <a:lnTo>
                      <a:pt x="277" y="326"/>
                    </a:lnTo>
                    <a:lnTo>
                      <a:pt x="261" y="334"/>
                    </a:lnTo>
                    <a:lnTo>
                      <a:pt x="246" y="341"/>
                    </a:lnTo>
                    <a:lnTo>
                      <a:pt x="229" y="348"/>
                    </a:lnTo>
                    <a:lnTo>
                      <a:pt x="213" y="352"/>
                    </a:lnTo>
                    <a:lnTo>
                      <a:pt x="195" y="355"/>
                    </a:lnTo>
                    <a:lnTo>
                      <a:pt x="177" y="355"/>
                    </a:lnTo>
                    <a:lnTo>
                      <a:pt x="177" y="355"/>
                    </a:lnTo>
                    <a:lnTo>
                      <a:pt x="159" y="355"/>
                    </a:lnTo>
                    <a:lnTo>
                      <a:pt x="141" y="352"/>
                    </a:lnTo>
                    <a:lnTo>
                      <a:pt x="125" y="348"/>
                    </a:lnTo>
                    <a:lnTo>
                      <a:pt x="108" y="341"/>
                    </a:lnTo>
                    <a:lnTo>
                      <a:pt x="93" y="334"/>
                    </a:lnTo>
                    <a:lnTo>
                      <a:pt x="77" y="326"/>
                    </a:lnTo>
                    <a:lnTo>
                      <a:pt x="65" y="316"/>
                    </a:lnTo>
                    <a:lnTo>
                      <a:pt x="52" y="304"/>
                    </a:lnTo>
                    <a:lnTo>
                      <a:pt x="40" y="292"/>
                    </a:lnTo>
                    <a:lnTo>
                      <a:pt x="30" y="278"/>
                    </a:lnTo>
                    <a:lnTo>
                      <a:pt x="21" y="263"/>
                    </a:lnTo>
                    <a:lnTo>
                      <a:pt x="14" y="247"/>
                    </a:lnTo>
                    <a:lnTo>
                      <a:pt x="7" y="232"/>
                    </a:lnTo>
                    <a:lnTo>
                      <a:pt x="3" y="214"/>
                    </a:lnTo>
                    <a:lnTo>
                      <a:pt x="1" y="197"/>
                    </a:lnTo>
                    <a:lnTo>
                      <a:pt x="0" y="178"/>
                    </a:lnTo>
                    <a:lnTo>
                      <a:pt x="0" y="178"/>
                    </a:lnTo>
                    <a:lnTo>
                      <a:pt x="1" y="160"/>
                    </a:lnTo>
                    <a:lnTo>
                      <a:pt x="3" y="142"/>
                    </a:lnTo>
                    <a:lnTo>
                      <a:pt x="7" y="126"/>
                    </a:lnTo>
                    <a:lnTo>
                      <a:pt x="14" y="109"/>
                    </a:lnTo>
                    <a:lnTo>
                      <a:pt x="21" y="94"/>
                    </a:lnTo>
                    <a:lnTo>
                      <a:pt x="30" y="80"/>
                    </a:lnTo>
                    <a:lnTo>
                      <a:pt x="40" y="65"/>
                    </a:lnTo>
                    <a:lnTo>
                      <a:pt x="52" y="53"/>
                    </a:lnTo>
                    <a:lnTo>
                      <a:pt x="65" y="41"/>
                    </a:lnTo>
                    <a:lnTo>
                      <a:pt x="77" y="31"/>
                    </a:lnTo>
                    <a:lnTo>
                      <a:pt x="93" y="22"/>
                    </a:lnTo>
                    <a:lnTo>
                      <a:pt x="108" y="14"/>
                    </a:lnTo>
                    <a:lnTo>
                      <a:pt x="125" y="9"/>
                    </a:lnTo>
                    <a:lnTo>
                      <a:pt x="141" y="4"/>
                    </a:lnTo>
                    <a:lnTo>
                      <a:pt x="159" y="2"/>
                    </a:lnTo>
                    <a:lnTo>
                      <a:pt x="177" y="0"/>
                    </a:lnTo>
                    <a:lnTo>
                      <a:pt x="177" y="0"/>
                    </a:lnTo>
                    <a:lnTo>
                      <a:pt x="195" y="2"/>
                    </a:lnTo>
                    <a:lnTo>
                      <a:pt x="213" y="4"/>
                    </a:lnTo>
                    <a:lnTo>
                      <a:pt x="229" y="9"/>
                    </a:lnTo>
                    <a:lnTo>
                      <a:pt x="246" y="14"/>
                    </a:lnTo>
                    <a:lnTo>
                      <a:pt x="261" y="22"/>
                    </a:lnTo>
                    <a:lnTo>
                      <a:pt x="277" y="31"/>
                    </a:lnTo>
                    <a:lnTo>
                      <a:pt x="290" y="41"/>
                    </a:lnTo>
                    <a:lnTo>
                      <a:pt x="302" y="53"/>
                    </a:lnTo>
                    <a:lnTo>
                      <a:pt x="314" y="65"/>
                    </a:lnTo>
                    <a:lnTo>
                      <a:pt x="324" y="80"/>
                    </a:lnTo>
                    <a:lnTo>
                      <a:pt x="333" y="94"/>
                    </a:lnTo>
                    <a:lnTo>
                      <a:pt x="341" y="109"/>
                    </a:lnTo>
                    <a:lnTo>
                      <a:pt x="347" y="126"/>
                    </a:lnTo>
                    <a:lnTo>
                      <a:pt x="351" y="142"/>
                    </a:lnTo>
                    <a:lnTo>
                      <a:pt x="353"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7" name="Freeform 134">
                <a:extLst>
                  <a:ext uri="{FF2B5EF4-FFF2-40B4-BE49-F238E27FC236}">
                    <a16:creationId xmlns:a16="http://schemas.microsoft.com/office/drawing/2014/main" xmlns="" id="{CE5C74D8-316E-D147-ACD2-CB6D665492EB}"/>
                  </a:ext>
                </a:extLst>
              </p:cNvPr>
              <p:cNvSpPr>
                <a:spLocks/>
              </p:cNvSpPr>
              <p:nvPr/>
            </p:nvSpPr>
            <p:spPr bwMode="auto">
              <a:xfrm>
                <a:off x="10133034" y="5165729"/>
                <a:ext cx="280986" cy="282570"/>
              </a:xfrm>
              <a:custGeom>
                <a:avLst/>
                <a:gdLst>
                  <a:gd name="T0" fmla="*/ 355 w 355"/>
                  <a:gd name="T1" fmla="*/ 178 h 355"/>
                  <a:gd name="T2" fmla="*/ 351 w 355"/>
                  <a:gd name="T3" fmla="*/ 214 h 355"/>
                  <a:gd name="T4" fmla="*/ 341 w 355"/>
                  <a:gd name="T5" fmla="*/ 247 h 355"/>
                  <a:gd name="T6" fmla="*/ 324 w 355"/>
                  <a:gd name="T7" fmla="*/ 278 h 355"/>
                  <a:gd name="T8" fmla="*/ 303 w 355"/>
                  <a:gd name="T9" fmla="*/ 304 h 355"/>
                  <a:gd name="T10" fmla="*/ 277 w 355"/>
                  <a:gd name="T11" fmla="*/ 326 h 355"/>
                  <a:gd name="T12" fmla="*/ 247 w 355"/>
                  <a:gd name="T13" fmla="*/ 341 h 355"/>
                  <a:gd name="T14" fmla="*/ 213 w 355"/>
                  <a:gd name="T15" fmla="*/ 352 h 355"/>
                  <a:gd name="T16" fmla="*/ 178 w 355"/>
                  <a:gd name="T17" fmla="*/ 355 h 355"/>
                  <a:gd name="T18" fmla="*/ 160 w 355"/>
                  <a:gd name="T19" fmla="*/ 355 h 355"/>
                  <a:gd name="T20" fmla="*/ 125 w 355"/>
                  <a:gd name="T21" fmla="*/ 348 h 355"/>
                  <a:gd name="T22" fmla="*/ 93 w 355"/>
                  <a:gd name="T23" fmla="*/ 334 h 355"/>
                  <a:gd name="T24" fmla="*/ 65 w 355"/>
                  <a:gd name="T25" fmla="*/ 316 h 355"/>
                  <a:gd name="T26" fmla="*/ 41 w 355"/>
                  <a:gd name="T27" fmla="*/ 292 h 355"/>
                  <a:gd name="T28" fmla="*/ 22 w 355"/>
                  <a:gd name="T29" fmla="*/ 263 h 355"/>
                  <a:gd name="T30" fmla="*/ 8 w 355"/>
                  <a:gd name="T31" fmla="*/ 232 h 355"/>
                  <a:gd name="T32" fmla="*/ 1 w 355"/>
                  <a:gd name="T33" fmla="*/ 197 h 355"/>
                  <a:gd name="T34" fmla="*/ 0 w 355"/>
                  <a:gd name="T35" fmla="*/ 178 h 355"/>
                  <a:gd name="T36" fmla="*/ 4 w 355"/>
                  <a:gd name="T37" fmla="*/ 142 h 355"/>
                  <a:gd name="T38" fmla="*/ 14 w 355"/>
                  <a:gd name="T39" fmla="*/ 109 h 355"/>
                  <a:gd name="T40" fmla="*/ 31 w 355"/>
                  <a:gd name="T41" fmla="*/ 80 h 355"/>
                  <a:gd name="T42" fmla="*/ 52 w 355"/>
                  <a:gd name="T43" fmla="*/ 53 h 355"/>
                  <a:gd name="T44" fmla="*/ 78 w 355"/>
                  <a:gd name="T45" fmla="*/ 31 h 355"/>
                  <a:gd name="T46" fmla="*/ 109 w 355"/>
                  <a:gd name="T47" fmla="*/ 14 h 355"/>
                  <a:gd name="T48" fmla="*/ 142 w 355"/>
                  <a:gd name="T49" fmla="*/ 4 h 355"/>
                  <a:gd name="T50" fmla="*/ 178 w 355"/>
                  <a:gd name="T51" fmla="*/ 0 h 355"/>
                  <a:gd name="T52" fmla="*/ 195 w 355"/>
                  <a:gd name="T53" fmla="*/ 2 h 355"/>
                  <a:gd name="T54" fmla="*/ 230 w 355"/>
                  <a:gd name="T55" fmla="*/ 9 h 355"/>
                  <a:gd name="T56" fmla="*/ 262 w 355"/>
                  <a:gd name="T57" fmla="*/ 22 h 355"/>
                  <a:gd name="T58" fmla="*/ 290 w 355"/>
                  <a:gd name="T59" fmla="*/ 41 h 355"/>
                  <a:gd name="T60" fmla="*/ 314 w 355"/>
                  <a:gd name="T61" fmla="*/ 65 h 355"/>
                  <a:gd name="T62" fmla="*/ 333 w 355"/>
                  <a:gd name="T63" fmla="*/ 94 h 355"/>
                  <a:gd name="T64" fmla="*/ 347 w 355"/>
                  <a:gd name="T65" fmla="*/ 126 h 355"/>
                  <a:gd name="T66" fmla="*/ 354 w 355"/>
                  <a:gd name="T67" fmla="*/ 160 h 355"/>
                  <a:gd name="T68" fmla="*/ 355 w 355"/>
                  <a:gd name="T69"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8"/>
                    </a:moveTo>
                    <a:lnTo>
                      <a:pt x="355" y="178"/>
                    </a:lnTo>
                    <a:lnTo>
                      <a:pt x="354" y="197"/>
                    </a:lnTo>
                    <a:lnTo>
                      <a:pt x="351" y="214"/>
                    </a:lnTo>
                    <a:lnTo>
                      <a:pt x="347" y="232"/>
                    </a:lnTo>
                    <a:lnTo>
                      <a:pt x="341" y="247"/>
                    </a:lnTo>
                    <a:lnTo>
                      <a:pt x="333" y="263"/>
                    </a:lnTo>
                    <a:lnTo>
                      <a:pt x="324" y="278"/>
                    </a:lnTo>
                    <a:lnTo>
                      <a:pt x="314" y="292"/>
                    </a:lnTo>
                    <a:lnTo>
                      <a:pt x="303" y="304"/>
                    </a:lnTo>
                    <a:lnTo>
                      <a:pt x="290" y="316"/>
                    </a:lnTo>
                    <a:lnTo>
                      <a:pt x="277" y="326"/>
                    </a:lnTo>
                    <a:lnTo>
                      <a:pt x="262" y="334"/>
                    </a:lnTo>
                    <a:lnTo>
                      <a:pt x="247" y="341"/>
                    </a:lnTo>
                    <a:lnTo>
                      <a:pt x="230" y="348"/>
                    </a:lnTo>
                    <a:lnTo>
                      <a:pt x="213" y="352"/>
                    </a:lnTo>
                    <a:lnTo>
                      <a:pt x="195" y="355"/>
                    </a:lnTo>
                    <a:lnTo>
                      <a:pt x="178" y="355"/>
                    </a:lnTo>
                    <a:lnTo>
                      <a:pt x="178" y="355"/>
                    </a:lnTo>
                    <a:lnTo>
                      <a:pt x="160" y="355"/>
                    </a:lnTo>
                    <a:lnTo>
                      <a:pt x="142" y="352"/>
                    </a:lnTo>
                    <a:lnTo>
                      <a:pt x="125" y="348"/>
                    </a:lnTo>
                    <a:lnTo>
                      <a:pt x="109" y="341"/>
                    </a:lnTo>
                    <a:lnTo>
                      <a:pt x="93" y="334"/>
                    </a:lnTo>
                    <a:lnTo>
                      <a:pt x="78" y="326"/>
                    </a:lnTo>
                    <a:lnTo>
                      <a:pt x="65" y="316"/>
                    </a:lnTo>
                    <a:lnTo>
                      <a:pt x="52" y="304"/>
                    </a:lnTo>
                    <a:lnTo>
                      <a:pt x="41" y="292"/>
                    </a:lnTo>
                    <a:lnTo>
                      <a:pt x="31" y="278"/>
                    </a:lnTo>
                    <a:lnTo>
                      <a:pt x="22" y="263"/>
                    </a:lnTo>
                    <a:lnTo>
                      <a:pt x="14" y="247"/>
                    </a:lnTo>
                    <a:lnTo>
                      <a:pt x="8" y="232"/>
                    </a:lnTo>
                    <a:lnTo>
                      <a:pt x="4" y="214"/>
                    </a:lnTo>
                    <a:lnTo>
                      <a:pt x="1" y="197"/>
                    </a:lnTo>
                    <a:lnTo>
                      <a:pt x="0" y="178"/>
                    </a:lnTo>
                    <a:lnTo>
                      <a:pt x="0" y="178"/>
                    </a:lnTo>
                    <a:lnTo>
                      <a:pt x="1" y="160"/>
                    </a:lnTo>
                    <a:lnTo>
                      <a:pt x="4" y="142"/>
                    </a:lnTo>
                    <a:lnTo>
                      <a:pt x="8" y="126"/>
                    </a:lnTo>
                    <a:lnTo>
                      <a:pt x="14" y="109"/>
                    </a:lnTo>
                    <a:lnTo>
                      <a:pt x="22" y="94"/>
                    </a:lnTo>
                    <a:lnTo>
                      <a:pt x="31" y="80"/>
                    </a:lnTo>
                    <a:lnTo>
                      <a:pt x="41" y="65"/>
                    </a:lnTo>
                    <a:lnTo>
                      <a:pt x="52" y="53"/>
                    </a:lnTo>
                    <a:lnTo>
                      <a:pt x="65" y="41"/>
                    </a:lnTo>
                    <a:lnTo>
                      <a:pt x="78" y="31"/>
                    </a:lnTo>
                    <a:lnTo>
                      <a:pt x="93" y="22"/>
                    </a:lnTo>
                    <a:lnTo>
                      <a:pt x="109" y="14"/>
                    </a:lnTo>
                    <a:lnTo>
                      <a:pt x="125" y="9"/>
                    </a:lnTo>
                    <a:lnTo>
                      <a:pt x="142" y="4"/>
                    </a:lnTo>
                    <a:lnTo>
                      <a:pt x="160" y="2"/>
                    </a:lnTo>
                    <a:lnTo>
                      <a:pt x="178" y="0"/>
                    </a:lnTo>
                    <a:lnTo>
                      <a:pt x="178" y="0"/>
                    </a:lnTo>
                    <a:lnTo>
                      <a:pt x="195" y="2"/>
                    </a:lnTo>
                    <a:lnTo>
                      <a:pt x="213" y="4"/>
                    </a:lnTo>
                    <a:lnTo>
                      <a:pt x="230" y="9"/>
                    </a:lnTo>
                    <a:lnTo>
                      <a:pt x="247" y="14"/>
                    </a:lnTo>
                    <a:lnTo>
                      <a:pt x="262" y="22"/>
                    </a:lnTo>
                    <a:lnTo>
                      <a:pt x="277" y="31"/>
                    </a:lnTo>
                    <a:lnTo>
                      <a:pt x="290" y="41"/>
                    </a:lnTo>
                    <a:lnTo>
                      <a:pt x="303" y="53"/>
                    </a:lnTo>
                    <a:lnTo>
                      <a:pt x="314" y="65"/>
                    </a:lnTo>
                    <a:lnTo>
                      <a:pt x="324" y="80"/>
                    </a:lnTo>
                    <a:lnTo>
                      <a:pt x="333" y="94"/>
                    </a:lnTo>
                    <a:lnTo>
                      <a:pt x="341" y="109"/>
                    </a:lnTo>
                    <a:lnTo>
                      <a:pt x="347" y="126"/>
                    </a:lnTo>
                    <a:lnTo>
                      <a:pt x="351" y="142"/>
                    </a:lnTo>
                    <a:lnTo>
                      <a:pt x="354" y="160"/>
                    </a:lnTo>
                    <a:lnTo>
                      <a:pt x="355" y="178"/>
                    </a:lnTo>
                    <a:lnTo>
                      <a:pt x="355" y="178"/>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8" name="Line 135">
                <a:extLst>
                  <a:ext uri="{FF2B5EF4-FFF2-40B4-BE49-F238E27FC236}">
                    <a16:creationId xmlns:a16="http://schemas.microsoft.com/office/drawing/2014/main" xmlns="" id="{C9924A6C-6AA7-E041-8F3D-DE7F341FE002}"/>
                  </a:ext>
                </a:extLst>
              </p:cNvPr>
              <p:cNvSpPr>
                <a:spLocks noChangeShapeType="1"/>
              </p:cNvSpPr>
              <p:nvPr/>
            </p:nvSpPr>
            <p:spPr bwMode="auto">
              <a:xfrm flipV="1">
                <a:off x="9293237" y="4494212"/>
                <a:ext cx="715964" cy="7127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69" name="Line 136">
                <a:extLst>
                  <a:ext uri="{FF2B5EF4-FFF2-40B4-BE49-F238E27FC236}">
                    <a16:creationId xmlns:a16="http://schemas.microsoft.com/office/drawing/2014/main" xmlns="" id="{8AC76767-0F30-EC4B-A384-E7FD7D52E083}"/>
                  </a:ext>
                </a:extLst>
              </p:cNvPr>
              <p:cNvSpPr>
                <a:spLocks noChangeShapeType="1"/>
              </p:cNvSpPr>
              <p:nvPr/>
            </p:nvSpPr>
            <p:spPr bwMode="auto">
              <a:xfrm flipV="1">
                <a:off x="10539427" y="3529009"/>
                <a:ext cx="431799" cy="433391"/>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70" name="Line 137">
                <a:extLst>
                  <a:ext uri="{FF2B5EF4-FFF2-40B4-BE49-F238E27FC236}">
                    <a16:creationId xmlns:a16="http://schemas.microsoft.com/office/drawing/2014/main" xmlns="" id="{BB011985-E32F-7A40-9C28-D4D86552C54C}"/>
                  </a:ext>
                </a:extLst>
              </p:cNvPr>
              <p:cNvSpPr>
                <a:spLocks noChangeShapeType="1"/>
              </p:cNvSpPr>
              <p:nvPr/>
            </p:nvSpPr>
            <p:spPr bwMode="auto">
              <a:xfrm>
                <a:off x="9320228" y="3817940"/>
                <a:ext cx="608010" cy="260348"/>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71" name="Line 138">
                <a:extLst>
                  <a:ext uri="{FF2B5EF4-FFF2-40B4-BE49-F238E27FC236}">
                    <a16:creationId xmlns:a16="http://schemas.microsoft.com/office/drawing/2014/main" xmlns="" id="{E77C5635-5595-6142-88AA-5C4A3F561CD9}"/>
                  </a:ext>
                </a:extLst>
              </p:cNvPr>
              <p:cNvSpPr>
                <a:spLocks noChangeShapeType="1"/>
              </p:cNvSpPr>
              <p:nvPr/>
            </p:nvSpPr>
            <p:spPr bwMode="auto">
              <a:xfrm flipH="1" flipV="1">
                <a:off x="10596579" y="4418014"/>
                <a:ext cx="339722" cy="14129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72" name="Line 139">
                <a:extLst>
                  <a:ext uri="{FF2B5EF4-FFF2-40B4-BE49-F238E27FC236}">
                    <a16:creationId xmlns:a16="http://schemas.microsoft.com/office/drawing/2014/main" xmlns="" id="{5FAB04EF-EF4C-4A4D-9E18-21FAB14013BD}"/>
                  </a:ext>
                </a:extLst>
              </p:cNvPr>
              <p:cNvSpPr>
                <a:spLocks noChangeShapeType="1"/>
              </p:cNvSpPr>
              <p:nvPr/>
            </p:nvSpPr>
            <p:spPr bwMode="auto">
              <a:xfrm flipV="1">
                <a:off x="10272734" y="4603749"/>
                <a:ext cx="0" cy="56197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673" name="Freeform 140">
                <a:extLst>
                  <a:ext uri="{FF2B5EF4-FFF2-40B4-BE49-F238E27FC236}">
                    <a16:creationId xmlns:a16="http://schemas.microsoft.com/office/drawing/2014/main" xmlns="" id="{29F2EE60-9F83-5647-875B-AF374AB553A5}"/>
                  </a:ext>
                </a:extLst>
              </p:cNvPr>
              <p:cNvSpPr>
                <a:spLocks/>
              </p:cNvSpPr>
              <p:nvPr/>
            </p:nvSpPr>
            <p:spPr bwMode="auto">
              <a:xfrm>
                <a:off x="10929933" y="4462459"/>
                <a:ext cx="282580" cy="280985"/>
              </a:xfrm>
              <a:custGeom>
                <a:avLst/>
                <a:gdLst>
                  <a:gd name="T0" fmla="*/ 355 w 355"/>
                  <a:gd name="T1" fmla="*/ 177 h 355"/>
                  <a:gd name="T2" fmla="*/ 352 w 355"/>
                  <a:gd name="T3" fmla="*/ 213 h 355"/>
                  <a:gd name="T4" fmla="*/ 341 w 355"/>
                  <a:gd name="T5" fmla="*/ 246 h 355"/>
                  <a:gd name="T6" fmla="*/ 326 w 355"/>
                  <a:gd name="T7" fmla="*/ 276 h 355"/>
                  <a:gd name="T8" fmla="*/ 304 w 355"/>
                  <a:gd name="T9" fmla="*/ 303 h 355"/>
                  <a:gd name="T10" fmla="*/ 278 w 355"/>
                  <a:gd name="T11" fmla="*/ 324 h 355"/>
                  <a:gd name="T12" fmla="*/ 247 w 355"/>
                  <a:gd name="T13" fmla="*/ 341 h 355"/>
                  <a:gd name="T14" fmla="*/ 214 w 355"/>
                  <a:gd name="T15" fmla="*/ 351 h 355"/>
                  <a:gd name="T16" fmla="*/ 178 w 355"/>
                  <a:gd name="T17" fmla="*/ 355 h 355"/>
                  <a:gd name="T18" fmla="*/ 160 w 355"/>
                  <a:gd name="T19" fmla="*/ 354 h 355"/>
                  <a:gd name="T20" fmla="*/ 126 w 355"/>
                  <a:gd name="T21" fmla="*/ 346 h 355"/>
                  <a:gd name="T22" fmla="*/ 94 w 355"/>
                  <a:gd name="T23" fmla="*/ 333 h 355"/>
                  <a:gd name="T24" fmla="*/ 65 w 355"/>
                  <a:gd name="T25" fmla="*/ 314 h 355"/>
                  <a:gd name="T26" fmla="*/ 41 w 355"/>
                  <a:gd name="T27" fmla="*/ 290 h 355"/>
                  <a:gd name="T28" fmla="*/ 22 w 355"/>
                  <a:gd name="T29" fmla="*/ 262 h 355"/>
                  <a:gd name="T30" fmla="*/ 9 w 355"/>
                  <a:gd name="T31" fmla="*/ 230 h 355"/>
                  <a:gd name="T32" fmla="*/ 2 w 355"/>
                  <a:gd name="T33" fmla="*/ 195 h 355"/>
                  <a:gd name="T34" fmla="*/ 0 w 355"/>
                  <a:gd name="T35" fmla="*/ 177 h 355"/>
                  <a:gd name="T36" fmla="*/ 4 w 355"/>
                  <a:gd name="T37" fmla="*/ 142 h 355"/>
                  <a:gd name="T38" fmla="*/ 14 w 355"/>
                  <a:gd name="T39" fmla="*/ 108 h 355"/>
                  <a:gd name="T40" fmla="*/ 31 w 355"/>
                  <a:gd name="T41" fmla="*/ 78 h 355"/>
                  <a:gd name="T42" fmla="*/ 53 w 355"/>
                  <a:gd name="T43" fmla="*/ 52 h 355"/>
                  <a:gd name="T44" fmla="*/ 80 w 355"/>
                  <a:gd name="T45" fmla="*/ 30 h 355"/>
                  <a:gd name="T46" fmla="*/ 109 w 355"/>
                  <a:gd name="T47" fmla="*/ 14 h 355"/>
                  <a:gd name="T48" fmla="*/ 142 w 355"/>
                  <a:gd name="T49" fmla="*/ 4 h 355"/>
                  <a:gd name="T50" fmla="*/ 178 w 355"/>
                  <a:gd name="T51" fmla="*/ 0 h 355"/>
                  <a:gd name="T52" fmla="*/ 197 w 355"/>
                  <a:gd name="T53" fmla="*/ 1 h 355"/>
                  <a:gd name="T54" fmla="*/ 232 w 355"/>
                  <a:gd name="T55" fmla="*/ 7 h 355"/>
                  <a:gd name="T56" fmla="*/ 263 w 355"/>
                  <a:gd name="T57" fmla="*/ 22 h 355"/>
                  <a:gd name="T58" fmla="*/ 292 w 355"/>
                  <a:gd name="T59" fmla="*/ 41 h 355"/>
                  <a:gd name="T60" fmla="*/ 316 w 355"/>
                  <a:gd name="T61" fmla="*/ 64 h 355"/>
                  <a:gd name="T62" fmla="*/ 334 w 355"/>
                  <a:gd name="T63" fmla="*/ 93 h 355"/>
                  <a:gd name="T64" fmla="*/ 348 w 355"/>
                  <a:gd name="T65" fmla="*/ 124 h 355"/>
                  <a:gd name="T66" fmla="*/ 355 w 355"/>
                  <a:gd name="T67" fmla="*/ 159 h 355"/>
                  <a:gd name="T68" fmla="*/ 355 w 355"/>
                  <a:gd name="T6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5" h="355">
                    <a:moveTo>
                      <a:pt x="355" y="177"/>
                    </a:moveTo>
                    <a:lnTo>
                      <a:pt x="355" y="177"/>
                    </a:lnTo>
                    <a:lnTo>
                      <a:pt x="355" y="195"/>
                    </a:lnTo>
                    <a:lnTo>
                      <a:pt x="352" y="213"/>
                    </a:lnTo>
                    <a:lnTo>
                      <a:pt x="348" y="230"/>
                    </a:lnTo>
                    <a:lnTo>
                      <a:pt x="341" y="246"/>
                    </a:lnTo>
                    <a:lnTo>
                      <a:pt x="334" y="262"/>
                    </a:lnTo>
                    <a:lnTo>
                      <a:pt x="326" y="276"/>
                    </a:lnTo>
                    <a:lnTo>
                      <a:pt x="316" y="290"/>
                    </a:lnTo>
                    <a:lnTo>
                      <a:pt x="304" y="303"/>
                    </a:lnTo>
                    <a:lnTo>
                      <a:pt x="292" y="314"/>
                    </a:lnTo>
                    <a:lnTo>
                      <a:pt x="278" y="324"/>
                    </a:lnTo>
                    <a:lnTo>
                      <a:pt x="263" y="333"/>
                    </a:lnTo>
                    <a:lnTo>
                      <a:pt x="247" y="341"/>
                    </a:lnTo>
                    <a:lnTo>
                      <a:pt x="232" y="346"/>
                    </a:lnTo>
                    <a:lnTo>
                      <a:pt x="214" y="351"/>
                    </a:lnTo>
                    <a:lnTo>
                      <a:pt x="197" y="354"/>
                    </a:lnTo>
                    <a:lnTo>
                      <a:pt x="178" y="355"/>
                    </a:lnTo>
                    <a:lnTo>
                      <a:pt x="178" y="355"/>
                    </a:lnTo>
                    <a:lnTo>
                      <a:pt x="160" y="354"/>
                    </a:lnTo>
                    <a:lnTo>
                      <a:pt x="142" y="351"/>
                    </a:lnTo>
                    <a:lnTo>
                      <a:pt x="126" y="346"/>
                    </a:lnTo>
                    <a:lnTo>
                      <a:pt x="109" y="341"/>
                    </a:lnTo>
                    <a:lnTo>
                      <a:pt x="94" y="333"/>
                    </a:lnTo>
                    <a:lnTo>
                      <a:pt x="80" y="324"/>
                    </a:lnTo>
                    <a:lnTo>
                      <a:pt x="65" y="314"/>
                    </a:lnTo>
                    <a:lnTo>
                      <a:pt x="53" y="303"/>
                    </a:lnTo>
                    <a:lnTo>
                      <a:pt x="41" y="290"/>
                    </a:lnTo>
                    <a:lnTo>
                      <a:pt x="31" y="276"/>
                    </a:lnTo>
                    <a:lnTo>
                      <a:pt x="22" y="262"/>
                    </a:lnTo>
                    <a:lnTo>
                      <a:pt x="14" y="246"/>
                    </a:lnTo>
                    <a:lnTo>
                      <a:pt x="9" y="230"/>
                    </a:lnTo>
                    <a:lnTo>
                      <a:pt x="4" y="213"/>
                    </a:lnTo>
                    <a:lnTo>
                      <a:pt x="2" y="195"/>
                    </a:lnTo>
                    <a:lnTo>
                      <a:pt x="0" y="177"/>
                    </a:lnTo>
                    <a:lnTo>
                      <a:pt x="0" y="177"/>
                    </a:lnTo>
                    <a:lnTo>
                      <a:pt x="2" y="159"/>
                    </a:lnTo>
                    <a:lnTo>
                      <a:pt x="4" y="142"/>
                    </a:lnTo>
                    <a:lnTo>
                      <a:pt x="9" y="124"/>
                    </a:lnTo>
                    <a:lnTo>
                      <a:pt x="14" y="108"/>
                    </a:lnTo>
                    <a:lnTo>
                      <a:pt x="22" y="93"/>
                    </a:lnTo>
                    <a:lnTo>
                      <a:pt x="31" y="78"/>
                    </a:lnTo>
                    <a:lnTo>
                      <a:pt x="41" y="64"/>
                    </a:lnTo>
                    <a:lnTo>
                      <a:pt x="53" y="52"/>
                    </a:lnTo>
                    <a:lnTo>
                      <a:pt x="65" y="41"/>
                    </a:lnTo>
                    <a:lnTo>
                      <a:pt x="80" y="30"/>
                    </a:lnTo>
                    <a:lnTo>
                      <a:pt x="94" y="22"/>
                    </a:lnTo>
                    <a:lnTo>
                      <a:pt x="109" y="14"/>
                    </a:lnTo>
                    <a:lnTo>
                      <a:pt x="126" y="7"/>
                    </a:lnTo>
                    <a:lnTo>
                      <a:pt x="142" y="4"/>
                    </a:lnTo>
                    <a:lnTo>
                      <a:pt x="160" y="1"/>
                    </a:lnTo>
                    <a:lnTo>
                      <a:pt x="178" y="0"/>
                    </a:lnTo>
                    <a:lnTo>
                      <a:pt x="178" y="0"/>
                    </a:lnTo>
                    <a:lnTo>
                      <a:pt x="197" y="1"/>
                    </a:lnTo>
                    <a:lnTo>
                      <a:pt x="214" y="4"/>
                    </a:lnTo>
                    <a:lnTo>
                      <a:pt x="232" y="7"/>
                    </a:lnTo>
                    <a:lnTo>
                      <a:pt x="247" y="14"/>
                    </a:lnTo>
                    <a:lnTo>
                      <a:pt x="263" y="22"/>
                    </a:lnTo>
                    <a:lnTo>
                      <a:pt x="278" y="30"/>
                    </a:lnTo>
                    <a:lnTo>
                      <a:pt x="292" y="41"/>
                    </a:lnTo>
                    <a:lnTo>
                      <a:pt x="304" y="52"/>
                    </a:lnTo>
                    <a:lnTo>
                      <a:pt x="316" y="64"/>
                    </a:lnTo>
                    <a:lnTo>
                      <a:pt x="326" y="78"/>
                    </a:lnTo>
                    <a:lnTo>
                      <a:pt x="334" y="93"/>
                    </a:lnTo>
                    <a:lnTo>
                      <a:pt x="341" y="108"/>
                    </a:lnTo>
                    <a:lnTo>
                      <a:pt x="348" y="124"/>
                    </a:lnTo>
                    <a:lnTo>
                      <a:pt x="352" y="142"/>
                    </a:lnTo>
                    <a:lnTo>
                      <a:pt x="355" y="159"/>
                    </a:lnTo>
                    <a:lnTo>
                      <a:pt x="355" y="177"/>
                    </a:lnTo>
                    <a:lnTo>
                      <a:pt x="355"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grpSp>
        <p:nvGrpSpPr>
          <p:cNvPr id="676" name="Gruppieren 675"/>
          <p:cNvGrpSpPr/>
          <p:nvPr/>
        </p:nvGrpSpPr>
        <p:grpSpPr>
          <a:xfrm>
            <a:off x="310740" y="1785431"/>
            <a:ext cx="371485" cy="373482"/>
            <a:chOff x="559928" y="2311123"/>
            <a:chExt cx="322355" cy="323941"/>
          </a:xfrm>
        </p:grpSpPr>
        <p:sp>
          <p:nvSpPr>
            <p:cNvPr id="677" name="Oval 285">
              <a:extLst>
                <a:ext uri="{FF2B5EF4-FFF2-40B4-BE49-F238E27FC236}">
                  <a16:creationId xmlns:a16="http://schemas.microsoft.com/office/drawing/2014/main" xmlns="" id="{D8CD53FB-850D-C84F-BA87-C50609C2D6ED}"/>
                </a:ext>
              </a:extLst>
            </p:cNvPr>
            <p:cNvSpPr/>
            <p:nvPr/>
          </p:nvSpPr>
          <p:spPr>
            <a:xfrm>
              <a:off x="559928" y="2311123"/>
              <a:ext cx="322355" cy="323941"/>
            </a:xfrm>
            <a:prstGeom prst="ellipse">
              <a:avLst/>
            </a:prstGeom>
            <a:solidFill>
              <a:srgbClr val="FFFFFF"/>
            </a:solidFill>
            <a:ln w="127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678" name="Gruppieren 677"/>
            <p:cNvGrpSpPr/>
            <p:nvPr/>
          </p:nvGrpSpPr>
          <p:grpSpPr>
            <a:xfrm>
              <a:off x="600666" y="2365444"/>
              <a:ext cx="240878" cy="215298"/>
              <a:chOff x="41135301" y="14335125"/>
              <a:chExt cx="1076325" cy="962025"/>
            </a:xfrm>
            <a:solidFill>
              <a:srgbClr val="9BBB59"/>
            </a:solidFill>
          </p:grpSpPr>
          <p:sp>
            <p:nvSpPr>
              <p:cNvPr id="679" name="Freeform 6"/>
              <p:cNvSpPr>
                <a:spLocks/>
              </p:cNvSpPr>
              <p:nvPr/>
            </p:nvSpPr>
            <p:spPr bwMode="auto">
              <a:xfrm>
                <a:off x="41135301" y="15259050"/>
                <a:ext cx="1073150" cy="38100"/>
              </a:xfrm>
              <a:custGeom>
                <a:avLst/>
                <a:gdLst>
                  <a:gd name="T0" fmla="*/ 333 w 338"/>
                  <a:gd name="T1" fmla="*/ 0 h 12"/>
                  <a:gd name="T2" fmla="*/ 6 w 338"/>
                  <a:gd name="T3" fmla="*/ 0 h 12"/>
                  <a:gd name="T4" fmla="*/ 0 w 338"/>
                  <a:gd name="T5" fmla="*/ 6 h 12"/>
                  <a:gd name="T6" fmla="*/ 6 w 338"/>
                  <a:gd name="T7" fmla="*/ 12 h 12"/>
                  <a:gd name="T8" fmla="*/ 333 w 338"/>
                  <a:gd name="T9" fmla="*/ 12 h 12"/>
                  <a:gd name="T10" fmla="*/ 338 w 338"/>
                  <a:gd name="T11" fmla="*/ 6 h 12"/>
                  <a:gd name="T12" fmla="*/ 333 w 3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8" h="12">
                    <a:moveTo>
                      <a:pt x="333" y="0"/>
                    </a:moveTo>
                    <a:cubicBezTo>
                      <a:pt x="6" y="0"/>
                      <a:pt x="6" y="0"/>
                      <a:pt x="6" y="0"/>
                    </a:cubicBezTo>
                    <a:cubicBezTo>
                      <a:pt x="3" y="0"/>
                      <a:pt x="0" y="3"/>
                      <a:pt x="0" y="6"/>
                    </a:cubicBezTo>
                    <a:cubicBezTo>
                      <a:pt x="0" y="9"/>
                      <a:pt x="3" y="12"/>
                      <a:pt x="6" y="12"/>
                    </a:cubicBezTo>
                    <a:cubicBezTo>
                      <a:pt x="333" y="12"/>
                      <a:pt x="333" y="12"/>
                      <a:pt x="333" y="12"/>
                    </a:cubicBezTo>
                    <a:cubicBezTo>
                      <a:pt x="336" y="12"/>
                      <a:pt x="338" y="9"/>
                      <a:pt x="338" y="6"/>
                    </a:cubicBezTo>
                    <a:cubicBezTo>
                      <a:pt x="338" y="3"/>
                      <a:pt x="336"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0" name="Freeform 7"/>
              <p:cNvSpPr>
                <a:spLocks noEditPoints="1"/>
              </p:cNvSpPr>
              <p:nvPr/>
            </p:nvSpPr>
            <p:spPr bwMode="auto">
              <a:xfrm>
                <a:off x="41875076" y="14779625"/>
                <a:ext cx="260350" cy="444500"/>
              </a:xfrm>
              <a:custGeom>
                <a:avLst/>
                <a:gdLst>
                  <a:gd name="T0" fmla="*/ 76 w 82"/>
                  <a:gd name="T1" fmla="*/ 11 h 140"/>
                  <a:gd name="T2" fmla="*/ 82 w 82"/>
                  <a:gd name="T3" fmla="*/ 6 h 140"/>
                  <a:gd name="T4" fmla="*/ 76 w 82"/>
                  <a:gd name="T5" fmla="*/ 0 h 140"/>
                  <a:gd name="T6" fmla="*/ 6 w 82"/>
                  <a:gd name="T7" fmla="*/ 0 h 140"/>
                  <a:gd name="T8" fmla="*/ 0 w 82"/>
                  <a:gd name="T9" fmla="*/ 6 h 140"/>
                  <a:gd name="T10" fmla="*/ 6 w 82"/>
                  <a:gd name="T11" fmla="*/ 11 h 140"/>
                  <a:gd name="T12" fmla="*/ 12 w 82"/>
                  <a:gd name="T13" fmla="*/ 11 h 140"/>
                  <a:gd name="T14" fmla="*/ 12 w 82"/>
                  <a:gd name="T15" fmla="*/ 128 h 140"/>
                  <a:gd name="T16" fmla="*/ 6 w 82"/>
                  <a:gd name="T17" fmla="*/ 128 h 140"/>
                  <a:gd name="T18" fmla="*/ 0 w 82"/>
                  <a:gd name="T19" fmla="*/ 134 h 140"/>
                  <a:gd name="T20" fmla="*/ 6 w 82"/>
                  <a:gd name="T21" fmla="*/ 140 h 140"/>
                  <a:gd name="T22" fmla="*/ 76 w 82"/>
                  <a:gd name="T23" fmla="*/ 140 h 140"/>
                  <a:gd name="T24" fmla="*/ 82 w 82"/>
                  <a:gd name="T25" fmla="*/ 134 h 140"/>
                  <a:gd name="T26" fmla="*/ 76 w 82"/>
                  <a:gd name="T27" fmla="*/ 128 h 140"/>
                  <a:gd name="T28" fmla="*/ 70 w 82"/>
                  <a:gd name="T29" fmla="*/ 128 h 140"/>
                  <a:gd name="T30" fmla="*/ 70 w 82"/>
                  <a:gd name="T31" fmla="*/ 11 h 140"/>
                  <a:gd name="T32" fmla="*/ 76 w 82"/>
                  <a:gd name="T33" fmla="*/ 11 h 140"/>
                  <a:gd name="T34" fmla="*/ 24 w 82"/>
                  <a:gd name="T35" fmla="*/ 11 h 140"/>
                  <a:gd name="T36" fmla="*/ 35 w 82"/>
                  <a:gd name="T37" fmla="*/ 11 h 140"/>
                  <a:gd name="T38" fmla="*/ 35 w 82"/>
                  <a:gd name="T39" fmla="*/ 128 h 140"/>
                  <a:gd name="T40" fmla="*/ 24 w 82"/>
                  <a:gd name="T41" fmla="*/ 128 h 140"/>
                  <a:gd name="T42" fmla="*/ 24 w 82"/>
                  <a:gd name="T43" fmla="*/ 11 h 140"/>
                  <a:gd name="T44" fmla="*/ 59 w 82"/>
                  <a:gd name="T45" fmla="*/ 128 h 140"/>
                  <a:gd name="T46" fmla="*/ 47 w 82"/>
                  <a:gd name="T47" fmla="*/ 128 h 140"/>
                  <a:gd name="T48" fmla="*/ 47 w 82"/>
                  <a:gd name="T49" fmla="*/ 11 h 140"/>
                  <a:gd name="T50" fmla="*/ 59 w 82"/>
                  <a:gd name="T51" fmla="*/ 11 h 140"/>
                  <a:gd name="T52" fmla="*/ 59 w 82"/>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40">
                    <a:moveTo>
                      <a:pt x="76" y="11"/>
                    </a:moveTo>
                    <a:cubicBezTo>
                      <a:pt x="79" y="11"/>
                      <a:pt x="82" y="9"/>
                      <a:pt x="82" y="6"/>
                    </a:cubicBezTo>
                    <a:cubicBezTo>
                      <a:pt x="82" y="2"/>
                      <a:pt x="79" y="0"/>
                      <a:pt x="76" y="0"/>
                    </a:cubicBezTo>
                    <a:cubicBezTo>
                      <a:pt x="6" y="0"/>
                      <a:pt x="6" y="0"/>
                      <a:pt x="6" y="0"/>
                    </a:cubicBezTo>
                    <a:cubicBezTo>
                      <a:pt x="3" y="0"/>
                      <a:pt x="0" y="2"/>
                      <a:pt x="0" y="6"/>
                    </a:cubicBezTo>
                    <a:cubicBezTo>
                      <a:pt x="0" y="9"/>
                      <a:pt x="3" y="11"/>
                      <a:pt x="6" y="11"/>
                    </a:cubicBezTo>
                    <a:cubicBezTo>
                      <a:pt x="12" y="11"/>
                      <a:pt x="12" y="11"/>
                      <a:pt x="12" y="11"/>
                    </a:cubicBezTo>
                    <a:cubicBezTo>
                      <a:pt x="12" y="128"/>
                      <a:pt x="12" y="128"/>
                      <a:pt x="12" y="128"/>
                    </a:cubicBezTo>
                    <a:cubicBezTo>
                      <a:pt x="6" y="128"/>
                      <a:pt x="6" y="128"/>
                      <a:pt x="6" y="128"/>
                    </a:cubicBezTo>
                    <a:cubicBezTo>
                      <a:pt x="3" y="128"/>
                      <a:pt x="0" y="131"/>
                      <a:pt x="0" y="134"/>
                    </a:cubicBezTo>
                    <a:cubicBezTo>
                      <a:pt x="0" y="137"/>
                      <a:pt x="3" y="140"/>
                      <a:pt x="6" y="140"/>
                    </a:cubicBezTo>
                    <a:cubicBezTo>
                      <a:pt x="76" y="140"/>
                      <a:pt x="76" y="140"/>
                      <a:pt x="76" y="140"/>
                    </a:cubicBezTo>
                    <a:cubicBezTo>
                      <a:pt x="79" y="140"/>
                      <a:pt x="82" y="137"/>
                      <a:pt x="82" y="134"/>
                    </a:cubicBezTo>
                    <a:cubicBezTo>
                      <a:pt x="82" y="131"/>
                      <a:pt x="79" y="128"/>
                      <a:pt x="76" y="128"/>
                    </a:cubicBezTo>
                    <a:cubicBezTo>
                      <a:pt x="70" y="128"/>
                      <a:pt x="70" y="128"/>
                      <a:pt x="70" y="128"/>
                    </a:cubicBezTo>
                    <a:cubicBezTo>
                      <a:pt x="70" y="11"/>
                      <a:pt x="70" y="11"/>
                      <a:pt x="70" y="11"/>
                    </a:cubicBezTo>
                    <a:lnTo>
                      <a:pt x="76" y="11"/>
                    </a:lnTo>
                    <a:close/>
                    <a:moveTo>
                      <a:pt x="24" y="11"/>
                    </a:moveTo>
                    <a:cubicBezTo>
                      <a:pt x="35" y="11"/>
                      <a:pt x="35" y="11"/>
                      <a:pt x="35" y="11"/>
                    </a:cubicBezTo>
                    <a:cubicBezTo>
                      <a:pt x="35" y="128"/>
                      <a:pt x="35" y="128"/>
                      <a:pt x="35" y="128"/>
                    </a:cubicBezTo>
                    <a:cubicBezTo>
                      <a:pt x="24" y="128"/>
                      <a:pt x="24" y="128"/>
                      <a:pt x="24" y="128"/>
                    </a:cubicBezTo>
                    <a:lnTo>
                      <a:pt x="24" y="11"/>
                    </a:lnTo>
                    <a:close/>
                    <a:moveTo>
                      <a:pt x="59" y="128"/>
                    </a:moveTo>
                    <a:cubicBezTo>
                      <a:pt x="47" y="128"/>
                      <a:pt x="47" y="128"/>
                      <a:pt x="47" y="128"/>
                    </a:cubicBezTo>
                    <a:cubicBezTo>
                      <a:pt x="47" y="11"/>
                      <a:pt x="47" y="11"/>
                      <a:pt x="47" y="11"/>
                    </a:cubicBezTo>
                    <a:cubicBezTo>
                      <a:pt x="59" y="11"/>
                      <a:pt x="59" y="11"/>
                      <a:pt x="59" y="11"/>
                    </a:cubicBezTo>
                    <a:lnTo>
                      <a:pt x="5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1" name="Freeform 8"/>
              <p:cNvSpPr>
                <a:spLocks noEditPoints="1"/>
              </p:cNvSpPr>
              <p:nvPr/>
            </p:nvSpPr>
            <p:spPr bwMode="auto">
              <a:xfrm>
                <a:off x="41211501"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2" name="Freeform 9"/>
              <p:cNvSpPr>
                <a:spLocks noEditPoints="1"/>
              </p:cNvSpPr>
              <p:nvPr/>
            </p:nvSpPr>
            <p:spPr bwMode="auto">
              <a:xfrm>
                <a:off x="41544876" y="14779625"/>
                <a:ext cx="257175" cy="444500"/>
              </a:xfrm>
              <a:custGeom>
                <a:avLst/>
                <a:gdLst>
                  <a:gd name="T0" fmla="*/ 75 w 81"/>
                  <a:gd name="T1" fmla="*/ 11 h 140"/>
                  <a:gd name="T2" fmla="*/ 81 w 81"/>
                  <a:gd name="T3" fmla="*/ 6 h 140"/>
                  <a:gd name="T4" fmla="*/ 75 w 81"/>
                  <a:gd name="T5" fmla="*/ 0 h 140"/>
                  <a:gd name="T6" fmla="*/ 5 w 81"/>
                  <a:gd name="T7" fmla="*/ 0 h 140"/>
                  <a:gd name="T8" fmla="*/ 0 w 81"/>
                  <a:gd name="T9" fmla="*/ 6 h 140"/>
                  <a:gd name="T10" fmla="*/ 5 w 81"/>
                  <a:gd name="T11" fmla="*/ 11 h 140"/>
                  <a:gd name="T12" fmla="*/ 11 w 81"/>
                  <a:gd name="T13" fmla="*/ 11 h 140"/>
                  <a:gd name="T14" fmla="*/ 11 w 81"/>
                  <a:gd name="T15" fmla="*/ 128 h 140"/>
                  <a:gd name="T16" fmla="*/ 5 w 81"/>
                  <a:gd name="T17" fmla="*/ 128 h 140"/>
                  <a:gd name="T18" fmla="*/ 0 w 81"/>
                  <a:gd name="T19" fmla="*/ 134 h 140"/>
                  <a:gd name="T20" fmla="*/ 5 w 81"/>
                  <a:gd name="T21" fmla="*/ 140 h 140"/>
                  <a:gd name="T22" fmla="*/ 75 w 81"/>
                  <a:gd name="T23" fmla="*/ 140 h 140"/>
                  <a:gd name="T24" fmla="*/ 81 w 81"/>
                  <a:gd name="T25" fmla="*/ 134 h 140"/>
                  <a:gd name="T26" fmla="*/ 75 w 81"/>
                  <a:gd name="T27" fmla="*/ 128 h 140"/>
                  <a:gd name="T28" fmla="*/ 70 w 81"/>
                  <a:gd name="T29" fmla="*/ 128 h 140"/>
                  <a:gd name="T30" fmla="*/ 70 w 81"/>
                  <a:gd name="T31" fmla="*/ 11 h 140"/>
                  <a:gd name="T32" fmla="*/ 75 w 81"/>
                  <a:gd name="T33" fmla="*/ 11 h 140"/>
                  <a:gd name="T34" fmla="*/ 23 w 81"/>
                  <a:gd name="T35" fmla="*/ 11 h 140"/>
                  <a:gd name="T36" fmla="*/ 35 w 81"/>
                  <a:gd name="T37" fmla="*/ 11 h 140"/>
                  <a:gd name="T38" fmla="*/ 35 w 81"/>
                  <a:gd name="T39" fmla="*/ 128 h 140"/>
                  <a:gd name="T40" fmla="*/ 23 w 81"/>
                  <a:gd name="T41" fmla="*/ 128 h 140"/>
                  <a:gd name="T42" fmla="*/ 23 w 81"/>
                  <a:gd name="T43" fmla="*/ 11 h 140"/>
                  <a:gd name="T44" fmla="*/ 58 w 81"/>
                  <a:gd name="T45" fmla="*/ 128 h 140"/>
                  <a:gd name="T46" fmla="*/ 46 w 81"/>
                  <a:gd name="T47" fmla="*/ 128 h 140"/>
                  <a:gd name="T48" fmla="*/ 46 w 81"/>
                  <a:gd name="T49" fmla="*/ 11 h 140"/>
                  <a:gd name="T50" fmla="*/ 58 w 81"/>
                  <a:gd name="T51" fmla="*/ 11 h 140"/>
                  <a:gd name="T52" fmla="*/ 58 w 81"/>
                  <a:gd name="T5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40">
                    <a:moveTo>
                      <a:pt x="75" y="11"/>
                    </a:moveTo>
                    <a:cubicBezTo>
                      <a:pt x="79" y="11"/>
                      <a:pt x="81" y="9"/>
                      <a:pt x="81" y="6"/>
                    </a:cubicBezTo>
                    <a:cubicBezTo>
                      <a:pt x="81" y="2"/>
                      <a:pt x="79" y="0"/>
                      <a:pt x="75" y="0"/>
                    </a:cubicBezTo>
                    <a:cubicBezTo>
                      <a:pt x="5" y="0"/>
                      <a:pt x="5" y="0"/>
                      <a:pt x="5" y="0"/>
                    </a:cubicBezTo>
                    <a:cubicBezTo>
                      <a:pt x="2" y="0"/>
                      <a:pt x="0" y="2"/>
                      <a:pt x="0" y="6"/>
                    </a:cubicBezTo>
                    <a:cubicBezTo>
                      <a:pt x="0" y="9"/>
                      <a:pt x="2" y="11"/>
                      <a:pt x="5" y="11"/>
                    </a:cubicBezTo>
                    <a:cubicBezTo>
                      <a:pt x="11" y="11"/>
                      <a:pt x="11" y="11"/>
                      <a:pt x="11" y="11"/>
                    </a:cubicBezTo>
                    <a:cubicBezTo>
                      <a:pt x="11" y="128"/>
                      <a:pt x="11" y="128"/>
                      <a:pt x="11" y="128"/>
                    </a:cubicBezTo>
                    <a:cubicBezTo>
                      <a:pt x="5" y="128"/>
                      <a:pt x="5" y="128"/>
                      <a:pt x="5" y="128"/>
                    </a:cubicBezTo>
                    <a:cubicBezTo>
                      <a:pt x="2" y="128"/>
                      <a:pt x="0" y="131"/>
                      <a:pt x="0" y="134"/>
                    </a:cubicBezTo>
                    <a:cubicBezTo>
                      <a:pt x="0" y="137"/>
                      <a:pt x="2" y="140"/>
                      <a:pt x="5" y="140"/>
                    </a:cubicBezTo>
                    <a:cubicBezTo>
                      <a:pt x="75" y="140"/>
                      <a:pt x="75" y="140"/>
                      <a:pt x="75" y="140"/>
                    </a:cubicBezTo>
                    <a:cubicBezTo>
                      <a:pt x="79" y="140"/>
                      <a:pt x="81" y="137"/>
                      <a:pt x="81" y="134"/>
                    </a:cubicBezTo>
                    <a:cubicBezTo>
                      <a:pt x="81" y="131"/>
                      <a:pt x="79" y="128"/>
                      <a:pt x="75" y="128"/>
                    </a:cubicBezTo>
                    <a:cubicBezTo>
                      <a:pt x="70" y="128"/>
                      <a:pt x="70" y="128"/>
                      <a:pt x="70" y="128"/>
                    </a:cubicBezTo>
                    <a:cubicBezTo>
                      <a:pt x="70" y="11"/>
                      <a:pt x="70" y="11"/>
                      <a:pt x="70" y="11"/>
                    </a:cubicBezTo>
                    <a:lnTo>
                      <a:pt x="75" y="11"/>
                    </a:lnTo>
                    <a:close/>
                    <a:moveTo>
                      <a:pt x="23" y="11"/>
                    </a:moveTo>
                    <a:cubicBezTo>
                      <a:pt x="35" y="11"/>
                      <a:pt x="35" y="11"/>
                      <a:pt x="35" y="11"/>
                    </a:cubicBezTo>
                    <a:cubicBezTo>
                      <a:pt x="35" y="128"/>
                      <a:pt x="35" y="128"/>
                      <a:pt x="35" y="128"/>
                    </a:cubicBezTo>
                    <a:cubicBezTo>
                      <a:pt x="23" y="128"/>
                      <a:pt x="23" y="128"/>
                      <a:pt x="23" y="128"/>
                    </a:cubicBezTo>
                    <a:lnTo>
                      <a:pt x="23" y="11"/>
                    </a:lnTo>
                    <a:close/>
                    <a:moveTo>
                      <a:pt x="58" y="128"/>
                    </a:moveTo>
                    <a:cubicBezTo>
                      <a:pt x="46" y="128"/>
                      <a:pt x="46" y="128"/>
                      <a:pt x="46" y="128"/>
                    </a:cubicBezTo>
                    <a:cubicBezTo>
                      <a:pt x="46" y="11"/>
                      <a:pt x="46" y="11"/>
                      <a:pt x="46" y="11"/>
                    </a:cubicBezTo>
                    <a:cubicBezTo>
                      <a:pt x="58" y="11"/>
                      <a:pt x="58" y="11"/>
                      <a:pt x="58" y="11"/>
                    </a:cubicBezTo>
                    <a:lnTo>
                      <a:pt x="5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3" name="Freeform 10"/>
              <p:cNvSpPr>
                <a:spLocks noEditPoints="1"/>
              </p:cNvSpPr>
              <p:nvPr/>
            </p:nvSpPr>
            <p:spPr bwMode="auto">
              <a:xfrm>
                <a:off x="41135301" y="14335125"/>
                <a:ext cx="1076325" cy="406400"/>
              </a:xfrm>
              <a:custGeom>
                <a:avLst/>
                <a:gdLst>
                  <a:gd name="T0" fmla="*/ 6 w 339"/>
                  <a:gd name="T1" fmla="*/ 128 h 128"/>
                  <a:gd name="T2" fmla="*/ 333 w 339"/>
                  <a:gd name="T3" fmla="*/ 128 h 128"/>
                  <a:gd name="T4" fmla="*/ 338 w 339"/>
                  <a:gd name="T5" fmla="*/ 124 h 128"/>
                  <a:gd name="T6" fmla="*/ 336 w 339"/>
                  <a:gd name="T7" fmla="*/ 118 h 128"/>
                  <a:gd name="T8" fmla="*/ 173 w 339"/>
                  <a:gd name="T9" fmla="*/ 1 h 128"/>
                  <a:gd name="T10" fmla="*/ 166 w 339"/>
                  <a:gd name="T11" fmla="*/ 1 h 128"/>
                  <a:gd name="T12" fmla="*/ 3 w 339"/>
                  <a:gd name="T13" fmla="*/ 118 h 128"/>
                  <a:gd name="T14" fmla="*/ 1 w 339"/>
                  <a:gd name="T15" fmla="*/ 124 h 128"/>
                  <a:gd name="T16" fmla="*/ 6 w 339"/>
                  <a:gd name="T17" fmla="*/ 128 h 128"/>
                  <a:gd name="T18" fmla="*/ 169 w 339"/>
                  <a:gd name="T19" fmla="*/ 13 h 128"/>
                  <a:gd name="T20" fmla="*/ 314 w 339"/>
                  <a:gd name="T21" fmla="*/ 117 h 128"/>
                  <a:gd name="T22" fmla="*/ 24 w 339"/>
                  <a:gd name="T23" fmla="*/ 117 h 128"/>
                  <a:gd name="T24" fmla="*/ 169 w 339"/>
                  <a:gd name="T25"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128">
                    <a:moveTo>
                      <a:pt x="6" y="128"/>
                    </a:moveTo>
                    <a:cubicBezTo>
                      <a:pt x="333" y="128"/>
                      <a:pt x="333" y="128"/>
                      <a:pt x="333" y="128"/>
                    </a:cubicBezTo>
                    <a:cubicBezTo>
                      <a:pt x="335" y="128"/>
                      <a:pt x="337" y="127"/>
                      <a:pt x="338" y="124"/>
                    </a:cubicBezTo>
                    <a:cubicBezTo>
                      <a:pt x="339" y="122"/>
                      <a:pt x="338" y="119"/>
                      <a:pt x="336" y="118"/>
                    </a:cubicBezTo>
                    <a:cubicBezTo>
                      <a:pt x="173" y="1"/>
                      <a:pt x="173" y="1"/>
                      <a:pt x="173" y="1"/>
                    </a:cubicBezTo>
                    <a:cubicBezTo>
                      <a:pt x="171" y="0"/>
                      <a:pt x="168" y="0"/>
                      <a:pt x="166" y="1"/>
                    </a:cubicBezTo>
                    <a:cubicBezTo>
                      <a:pt x="3" y="118"/>
                      <a:pt x="3" y="118"/>
                      <a:pt x="3" y="118"/>
                    </a:cubicBezTo>
                    <a:cubicBezTo>
                      <a:pt x="1" y="119"/>
                      <a:pt x="0" y="122"/>
                      <a:pt x="1" y="124"/>
                    </a:cubicBezTo>
                    <a:cubicBezTo>
                      <a:pt x="1" y="127"/>
                      <a:pt x="4" y="128"/>
                      <a:pt x="6" y="128"/>
                    </a:cubicBezTo>
                    <a:moveTo>
                      <a:pt x="169" y="13"/>
                    </a:moveTo>
                    <a:cubicBezTo>
                      <a:pt x="314" y="117"/>
                      <a:pt x="314" y="117"/>
                      <a:pt x="314" y="117"/>
                    </a:cubicBezTo>
                    <a:cubicBezTo>
                      <a:pt x="24" y="117"/>
                      <a:pt x="24" y="117"/>
                      <a:pt x="24" y="117"/>
                    </a:cubicBezTo>
                    <a:lnTo>
                      <a:pt x="16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626" name="TextBox 26">
            <a:extLst>
              <a:ext uri="{FF2B5EF4-FFF2-40B4-BE49-F238E27FC236}">
                <a16:creationId xmlns:a16="http://schemas.microsoft.com/office/drawing/2014/main" xmlns="" id="{6A8ED835-B507-DD4F-AAE7-FD16C1BC1BBF}"/>
              </a:ext>
            </a:extLst>
          </p:cNvPr>
          <p:cNvSpPr txBox="1"/>
          <p:nvPr/>
        </p:nvSpPr>
        <p:spPr>
          <a:xfrm>
            <a:off x="10910644" y="4458794"/>
            <a:ext cx="1125505" cy="2478124"/>
          </a:xfrm>
          <a:prstGeom prst="rect">
            <a:avLst/>
          </a:prstGeom>
          <a:noFill/>
          <a:ln>
            <a:noFill/>
          </a:ln>
        </p:spPr>
        <p:txBody>
          <a:bodyPr wrap="square" lIns="144000" tIns="36000" rIns="144000" bIns="36000" rtlCol="0" anchor="t">
            <a:noAutofit/>
          </a:bodyPr>
          <a:lstStyle/>
          <a:p>
            <a:pPr>
              <a:defRPr/>
            </a:pPr>
            <a:r>
              <a:rPr lang="en-SG" sz="1200" kern="0" spc="-30" dirty="0">
                <a:solidFill>
                  <a:schemeClr val="bg1"/>
                </a:solidFill>
                <a:latin typeface="Arial" panose="020B0604020202020204" pitchFamily="34" charset="0"/>
                <a:cs typeface="Arial" panose="020B0604020202020204" pitchFamily="34" charset="0"/>
              </a:rPr>
              <a:t>e.g. direct transfer of corporate data record in a P2P network, supported by BFS finance</a:t>
            </a:r>
          </a:p>
          <a:p>
            <a:pPr>
              <a:defRPr/>
            </a:pPr>
            <a:endParaRPr lang="en-SG" sz="1100" kern="0" spc="-30" dirty="0">
              <a:solidFill>
                <a:schemeClr val="bg1"/>
              </a:solidFill>
              <a:latin typeface="Arial" panose="020B0604020202020204" pitchFamily="34" charset="0"/>
              <a:cs typeface="Arial" panose="020B0604020202020204" pitchFamily="34" charset="0"/>
            </a:endParaRPr>
          </a:p>
        </p:txBody>
      </p:sp>
      <p:sp>
        <p:nvSpPr>
          <p:cNvPr id="628" name="TextBox 26">
            <a:extLst>
              <a:ext uri="{FF2B5EF4-FFF2-40B4-BE49-F238E27FC236}">
                <a16:creationId xmlns:a16="http://schemas.microsoft.com/office/drawing/2014/main" xmlns="" id="{095DAE55-27A4-8D40-A447-FD12C33EED51}"/>
              </a:ext>
            </a:extLst>
          </p:cNvPr>
          <p:cNvSpPr txBox="1"/>
          <p:nvPr/>
        </p:nvSpPr>
        <p:spPr>
          <a:xfrm>
            <a:off x="7018622" y="4450003"/>
            <a:ext cx="1264765" cy="2592000"/>
          </a:xfrm>
          <a:prstGeom prst="rect">
            <a:avLst/>
          </a:prstGeom>
          <a:noFill/>
          <a:ln>
            <a:noFill/>
          </a:ln>
        </p:spPr>
        <p:txBody>
          <a:bodyPr wrap="square" lIns="144000" tIns="36000" rIns="144000" bIns="36000" numCol="1" rtlCol="0" anchor="t">
            <a:noAutofit/>
          </a:bodyPr>
          <a:lstStyle/>
          <a:p>
            <a:pPr>
              <a:defRPr/>
            </a:pPr>
            <a:r>
              <a:rPr lang="en-SG" sz="1200" kern="0" spc="-30" dirty="0">
                <a:solidFill>
                  <a:schemeClr val="bg1"/>
                </a:solidFill>
                <a:latin typeface="Arial" panose="020B0604020202020204" pitchFamily="34" charset="0"/>
                <a:cs typeface="Arial" panose="020B0604020202020204" pitchFamily="34" charset="0"/>
              </a:rPr>
              <a:t>e.g. banking specific </a:t>
            </a:r>
            <a:r>
              <a:rPr lang="en-SG" sz="1200" kern="0" spc="-30" dirty="0" err="1">
                <a:solidFill>
                  <a:schemeClr val="bg1"/>
                </a:solidFill>
                <a:latin typeface="Arial" panose="020B0604020202020204" pitchFamily="34" charset="0"/>
                <a:cs typeface="Arial" panose="020B0604020202020204" pitchFamily="34" charset="0"/>
              </a:rPr>
              <a:t>onboarding</a:t>
            </a:r>
            <a:r>
              <a:rPr lang="en-SG" sz="1200" kern="0" spc="-30" dirty="0">
                <a:solidFill>
                  <a:schemeClr val="bg1"/>
                </a:solidFill>
                <a:latin typeface="Arial" panose="020B0604020202020204" pitchFamily="34" charset="0"/>
                <a:cs typeface="Arial" panose="020B0604020202020204" pitchFamily="34" charset="0"/>
              </a:rPr>
              <a:t> &amp; reviews with leverage into network</a:t>
            </a:r>
          </a:p>
          <a:p>
            <a:pPr>
              <a:defRPr/>
            </a:pPr>
            <a:endParaRPr lang="en-SG" sz="800" kern="0" spc="-30" dirty="0">
              <a:solidFill>
                <a:schemeClr val="bg1"/>
              </a:solidFill>
              <a:latin typeface="Arial" panose="020B0604020202020204" pitchFamily="34" charset="0"/>
              <a:cs typeface="Arial" panose="020B0604020202020204" pitchFamily="34" charset="0"/>
            </a:endParaRPr>
          </a:p>
          <a:p>
            <a:pPr marL="781208" lvl="1" indent="-171450">
              <a:buFont typeface="Arial" panose="020B0604020202020204" pitchFamily="34" charset="0"/>
              <a:buChar char="•"/>
              <a:defRPr/>
            </a:pPr>
            <a:endParaRPr lang="en-SG" sz="900" kern="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900" kern="0" dirty="0">
              <a:solidFill>
                <a:schemeClr val="bg1"/>
              </a:solidFill>
              <a:latin typeface="Arial" panose="020B0604020202020204" pitchFamily="34" charset="0"/>
              <a:cs typeface="Arial" panose="020B0604020202020204" pitchFamily="34" charset="0"/>
            </a:endParaRPr>
          </a:p>
        </p:txBody>
      </p:sp>
      <p:sp>
        <p:nvSpPr>
          <p:cNvPr id="630" name="TextBox 26">
            <a:extLst>
              <a:ext uri="{FF2B5EF4-FFF2-40B4-BE49-F238E27FC236}">
                <a16:creationId xmlns:a16="http://schemas.microsoft.com/office/drawing/2014/main" xmlns="" id="{6A8ED835-B507-DD4F-AAE7-FD16C1BC1BBF}"/>
              </a:ext>
            </a:extLst>
          </p:cNvPr>
          <p:cNvSpPr txBox="1"/>
          <p:nvPr/>
        </p:nvSpPr>
        <p:spPr>
          <a:xfrm>
            <a:off x="3530940" y="3848540"/>
            <a:ext cx="4616726" cy="434713"/>
          </a:xfrm>
          <a:prstGeom prst="rect">
            <a:avLst/>
          </a:prstGeom>
          <a:noFill/>
          <a:ln>
            <a:noFill/>
          </a:ln>
        </p:spPr>
        <p:txBody>
          <a:bodyPr wrap="square" lIns="144000" tIns="36000" rIns="144000" bIns="36000" rtlCol="0" anchor="t">
            <a:noAutofit/>
          </a:bodyPr>
          <a:lstStyle/>
          <a:p>
            <a:pPr algn="ctr">
              <a:defRPr/>
            </a:pPr>
            <a:r>
              <a:rPr lang="en-SG" b="1" kern="0" spc="-30" dirty="0">
                <a:solidFill>
                  <a:schemeClr val="bg1"/>
                </a:solidFill>
                <a:latin typeface="Arial" panose="020B0604020202020204" pitchFamily="34" charset="0"/>
                <a:cs typeface="Arial" panose="020B0604020202020204" pitchFamily="34" charset="0"/>
              </a:rPr>
              <a:t>Bank Specific Service</a:t>
            </a:r>
            <a:endParaRPr lang="en-SG" kern="0" spc="-30" dirty="0">
              <a:solidFill>
                <a:schemeClr val="bg1"/>
              </a:solidFill>
              <a:latin typeface="Arial" panose="020B0604020202020204" pitchFamily="34" charset="0"/>
              <a:cs typeface="Arial" panose="020B0604020202020204" pitchFamily="34" charset="0"/>
            </a:endParaRPr>
          </a:p>
        </p:txBody>
      </p:sp>
      <p:sp>
        <p:nvSpPr>
          <p:cNvPr id="631" name="TextBox 26">
            <a:extLst>
              <a:ext uri="{FF2B5EF4-FFF2-40B4-BE49-F238E27FC236}">
                <a16:creationId xmlns:a16="http://schemas.microsoft.com/office/drawing/2014/main" xmlns="" id="{AF8DDF79-D936-9848-9B81-0D44A4EA014A}"/>
              </a:ext>
            </a:extLst>
          </p:cNvPr>
          <p:cNvSpPr txBox="1"/>
          <p:nvPr/>
        </p:nvSpPr>
        <p:spPr>
          <a:xfrm>
            <a:off x="3233681" y="4458794"/>
            <a:ext cx="891599" cy="2574419"/>
          </a:xfrm>
          <a:prstGeom prst="rect">
            <a:avLst/>
          </a:prstGeom>
          <a:noFill/>
          <a:ln>
            <a:noFill/>
          </a:ln>
        </p:spPr>
        <p:txBody>
          <a:bodyPr wrap="square" lIns="144000" tIns="36000" rIns="144000" bIns="36000" numCol="1" rtlCol="0" anchor="t">
            <a:noAutofit/>
          </a:bodyPr>
          <a:lstStyle/>
          <a:p>
            <a:pPr>
              <a:defRPr/>
            </a:pPr>
            <a:r>
              <a:rPr lang="en-SG" sz="1200" kern="0" spc="-30" dirty="0">
                <a:solidFill>
                  <a:schemeClr val="bg1"/>
                </a:solidFill>
                <a:latin typeface="Arial" panose="020B0604020202020204" pitchFamily="34" charset="0"/>
                <a:cs typeface="Arial" panose="020B0604020202020204" pitchFamily="34" charset="0"/>
              </a:rPr>
              <a:t>blueprint by BFS finance e.g. </a:t>
            </a:r>
            <a:r>
              <a:rPr lang="en-SG" sz="1200" kern="0" spc="-30" dirty="0" err="1">
                <a:solidFill>
                  <a:schemeClr val="bg1"/>
                </a:solidFill>
                <a:latin typeface="Arial" panose="020B0604020202020204" pitchFamily="34" charset="0"/>
                <a:cs typeface="Arial" panose="020B0604020202020204" pitchFamily="34" charset="0"/>
              </a:rPr>
              <a:t>cinfoni</a:t>
            </a:r>
            <a:r>
              <a:rPr lang="en-SG" sz="1200" kern="0" spc="-30" dirty="0">
                <a:solidFill>
                  <a:schemeClr val="bg1"/>
                </a:solidFill>
                <a:latin typeface="Arial" panose="020B0604020202020204" pitchFamily="34" charset="0"/>
                <a:cs typeface="Arial" panose="020B0604020202020204" pitchFamily="34" charset="0"/>
              </a:rPr>
              <a:t> platform Germany</a:t>
            </a:r>
            <a:endParaRPr lang="en-SG" sz="2400" kern="0" spc="-30" dirty="0">
              <a:solidFill>
                <a:schemeClr val="bg1"/>
              </a:solidFill>
              <a:latin typeface="Arial" panose="020B0604020202020204" pitchFamily="34" charset="0"/>
              <a:cs typeface="Arial" panose="020B0604020202020204" pitchFamily="34" charset="0"/>
            </a:endParaRPr>
          </a:p>
        </p:txBody>
      </p:sp>
      <p:sp>
        <p:nvSpPr>
          <p:cNvPr id="632" name="TextBox 26">
            <a:extLst>
              <a:ext uri="{FF2B5EF4-FFF2-40B4-BE49-F238E27FC236}">
                <a16:creationId xmlns:a16="http://schemas.microsoft.com/office/drawing/2014/main" xmlns="" id="{6A8ED835-B507-DD4F-AAE7-FD16C1BC1BBF}"/>
              </a:ext>
            </a:extLst>
          </p:cNvPr>
          <p:cNvSpPr txBox="1"/>
          <p:nvPr/>
        </p:nvSpPr>
        <p:spPr>
          <a:xfrm>
            <a:off x="-106552" y="3848540"/>
            <a:ext cx="4850434" cy="434713"/>
          </a:xfrm>
          <a:prstGeom prst="rect">
            <a:avLst/>
          </a:prstGeom>
          <a:noFill/>
          <a:ln>
            <a:noFill/>
          </a:ln>
        </p:spPr>
        <p:txBody>
          <a:bodyPr wrap="square" lIns="144000" tIns="36000" rIns="144000" bIns="36000" rtlCol="0" anchor="t">
            <a:noAutofit/>
          </a:bodyPr>
          <a:lstStyle/>
          <a:p>
            <a:pPr algn="ctr">
              <a:defRPr/>
            </a:pPr>
            <a:r>
              <a:rPr lang="en-SG" b="1" kern="0" spc="-30" dirty="0">
                <a:solidFill>
                  <a:schemeClr val="bg1"/>
                </a:solidFill>
                <a:latin typeface="Arial" panose="020B0604020202020204" pitchFamily="34" charset="0"/>
                <a:cs typeface="Arial" panose="020B0604020202020204" pitchFamily="34" charset="0"/>
              </a:rPr>
              <a:t>Regulatory Operating Unit (ROU)</a:t>
            </a:r>
            <a:endParaRPr lang="en-SG" kern="0" spc="-3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738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UMF0Ty0RZG8zZ7YaLZb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xF3VP6tQO.tlfMg9x.E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tA0Xdg7KeUDUTp4WorGHA"/>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0hmEiINAYR.9QBIpAT2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tvxtMU8knG3mME_QcCN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A0KRLscT2CuQVBt8_YZ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ezc7.j32R58AFYQkIp6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XWFP9wilIlqh5nEl.5e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6Nu0Nbx61.pxaqAlsSt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l28x7AXIpf5TC5dg0q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ReKblluGISG_94OsH4J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zZaTrNTP5CNkGa7F66w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l28x7AXIpf5TC5dg0qH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ReKblluGISG_94OsH4J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zZaTrNTP5CNkGa7F66w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ag8PwHjS82M1Khanudu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AMg4jGxQ6OKOKVVJFG9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Hw1WvJATYSylnJvgSDEl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rvato_colours2_2015">
      <a:dk1>
        <a:srgbClr val="000000"/>
      </a:dk1>
      <a:lt1>
        <a:srgbClr val="FFFFFF"/>
      </a:lt1>
      <a:dk2>
        <a:srgbClr val="646464"/>
      </a:dk2>
      <a:lt2>
        <a:srgbClr val="E5F1F7"/>
      </a:lt2>
      <a:accent1>
        <a:srgbClr val="0068A9"/>
      </a:accent1>
      <a:accent2>
        <a:srgbClr val="B2D6E8"/>
      </a:accent2>
      <a:accent3>
        <a:srgbClr val="002749"/>
      </a:accent3>
      <a:accent4>
        <a:srgbClr val="66ADD1"/>
      </a:accent4>
      <a:accent5>
        <a:srgbClr val="D0D0D0"/>
      </a:accent5>
      <a:accent6>
        <a:srgbClr val="B0C800"/>
      </a:accent6>
      <a:hlink>
        <a:srgbClr val="0068A9"/>
      </a:hlink>
      <a:folHlink>
        <a:srgbClr val="66AD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hlink"/>
        </a:solidFill>
        <a:ln>
          <a:noFill/>
        </a:ln>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ln w="3175">
          <a:noFill/>
        </a:ln>
      </a:spPr>
      <a:bodyPr wrap="square" lIns="90000" tIns="0" rIns="90000" bIns="0" rtlCol="0">
        <a:spAutoFit/>
      </a:bodyPr>
      <a:lstStyle>
        <a:defPPr>
          <a:buClr>
            <a:schemeClr val="accent1"/>
          </a:buClr>
          <a:buSzPct val="85000"/>
          <a:defRPr sz="1400" dirty="0" err="1" smtClean="0"/>
        </a:defPPr>
      </a:lstStyle>
    </a:txDef>
  </a:objectDefaults>
  <a:extraClrSchemeLst/>
  <a:extLst>
    <a:ext uri="{05A4C25C-085E-4340-85A3-A5531E510DB2}">
      <thm15:themeFamily xmlns:thm15="http://schemas.microsoft.com/office/thememl/2012/main" name="Blank.potx" id="{D8BC49D5-BA75-4E69-886A-321460918AC0}" vid="{A1E42FA4-1725-41BB-A059-2B362945D46D}"/>
    </a:ext>
  </a:extLst>
</a:theme>
</file>

<file path=ppt/theme/theme3.xml><?xml version="1.0" encoding="utf-8"?>
<a:theme xmlns:a="http://schemas.openxmlformats.org/drawingml/2006/main" name="arvato_financialsolutions_pp_master2015_16_9">
  <a:themeElements>
    <a:clrScheme name="arvato_colours2_2015">
      <a:dk1>
        <a:srgbClr val="000000"/>
      </a:dk1>
      <a:lt1>
        <a:srgbClr val="FFFFFF"/>
      </a:lt1>
      <a:dk2>
        <a:srgbClr val="646464"/>
      </a:dk2>
      <a:lt2>
        <a:srgbClr val="E5F1F7"/>
      </a:lt2>
      <a:accent1>
        <a:srgbClr val="0068A9"/>
      </a:accent1>
      <a:accent2>
        <a:srgbClr val="B2D6E8"/>
      </a:accent2>
      <a:accent3>
        <a:srgbClr val="002749"/>
      </a:accent3>
      <a:accent4>
        <a:srgbClr val="66ADD1"/>
      </a:accent4>
      <a:accent5>
        <a:srgbClr val="D0D0D0"/>
      </a:accent5>
      <a:accent6>
        <a:srgbClr val="B0C800"/>
      </a:accent6>
      <a:hlink>
        <a:srgbClr val="0068A9"/>
      </a:hlink>
      <a:folHlink>
        <a:srgbClr val="66ADD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ln w="3175">
          <a:noFill/>
        </a:ln>
      </a:spPr>
      <a:bodyPr wrap="none" lIns="0" tIns="0" rIns="0" bIns="0" rtlCol="0">
        <a:spAutoFit/>
      </a:bodyPr>
      <a:lstStyle>
        <a:defPPr marL="342900" indent="-342900">
          <a:buClr>
            <a:schemeClr val="accent1"/>
          </a:buClr>
          <a:buSzPct val="85000"/>
          <a:buFont typeface="Wingdings 3" panose="05040102010807070707" pitchFamily="18" charset="2"/>
          <a:buChar char="Ò"/>
          <a:defRPr sz="2000" dirty="0" err="1" smtClean="0"/>
        </a:defPPr>
      </a:lstStyle>
    </a:txDef>
  </a:objectDefaults>
  <a:extraClrSchemeLst/>
  <a:extLst>
    <a:ext uri="{05A4C25C-085E-4340-85A3-A5531E510DB2}">
      <thm15:themeFamily xmlns:thm15="http://schemas.microsoft.com/office/thememl/2012/main" name="arvato_corporate_pp_master2015_16_9.potx" id="{C86BE623-15AF-4AC1-967E-876C6E19B870}" vid="{57491442-004D-4B34-9E33-252E6E7C24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2721</Words>
  <Application>Microsoft Macintosh PowerPoint</Application>
  <PresentationFormat>Widescreen</PresentationFormat>
  <Paragraphs>270</Paragraphs>
  <Slides>14</Slides>
  <Notes>14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8" baseType="lpstr">
      <vt:lpstr>Arial</vt:lpstr>
      <vt:lpstr>Avenir Next</vt:lpstr>
      <vt:lpstr>Bebas</vt:lpstr>
      <vt:lpstr>Calibri</vt:lpstr>
      <vt:lpstr>Calibri Light</vt:lpstr>
      <vt:lpstr>Frutiger LT Std 87 ExtraBlk Cn</vt:lpstr>
      <vt:lpstr>Symbol</vt:lpstr>
      <vt:lpstr>Times New Roman</vt:lpstr>
      <vt:lpstr>Wingdings</vt:lpstr>
      <vt:lpstr>Wingdings 3</vt:lpstr>
      <vt:lpstr>Office Theme</vt:lpstr>
      <vt:lpstr>blank</vt:lpstr>
      <vt:lpstr>arvato_financialsolutions_pp_master2015_16_9</vt:lpstr>
      <vt:lpstr>think-cell Folie</vt:lpstr>
      <vt:lpstr>PowerPoint Presentation</vt:lpstr>
      <vt:lpstr>PowerPoint Presentation</vt:lpstr>
      <vt:lpstr>A Strong Network for Financial Services (FS) Bertelsmann and Arvato Affiliations Provide Unique Value for FS</vt:lpstr>
      <vt:lpstr>The Onboarding Challenge  Financial Institutions Suffer from Constantly Increasing Regulatory Requirements</vt:lpstr>
      <vt:lpstr>Cinfoni Acts as Single-Point-of-Contact, to Help Corporates With their Duty of Cooperation and Banks to Fulfil their KYC/Regulatory Requirements</vt:lpstr>
      <vt:lpstr>Benefits: Better Compliance, Lower Costs, Strong Customer Convenience  Financial services providers must spend a total of 43 billion US dollars per year on AML compliance1), Treasurers have huge efforts</vt:lpstr>
      <vt:lpstr>Cinfoni Platform Luxembourg – Increasing Transparency and Control Through Centralized Data Creation and Management of Regulatory Data Records for Luxembourg  </vt:lpstr>
      <vt:lpstr>  </vt:lpstr>
      <vt:lpstr>Open Cinfoni Network Exchange Models &amp; Roles of Network Participants </vt:lpstr>
      <vt:lpstr>One European Network under the Cinfoni Umbrella</vt:lpstr>
      <vt:lpstr>The CORPORATE Decides Where to Store Regulatory Data According to GDPR Rules  </vt:lpstr>
      <vt:lpstr>PowerPoint Presentation</vt:lpstr>
      <vt:lpstr>  </vt:lpstr>
      <vt:lpstr>The CORPORATE Decides Where to Store Regulatory Data According to GDPR Rules  </vt:lpstr>
    </vt:vector>
  </TitlesOfParts>
  <Company>Deloitte Touche Tohmatsu Services, Inc.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Cinfoni</dc:title>
  <dc:creator>Stephan Helweg</dc:creator>
  <cp:lastModifiedBy>Microsoft Office User</cp:lastModifiedBy>
  <cp:revision>794</cp:revision>
  <cp:lastPrinted>2019-06-19T13:17:45Z</cp:lastPrinted>
  <dcterms:created xsi:type="dcterms:W3CDTF">2019-03-28T04:20:33Z</dcterms:created>
  <dcterms:modified xsi:type="dcterms:W3CDTF">2019-12-18T17:21:36Z</dcterms:modified>
</cp:coreProperties>
</file>